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32"/>
  </p:handoutMasterIdLst>
  <p:sldIdLst>
    <p:sldId id="256" r:id="rId4"/>
    <p:sldId id="257" r:id="rId6"/>
    <p:sldId id="260" r:id="rId7"/>
    <p:sldId id="296" r:id="rId8"/>
    <p:sldId id="275" r:id="rId9"/>
    <p:sldId id="261" r:id="rId10"/>
    <p:sldId id="263" r:id="rId11"/>
    <p:sldId id="276" r:id="rId12"/>
    <p:sldId id="297" r:id="rId13"/>
    <p:sldId id="298" r:id="rId14"/>
    <p:sldId id="299" r:id="rId15"/>
    <p:sldId id="277" r:id="rId16"/>
    <p:sldId id="312" r:id="rId17"/>
    <p:sldId id="314" r:id="rId18"/>
    <p:sldId id="288" r:id="rId19"/>
    <p:sldId id="315" r:id="rId20"/>
    <p:sldId id="333" r:id="rId21"/>
    <p:sldId id="316" r:id="rId22"/>
    <p:sldId id="270" r:id="rId23"/>
    <p:sldId id="269" r:id="rId24"/>
    <p:sldId id="318" r:id="rId25"/>
    <p:sldId id="319" r:id="rId26"/>
    <p:sldId id="320" r:id="rId27"/>
    <p:sldId id="317" r:id="rId28"/>
    <p:sldId id="330" r:id="rId29"/>
    <p:sldId id="266" r:id="rId30"/>
    <p:sldId id="268" r:id="rId31"/>
  </p:sldIdLst>
  <p:sldSz cx="9144000" cy="6858000" type="screen4x3"/>
  <p:notesSz cx="6858000" cy="9144000"/>
  <p:custDataLst>
    <p:tags r:id="rId38"/>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7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1"/>
    <p:restoredTop sz="86433"/>
  </p:normalViewPr>
  <p:slideViewPr>
    <p:cSldViewPr showGuides="1">
      <p:cViewPr varScale="1">
        <p:scale>
          <a:sx n="81" d="100"/>
          <a:sy n="81" d="100"/>
        </p:scale>
        <p:origin x="-744" y="-96"/>
      </p:cViewPr>
      <p:guideLst>
        <p:guide orient="horz" pos="2160"/>
        <p:guide pos="2783"/>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8" Type="http://schemas.openxmlformats.org/officeDocument/2006/relationships/tags" Target="tags/tag2.xml"/><Relationship Id="rId37" Type="http://schemas.openxmlformats.org/officeDocument/2006/relationships/customXml" Target="../customXml/item1.xml"/><Relationship Id="rId36" Type="http://schemas.openxmlformats.org/officeDocument/2006/relationships/customXmlProps" Target="../customXml/itemProps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老师们同学们大家好，今天我和大家分享的主题是当</a:t>
            </a:r>
            <a:r>
              <a:rPr lang="en-US" altLang="zh-CN"/>
              <a:t>Attention</a:t>
            </a:r>
            <a:r>
              <a:rPr lang="zh-CN" altLang="en-US"/>
              <a:t>遇上</a:t>
            </a:r>
            <a:r>
              <a:rPr lang="zh-CN" altLang="en-US"/>
              <a:t>长序列</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首先假设把向量</a:t>
            </a:r>
            <a:r>
              <a:rPr lang="en-US" altLang="zh-CN"/>
              <a:t>x</a:t>
            </a:r>
            <a:r>
              <a:rPr lang="zh-CN" altLang="en-US"/>
              <a:t>分为两部分，</a:t>
            </a:r>
            <a:r>
              <a:rPr lang="en-US" altLang="zh-CN"/>
              <a:t>x1</a:t>
            </a:r>
            <a:r>
              <a:rPr lang="zh-CN" altLang="en-US"/>
              <a:t>和</a:t>
            </a:r>
            <a:r>
              <a:rPr lang="en-US" altLang="zh-CN"/>
              <a:t>x2</a:t>
            </a:r>
            <a:r>
              <a:rPr lang="zh-CN" altLang="en-US"/>
              <a:t>，按照刚才介绍的步骤分别求它们的</a:t>
            </a:r>
            <a:r>
              <a:rPr lang="en-US" altLang="zh-CN"/>
              <a:t>m(x)</a:t>
            </a:r>
            <a:r>
              <a:rPr lang="zh-CN" altLang="en-US"/>
              <a:t>、</a:t>
            </a:r>
            <a:r>
              <a:rPr lang="en-US" altLang="zh-CN"/>
              <a:t>f(x)</a:t>
            </a:r>
            <a:r>
              <a:rPr lang="zh-CN" altLang="en-US"/>
              <a:t>和</a:t>
            </a:r>
            <a:r>
              <a:rPr lang="en-US" altLang="zh-CN"/>
              <a:t>l(x)</a:t>
            </a:r>
            <a:endParaRPr lang="en-US" altLang="zh-CN"/>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mc:AlternateContent xmlns:mc="http://schemas.openxmlformats.org/markup-compatibility/2006">
        <mc:Choice xmlns:a14="http://schemas.microsoft.com/office/drawing/2010/main" Requires="a14">
          <p:sp>
            <p:nvSpPr>
              <p:cNvPr id="3" name="文本占位符 2"/>
              <p:cNvSpPr/>
              <p:nvPr>
                <p:ph type="body" idx="3"/>
              </p:nvPr>
            </p:nvSpPr>
            <p:spPr/>
            <p:txBody>
              <a:bodyPr/>
              <a:p>
                <a:r>
                  <a:rPr lang="zh-CN"/>
                  <a:t>之后两个分块结合更新数据，这一部分主要的公式就是对于</a:t>
                </a:r>
                <a:r>
                  <a:rPr lang="en-US" altLang="zh-CN"/>
                  <a:t>e</a:t>
                </a:r>
                <a:r>
                  <a:rPr lang="zh-CN" altLang="en-US"/>
                  <a:t>的</a:t>
                </a:r>
                <a:r>
                  <a:rPr lang="en-US" altLang="zh-CN"/>
                  <a:t>x1-mmax</a:t>
                </a:r>
                <a:r>
                  <a:rPr lang="zh-CN" altLang="en-US"/>
                  <a:t>这样的指数式，如果</a:t>
                </a:r>
                <a:r>
                  <a:rPr lang="en-US" altLang="zh-CN"/>
                  <a:t>mmax</a:t>
                </a:r>
                <a:r>
                  <a:rPr lang="zh-CN" altLang="en-US"/>
                  <a:t>更新为</a:t>
                </a:r>
                <a:r>
                  <a:rPr lang="en-US" altLang="zh-CN"/>
                  <a:t>mmax new</a:t>
                </a:r>
                <a:r>
                  <a:rPr lang="zh-CN" altLang="en-US"/>
                  <a:t>，则只需要把原式×</a:t>
                </a:r>
                <a:r>
                  <a:rPr lang="en-US" altLang="zh-CN"/>
                  <a:t>e</a:t>
                </a:r>
                <a:r>
                  <a:rPr lang="zh-CN" altLang="en-US"/>
                  <a:t>的</a:t>
                </a:r>
                <a:r>
                  <a:rPr lang="en-US" altLang="zh-CN"/>
                  <a:t>...</a:t>
                </a:r>
                <a:r>
                  <a:rPr lang="zh-CN" altLang="en-US"/>
                  <a:t>就能实现</a:t>
                </a:r>
                <a:endParaRPr lang="zh-CN" altLang="en-US"/>
              </a:p>
              <a:p>
                <a:r>
                  <a:rPr lang="zh-CN"/>
                  <a:t>步骤大概就是求出一块的</a:t>
                </a:r>
                <a:r>
                  <a:rPr lang="en-US" altLang="zh-CN"/>
                  <a:t>f(x)</a:t>
                </a:r>
                <a:r>
                  <a:rPr lang="zh-CN" altLang="en-US"/>
                  <a:t>、</a:t>
                </a:r>
                <a:r>
                  <a:rPr lang="en-US" altLang="zh-CN"/>
                  <a:t>m(x)</a:t>
                </a:r>
                <a:r>
                  <a:rPr lang="zh-CN" altLang="en-US"/>
                  <a:t>、</a:t>
                </a:r>
                <a:r>
                  <a:rPr lang="en-US" altLang="zh-CN"/>
                  <a:t>l(x)</a:t>
                </a:r>
                <a:r>
                  <a:rPr lang="zh-CN" altLang="en-US"/>
                  <a:t>，更新目前的</a:t>
                </a:r>
                <a:r>
                  <a:rPr lang="en-US" altLang="zh-CN"/>
                  <a:t>mmax,</a:t>
                </a:r>
                <a:r>
                  <a:rPr lang="zh-CN" altLang="en-US"/>
                  <a:t>之后结合这个公式更新</a:t>
                </a:r>
                <a:r>
                  <a:rPr lang="en-US" altLang="zh-CN"/>
                  <a:t>l(x)</a:t>
                </a:r>
                <a:r>
                  <a:rPr lang="zh-CN" altLang="en-US"/>
                  <a:t>等，使每一个分块都利用其余分块的数据</a:t>
                </a:r>
                <a:endParaRPr lang="zh-CN" altLang="en-US"/>
              </a:p>
              <a:p>
                <a:r>
                  <a:rPr lang="zh-CN" altLang="en-US"/>
                  <a:t>这样就在实现分块的同时也不改变原生注意力的结果</a:t>
                </a:r>
                <a:endParaRPr lang="zh-CN" altLang="en-US"/>
              </a:p>
              <a:p>
                <a:r>
                  <a:rPr lang="zh-CN"/>
                  <a:t>那么再解释一下引入</a:t>
                </a:r>
                <a:r>
                  <a:rPr lang="en-US" altLang="zh-CN"/>
                  <a:t>m(x)</a:t>
                </a:r>
                <a:r>
                  <a:rPr lang="zh-CN" altLang="en-US"/>
                  <a:t>和</a:t>
                </a:r>
                <a:r>
                  <a:rPr lang="en-US" altLang="zh-CN"/>
                  <a:t>l(x)</a:t>
                </a:r>
                <a:r>
                  <a:rPr lang="zh-CN" altLang="en-US"/>
                  <a:t>还有另外的作用，</a:t>
                </a:r>
                <a:r>
                  <a:rPr lang="zh-CN"/>
                  <a:t>因为</a:t>
                </a:r>
                <a:r>
                  <a:t>模型训练会影响kernel融合的效果，原因在于在标准注意力实现中，为了后向传递计算</a:t>
                </a:r>
                <a:r>
                  <a:rPr lang="en-US"/>
                  <a:t>Q,K,V</a:t>
                </a:r>
                <a:r>
                  <a:t>的梯度，前向计算时通常需要将某些中间结果</a:t>
                </a:r>
                <a:r>
                  <a:rPr lang="zh-CN"/>
                  <a:t>，</a:t>
                </a:r>
                <a:r>
                  <a:t>比如</a:t>
                </a:r>
                <a:r>
                  <a:rPr lang="en-US"/>
                  <a:t>N</a:t>
                </a:r>
                <a:r>
                  <a:rPr lang="zh-CN" altLang="en-US"/>
                  <a:t>×</a:t>
                </a:r>
                <a:r>
                  <a:rPr lang="en-US"/>
                  <a:t>N</a:t>
                </a:r>
                <a:r>
                  <a:t>的中间矩阵</a:t>
                </a:r>
                <a:r>
                  <a:rPr lang="en-US"/>
                  <a:t>S</a:t>
                </a:r>
                <a:r>
                  <a:rPr lang="zh-CN" altLang="en-US"/>
                  <a:t>和矩阵</a:t>
                </a:r>
                <a:r>
                  <a:rPr lang="en-US"/>
                  <a:t>P </a:t>
                </a:r>
                <a:r>
                  <a:t>写回到HBM中，这</a:t>
                </a:r>
                <a:r>
                  <a:rPr lang="zh-CN"/>
                  <a:t>样就</a:t>
                </a:r>
                <a:r>
                  <a:t>会产生额外的HBM读写次数，减慢运行时间。</a:t>
                </a:r>
                <a:r>
                  <a:rPr lang="zh-CN"/>
                  <a:t>所以</a:t>
                </a:r>
                <a:r>
                  <a:t>Flash Attention</a:t>
                </a:r>
                <a:r>
                  <a:rPr lang="zh-CN"/>
                  <a:t>选择的</a:t>
                </a:r>
                <a:r>
                  <a:t>办法是重计算，即不保存</a:t>
                </a:r>
                <a:r>
                  <a:rPr lang="en-US"/>
                  <a:t>S</a:t>
                </a:r>
                <a:r>
                  <a:rPr lang="zh-CN" altLang="en-US"/>
                  <a:t>和</a:t>
                </a:r>
                <a:r>
                  <a:rPr lang="en-US" altLang="zh-CN"/>
                  <a:t>P</a:t>
                </a:r>
                <a:r>
                  <a:t>这两个矩阵，而只保存两个统计量</a:t>
                </a:r>
                <a14:m>
                  <m:oMath xmlns:m="http://schemas.openxmlformats.org/officeDocument/2006/math">
                    <m:r>
                      <a:rPr lang="en-US" altLang="zh-CN" i="1" dirty="0">
                        <a:latin typeface="Cambria Math" panose="02040503050406030204" charset="0"/>
                        <a:cs typeface="Cambria Math" panose="02040503050406030204" charset="0"/>
                      </a:rPr>
                      <m:t>𝑚</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𝑥</m:t>
                    </m:r>
                    <m:r>
                      <a:rPr lang="en-US" altLang="zh-CN" i="1" dirty="0">
                        <a:latin typeface="Cambria Math" panose="02040503050406030204" charset="0"/>
                        <a:cs typeface="Cambria Math" panose="02040503050406030204" charset="0"/>
                      </a:rPr>
                      <m:t>) </m:t>
                    </m:r>
                    <m:r>
                      <a:rPr lang="en-US" altLang="zh-CN" i="1" dirty="0">
                        <a:latin typeface="Cambria Math" panose="02040503050406030204" charset="0"/>
                        <a:cs typeface="Cambria Math" panose="02040503050406030204" charset="0"/>
                      </a:rPr>
                      <m:t>𝑙</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𝑥</m:t>
                    </m:r>
                    <m:r>
                      <a:rPr lang="en-US" altLang="zh-CN" i="1" dirty="0">
                        <a:latin typeface="Cambria Math" panose="02040503050406030204" charset="0"/>
                        <a:cs typeface="Cambria Math" panose="02040503050406030204" charset="0"/>
                      </a:rPr>
                      <m:t>)</m:t>
                    </m:r>
                  </m:oMath>
                </a14:m>
                <a:r>
                  <a:t>，后向传递</a:t>
                </a:r>
                <a:r>
                  <a:rPr lang="zh-CN"/>
                  <a:t>的时候</a:t>
                </a:r>
                <a:r>
                  <a:t>在高速的SRAM上快速地重新计算Attention，通过分块的方式重新计算注意力矩阵</a:t>
                </a:r>
                <a:r>
                  <a:rPr lang="en-US">
                    <a:sym typeface="+mn-ea"/>
                  </a:rPr>
                  <a:t>S</a:t>
                </a:r>
                <a:r>
                  <a:rPr lang="zh-CN" altLang="en-US">
                    <a:sym typeface="+mn-ea"/>
                  </a:rPr>
                  <a:t>和</a:t>
                </a:r>
                <a:r>
                  <a:rPr lang="en-US" altLang="zh-CN">
                    <a:sym typeface="+mn-ea"/>
                  </a:rPr>
                  <a:t>P</a:t>
                </a:r>
                <a:r>
                  <a:t>。</a:t>
                </a:r>
                <a:r>
                  <a:rPr lang="zh-CN"/>
                  <a:t>这个方法</a:t>
                </a:r>
                <a:r>
                  <a:t>相比于标准注意力中“从HBM中读取很大的中间注意力矩阵”的方法要快得多</a:t>
                </a:r>
              </a:p>
            </p:txBody>
          </p:sp>
        </mc:Choice>
        <mc:Fallback>
          <p:sp>
            <p:nvSpPr>
              <p:cNvPr id="3" name="文本占位符 2"/>
              <p:cNvSpPr>
                <a:spLocks noRot="1" noChangeAspect="1" noMove="1" noResize="1" noEditPoints="1" noAdjustHandles="1" noChangeArrowheads="1" noChangeShapeType="1" noTextEdit="1"/>
              </p:cNvSpPr>
              <p:nvPr>
                <p:ph type="body" idx="3"/>
              </p:nvPr>
            </p:nvSpPr>
            <p:spPr>
              <a:blipFill rotWithShape="1">
                <a:blip r:embed="rId3"/>
                <a:stretch>
                  <a:fillRect r="-324"/>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接下来我们来大致看一下</a:t>
            </a:r>
            <a:r>
              <a:rPr lang="en-US" altLang="zh-CN"/>
              <a:t>flash attention</a:t>
            </a:r>
            <a:r>
              <a:rPr lang="zh-CN" altLang="en-US"/>
              <a:t>的具体步骤，这里以前向计算为例，</a:t>
            </a:r>
            <a:r>
              <a:t>算法的输入包括：存储于HBM中的</a:t>
            </a:r>
            <a:r>
              <a:rPr lang="en-US"/>
              <a:t>Q,K,V,</a:t>
            </a:r>
            <a:r>
              <a:t>SRAM的大小</a:t>
            </a:r>
            <a:r>
              <a:rPr lang="en-US"/>
              <a:t>M</a:t>
            </a:r>
            <a:endParaRPr lang="en-US"/>
          </a:p>
          <a:p>
            <a:r>
              <a:rPr lang="zh-CN"/>
              <a:t>首先</a:t>
            </a:r>
            <a:r>
              <a:t>根据SRAM的大小</a:t>
            </a:r>
            <a:r>
              <a:rPr lang="en-US"/>
              <a:t>M</a:t>
            </a:r>
            <a:r>
              <a:t>和输入向量维度</a:t>
            </a:r>
            <a:r>
              <a:rPr lang="en-US"/>
              <a:t>d</a:t>
            </a:r>
            <a:r>
              <a:t>选择合适的分块大小</a:t>
            </a:r>
            <a:r>
              <a:rPr lang="en-US"/>
              <a:t>Bc</a:t>
            </a:r>
            <a:r>
              <a:t>和</a:t>
            </a:r>
            <a:r>
              <a:rPr lang="en-US"/>
              <a:t>Br</a:t>
            </a:r>
            <a:r>
              <a:rPr lang="zh-CN" altLang="en-US"/>
              <a:t>，</a:t>
            </a:r>
            <a:r>
              <a:rPr lang="zh-CN"/>
              <a:t>之后</a:t>
            </a:r>
            <a:r>
              <a:t>初始化一些变量</a:t>
            </a:r>
            <a:r>
              <a:rPr lang="zh-CN"/>
              <a:t>：</a:t>
            </a:r>
            <a:r>
              <a:t>输出</a:t>
            </a:r>
            <a:r>
              <a:rPr lang="en-US"/>
              <a:t>O</a:t>
            </a:r>
            <a:r>
              <a:rPr lang="zh-CN" altLang="en-US"/>
              <a:t>，</a:t>
            </a:r>
            <a:r>
              <a:rPr lang="en-US"/>
              <a:t>N</a:t>
            </a:r>
            <a:r>
              <a:t>维向量</a:t>
            </a:r>
            <a:r>
              <a:rPr lang="en-US"/>
              <a:t>l</a:t>
            </a:r>
            <a:r>
              <a:rPr lang="zh-CN" altLang="en-US"/>
              <a:t>和</a:t>
            </a:r>
            <a:r>
              <a:t>向量</a:t>
            </a:r>
            <a:r>
              <a:rPr lang="en-US"/>
              <a:t>m</a:t>
            </a:r>
            <a:r>
              <a:rPr lang="zh-CN" altLang="en-US"/>
              <a:t>，第三步把</a:t>
            </a:r>
            <a:r>
              <a:t>矩阵</a:t>
            </a:r>
            <a:r>
              <a:rPr lang="en-US"/>
              <a:t>Q,O</a:t>
            </a:r>
            <a:r>
              <a:t>沿着行方向分为</a:t>
            </a:r>
            <a:r>
              <a:rPr lang="en-US"/>
              <a:t>Tr</a:t>
            </a:r>
            <a:r>
              <a:t>块，每一分块的大小为</a:t>
            </a:r>
            <a:r>
              <a:rPr lang="en-US"/>
              <a:t>Br</a:t>
            </a:r>
            <a:r>
              <a:rPr lang="zh-CN" altLang="en-US"/>
              <a:t>×</a:t>
            </a:r>
            <a:r>
              <a:rPr lang="en-US"/>
              <a:t>d</a:t>
            </a:r>
            <a:r>
              <a:t>； </a:t>
            </a:r>
            <a:r>
              <a:rPr lang="zh-CN"/>
              <a:t>把</a:t>
            </a:r>
            <a:r>
              <a:t>向量</a:t>
            </a:r>
            <a:r>
              <a:rPr lang="en-US"/>
              <a:t>l</a:t>
            </a:r>
            <a:r>
              <a:t>和向量</a:t>
            </a:r>
            <a:r>
              <a:rPr lang="en-US"/>
              <a:t>m</a:t>
            </a:r>
            <a:r>
              <a:t>分为</a:t>
            </a:r>
            <a:r>
              <a:rPr lang="en-US"/>
              <a:t>Tr</a:t>
            </a:r>
            <a:r>
              <a:t>块，每一个子向量大小为</a:t>
            </a:r>
            <a:r>
              <a:rPr lang="en-US"/>
              <a:t>Br</a:t>
            </a:r>
            <a:r>
              <a:rPr lang="zh-CN" altLang="en-US"/>
              <a:t>，把</a:t>
            </a:r>
            <a:r>
              <a:t>矩阵</a:t>
            </a:r>
            <a:r>
              <a:rPr lang="en-US"/>
              <a:t>K,V</a:t>
            </a:r>
            <a:r>
              <a:t>沿着行方向分为</a:t>
            </a:r>
            <a:r>
              <a:rPr lang="en-US"/>
              <a:t>Tc</a:t>
            </a:r>
            <a:r>
              <a:t>块，每一块的大小为</a:t>
            </a:r>
            <a:r>
              <a:rPr lang="en-US">
                <a:sym typeface="+mn-ea"/>
              </a:rPr>
              <a:t>Bc</a:t>
            </a:r>
            <a:r>
              <a:rPr lang="zh-CN" altLang="en-US">
                <a:sym typeface="+mn-ea"/>
              </a:rPr>
              <a:t>×</a:t>
            </a:r>
            <a:r>
              <a:rPr lang="en-US">
                <a:sym typeface="+mn-ea"/>
              </a:rPr>
              <a:t>d</a:t>
            </a:r>
            <a:r>
              <a:t>。</a:t>
            </a:r>
          </a:p>
          <a:p>
            <a:r>
              <a:t>切分完之后，开启两大循环，先外(列)循环</a:t>
            </a:r>
            <a:r>
              <a:rPr lang="zh-CN"/>
              <a:t>，</a:t>
            </a:r>
            <a:r>
              <a:t>再内(行)循环</a:t>
            </a:r>
          </a:p>
          <a:p>
            <a:r>
              <a:rPr lang="zh-CN">
                <a:sym typeface="+mn-ea"/>
              </a:rPr>
              <a:t>首先将K_j和V_j块从HBM加载到SRAM</a:t>
            </a:r>
            <a:endParaRPr lang="zh-CN">
              <a:sym typeface="+mn-ea"/>
            </a:endParaRPr>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sym typeface="+mn-ea"/>
              </a:rPr>
              <a:t>之后开始跨行内部循环(从上一行到下一行)，也就是跨查询向量，一共循环</a:t>
            </a:r>
            <a:r>
              <a:rPr lang="en-US" altLang="zh-CN">
                <a:sym typeface="+mn-ea"/>
              </a:rPr>
              <a:t>Tr</a:t>
            </a:r>
            <a:r>
              <a:rPr lang="zh-CN">
                <a:sym typeface="+mn-ea"/>
              </a:rPr>
              <a:t>次，在每个循环中，先将</a:t>
            </a:r>
            <a:r>
              <a:rPr lang="en-US" altLang="zh-CN">
                <a:sym typeface="+mn-ea"/>
              </a:rPr>
              <a:t>Qi</a:t>
            </a:r>
            <a:r>
              <a:rPr lang="zh-CN">
                <a:sym typeface="+mn-ea"/>
              </a:rPr>
              <a:t>和</a:t>
            </a:r>
            <a:r>
              <a:rPr lang="en-US" altLang="zh-CN">
                <a:sym typeface="+mn-ea"/>
              </a:rPr>
              <a:t>Oi</a:t>
            </a:r>
            <a:r>
              <a:rPr lang="zh-CN">
                <a:sym typeface="+mn-ea"/>
              </a:rPr>
              <a:t>块以及</a:t>
            </a:r>
            <a:r>
              <a:rPr lang="en-US" altLang="zh-CN">
                <a:sym typeface="+mn-ea"/>
              </a:rPr>
              <a:t>li</a:t>
            </a:r>
            <a:r>
              <a:rPr lang="zh-CN">
                <a:sym typeface="+mn-ea"/>
              </a:rPr>
              <a:t>和</a:t>
            </a:r>
            <a:r>
              <a:rPr lang="en-US" altLang="zh-CN">
                <a:sym typeface="+mn-ea"/>
              </a:rPr>
              <a:t>mi</a:t>
            </a:r>
            <a:r>
              <a:rPr lang="zh-CN">
                <a:sym typeface="+mn-ea"/>
              </a:rPr>
              <a:t>加载到SRAM中</a:t>
            </a:r>
            <a:r>
              <a:rPr lang="en-US" altLang="zh-CN">
                <a:sym typeface="+mn-ea"/>
              </a:rPr>
              <a:t>,</a:t>
            </a:r>
            <a:r>
              <a:rPr lang="zh-CN" altLang="en-US">
                <a:sym typeface="+mn-ea"/>
              </a:rPr>
              <a:t>再计算</a:t>
            </a:r>
            <a:r>
              <a:rPr lang="en-US" altLang="zh-CN">
                <a:sym typeface="+mn-ea"/>
              </a:rPr>
              <a:t>Sij</a:t>
            </a:r>
            <a:r>
              <a:rPr lang="zh-CN" altLang="en-US">
                <a:sym typeface="+mn-ea"/>
              </a:rPr>
              <a:t>，也就是</a:t>
            </a:r>
            <a:r>
              <a:rPr lang="en-US" altLang="zh-CN">
                <a:sym typeface="+mn-ea"/>
              </a:rPr>
              <a:t>QiKj</a:t>
            </a:r>
            <a:r>
              <a:rPr lang="zh-CN" altLang="en-US">
                <a:sym typeface="+mn-ea"/>
              </a:rPr>
              <a:t>的转置，和</a:t>
            </a:r>
            <a:r>
              <a:rPr lang="en-US" altLang="zh-CN">
                <a:sym typeface="+mn-ea"/>
              </a:rPr>
              <a:t>m</a:t>
            </a:r>
            <a:r>
              <a:rPr lang="zh-CN" altLang="en-US">
                <a:sym typeface="+mn-ea"/>
              </a:rPr>
              <a:t>、</a:t>
            </a:r>
            <a:r>
              <a:rPr lang="en-US" altLang="zh-CN">
                <a:sym typeface="+mn-ea"/>
              </a:rPr>
              <a:t>l</a:t>
            </a:r>
            <a:r>
              <a:rPr lang="zh-CN" altLang="en-US">
                <a:sym typeface="+mn-ea"/>
              </a:rPr>
              <a:t>等其他的数据，</a:t>
            </a:r>
            <a:r>
              <a:rPr lang="zh-CN">
                <a:sym typeface="+mn-ea"/>
              </a:rPr>
              <a:t>最后把结果存储到</a:t>
            </a:r>
            <a:r>
              <a:rPr lang="en-US" altLang="zh-CN">
                <a:sym typeface="+mn-ea"/>
              </a:rPr>
              <a:t>HBM</a:t>
            </a:r>
            <a:r>
              <a:rPr lang="zh-CN" altLang="en-US">
                <a:sym typeface="+mn-ea"/>
              </a:rPr>
              <a:t>中</a:t>
            </a:r>
            <a:endParaRPr lang="zh-CN">
              <a:sym typeface="+mn-ea"/>
            </a:endParaRPr>
          </a:p>
          <a:p>
            <a:r>
              <a:rPr>
                <a:sym typeface="+mn-ea"/>
              </a:rPr>
              <a:t>图中虚线框里的那个块</a:t>
            </a:r>
            <a:r>
              <a:rPr lang="zh-CN">
                <a:sym typeface="+mn-ea"/>
              </a:rPr>
              <a:t>表示</a:t>
            </a:r>
            <a:r>
              <a:t>：q4k2 v2</a:t>
            </a:r>
          </a:p>
          <a:p/>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后来研发团队对</a:t>
            </a:r>
            <a:r>
              <a:rPr lang="en-US" altLang="zh-CN"/>
              <a:t>flash attention</a:t>
            </a:r>
            <a:r>
              <a:rPr lang="zh-CN" altLang="en-US"/>
              <a:t>进行了更新，发布了</a:t>
            </a:r>
            <a:r>
              <a:rPr lang="en-US" altLang="zh-CN"/>
              <a:t>flash attention2</a:t>
            </a:r>
            <a:r>
              <a:rPr lang="zh-CN" altLang="en-US"/>
              <a:t>，为了更好的了解更新内容，我先来介绍一点</a:t>
            </a:r>
            <a:r>
              <a:rPr lang="en-US" altLang="zh-CN"/>
              <a:t>gpu</a:t>
            </a:r>
            <a:r>
              <a:rPr lang="zh-CN" altLang="en-US"/>
              <a:t>和</a:t>
            </a:r>
            <a:r>
              <a:rPr lang="en-US" altLang="zh-CN"/>
              <a:t>CUDA</a:t>
            </a:r>
            <a:r>
              <a:rPr lang="zh-CN" altLang="en-US"/>
              <a:t>的相关知识</a:t>
            </a:r>
            <a:endParaRPr lang="zh-CN" altLang="en-US"/>
          </a:p>
          <a:p>
            <a:r>
              <a:rPr lang="zh-CN"/>
              <a:t>以这个</a:t>
            </a:r>
            <a:r>
              <a:rPr lang="en-US" altLang="zh-CN"/>
              <a:t>NVIDIA A100 GPU</a:t>
            </a:r>
            <a:r>
              <a:rPr lang="zh-CN" altLang="en-US"/>
              <a:t>为例，</a:t>
            </a:r>
            <a:r>
              <a:rPr lang="zh-CN"/>
              <a:t>一个</a:t>
            </a:r>
            <a:r>
              <a:rPr lang="en-US" altLang="zh-CN"/>
              <a:t>SM</a:t>
            </a:r>
            <a:r>
              <a:rPr lang="zh-CN" altLang="en-US"/>
              <a:t>也就是一个Streaming Multiprocessor</a:t>
            </a:r>
            <a:r>
              <a:rPr lang="en-US" altLang="zh-CN"/>
              <a:t>s</a:t>
            </a:r>
            <a:r>
              <a:rPr lang="zh-CN" altLang="en-US"/>
              <a:t>里有</a:t>
            </a:r>
            <a:r>
              <a:rPr lang="en-US" altLang="zh-CN"/>
              <a:t>64</a:t>
            </a:r>
            <a:r>
              <a:rPr lang="zh-CN" altLang="en-US"/>
              <a:t>个</a:t>
            </a:r>
            <a:r>
              <a:rPr lang="en-US" altLang="zh-CN"/>
              <a:t>warp</a:t>
            </a:r>
            <a:endParaRPr lang="en-US" altLang="zh-CN"/>
          </a:p>
          <a:p>
            <a:r>
              <a:rPr lang="zh-CN" altLang="en-US"/>
              <a:t>每个</a:t>
            </a:r>
            <a:r>
              <a:rPr lang="en-US" altLang="zh-CN"/>
              <a:t>warp</a:t>
            </a:r>
            <a:r>
              <a:rPr lang="zh-CN" altLang="en-US"/>
              <a:t>中有</a:t>
            </a:r>
            <a:r>
              <a:rPr lang="en-US" altLang="zh-CN"/>
              <a:t>32</a:t>
            </a:r>
            <a:r>
              <a:rPr lang="zh-CN" altLang="en-US"/>
              <a:t>个线程，也就是</a:t>
            </a:r>
            <a:r>
              <a:rPr lang="en-US" altLang="zh-CN"/>
              <a:t>thread</a:t>
            </a:r>
            <a:endParaRPr lang="en-US" altLang="zh-CN"/>
          </a:p>
          <a:p>
            <a:r>
              <a:rPr lang="zh-CN" altLang="en-US"/>
              <a:t>（</a:t>
            </a:r>
            <a:r>
              <a:rPr lang="en-US" altLang="zh-CN"/>
              <a:t>thread block：一个thread block可以包含多个warp，同一个block中的thread可以同步，也可以通过shared memory进行通信。</a:t>
            </a:r>
            <a:r>
              <a:rPr lang="zh-CN" altLang="en-US"/>
              <a:t>）</a:t>
            </a:r>
            <a:endParaRPr lang="en-US" altLang="zh-CN"/>
          </a:p>
          <a:p>
            <a:r>
              <a:rPr lang="zh-CN" altLang="en-US"/>
              <a:t>右图是</a:t>
            </a:r>
            <a:r>
              <a:rPr lang="en-US" altLang="zh-CN"/>
              <a:t>CUDA</a:t>
            </a:r>
            <a:r>
              <a:rPr lang="zh-CN" altLang="en-US"/>
              <a:t>编程模型，</a:t>
            </a:r>
            <a:r>
              <a:rPr lang="en-US" altLang="zh-CN"/>
              <a:t>当一个kernel被执行时，grid中的thread block被分配到SM上，一个线程块的thread在一个SM上调度</a:t>
            </a:r>
            <a:r>
              <a:rPr lang="zh-CN" altLang="en-US"/>
              <a:t>（</a:t>
            </a:r>
            <a:r>
              <a:rPr lang="en-US" altLang="zh-CN"/>
              <a:t>SM一般可以调度多个block</a:t>
            </a:r>
            <a:r>
              <a:rPr lang="zh-CN" altLang="en-US"/>
              <a:t>）</a:t>
            </a:r>
            <a:r>
              <a:rPr lang="en-US" altLang="zh-CN"/>
              <a:t>。</a:t>
            </a:r>
            <a:endParaRPr lang="en-US" altLang="zh-CN"/>
          </a:p>
          <a:p>
            <a:r>
              <a:rPr lang="zh-CN" altLang="en-US"/>
              <a:t>也就是说从</a:t>
            </a:r>
            <a:r>
              <a:rPr lang="en-US" altLang="zh-CN"/>
              <a:t>kernel</a:t>
            </a:r>
            <a:r>
              <a:rPr lang="zh-CN" altLang="en-US"/>
              <a:t>这一步往下，</a:t>
            </a:r>
            <a:r>
              <a:rPr lang="en-US" altLang="zh-CN"/>
              <a:t>block</a:t>
            </a:r>
            <a:r>
              <a:rPr lang="zh-CN" altLang="en-US"/>
              <a:t>会把指令分到不同的</a:t>
            </a:r>
            <a:r>
              <a:rPr lang="en-US" altLang="zh-CN"/>
              <a:t>warp</a:t>
            </a:r>
            <a:r>
              <a:rPr lang="zh-CN" altLang="en-US"/>
              <a:t>上</a:t>
            </a:r>
            <a:r>
              <a:rPr lang="zh-CN" altLang="en-US"/>
              <a:t>执行，</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sym typeface="+mn-ea"/>
              </a:rPr>
              <a:t>调整算法</a:t>
            </a:r>
            <a:r>
              <a:rPr lang="en-US" altLang="zh-CN">
                <a:sym typeface="+mn-ea"/>
              </a:rPr>
              <a:t>...</a:t>
            </a:r>
            <a:r>
              <a:rPr lang="zh-CN" altLang="en-US">
                <a:sym typeface="+mn-ea"/>
              </a:rPr>
              <a:t>，因为</a:t>
            </a:r>
            <a:r>
              <a:rPr>
                <a:sym typeface="+mn-ea"/>
              </a:rPr>
              <a:t>尽管非矩阵乘法操作仅占总浮点运算次数FLOPs的一小部分，</a:t>
            </a:r>
            <a:r>
              <a:rPr lang="zh-CN">
                <a:sym typeface="+mn-ea"/>
              </a:rPr>
              <a:t>但是</a:t>
            </a:r>
            <a:r>
              <a:rPr>
                <a:sym typeface="+mn-ea"/>
              </a:rPr>
              <a:t>执行非矩阵乘法操作的时间较长</a:t>
            </a:r>
            <a:r>
              <a:rPr lang="zh-CN">
                <a:sym typeface="+mn-ea"/>
              </a:rPr>
              <a:t>，</a:t>
            </a:r>
            <a:r>
              <a:rPr>
                <a:sym typeface="+mn-ea"/>
              </a:rPr>
              <a:t>原因</a:t>
            </a:r>
            <a:r>
              <a:rPr lang="zh-CN">
                <a:sym typeface="+mn-ea"/>
              </a:rPr>
              <a:t>是</a:t>
            </a:r>
            <a:r>
              <a:rPr>
                <a:sym typeface="+mn-ea"/>
              </a:rPr>
              <a:t>GPU具有专门用于矩阵乘法的计算单元，</a:t>
            </a:r>
            <a:r>
              <a:rPr lang="zh-CN">
                <a:sym typeface="+mn-ea"/>
              </a:rPr>
              <a:t>比如</a:t>
            </a:r>
            <a:r>
              <a:rPr>
                <a:sym typeface="+mn-ea"/>
              </a:rPr>
              <a:t>Nvidia GPU上的张量核心，可让矩阵乘法的吞吐量相比非矩阵乘法高达16倍</a:t>
            </a:r>
            <a:endParaRPr>
              <a:sym typeface="+mn-ea"/>
            </a:endParaRPr>
          </a:p>
          <a:p>
            <a:r>
              <a:rPr lang="zh-CN">
                <a:sym typeface="+mn-ea"/>
              </a:rPr>
              <a:t>对于第二点改进，因为</a:t>
            </a:r>
            <a:r>
              <a:rPr>
                <a:sym typeface="+mn-ea"/>
              </a:rPr>
              <a:t>A100一共有108个streaming multiprocessors。如果当总的attention head的并行数足够大时，就会有更多的streaming multiprocessors在同时计算，整体的吞吐量自然也就会比较高</a:t>
            </a:r>
            <a:r>
              <a:rPr lang="zh-CN">
                <a:sym typeface="+mn-ea"/>
              </a:rPr>
              <a:t>，但是</a:t>
            </a:r>
            <a:r>
              <a:rPr>
                <a:sym typeface="+mn-ea"/>
              </a:rPr>
              <a:t>实际可以并行的attention head数量可能远远少于streaming multiprocessors数量，导致系统整体吞吐量较低。</a:t>
            </a:r>
            <a:r>
              <a:rPr lang="zh-CN">
                <a:sym typeface="+mn-ea"/>
              </a:rPr>
              <a:t>也就是说按</a:t>
            </a:r>
            <a:r>
              <a:rPr>
                <a:sym typeface="+mn-ea"/>
              </a:rPr>
              <a:t>原</a:t>
            </a:r>
            <a:r>
              <a:rPr lang="zh-CN">
                <a:sym typeface="+mn-ea"/>
              </a:rPr>
              <a:t>来</a:t>
            </a:r>
            <a:r>
              <a:rPr>
                <a:sym typeface="+mn-ea"/>
              </a:rPr>
              <a:t>的方式拆不出太多block，</a:t>
            </a:r>
            <a:r>
              <a:rPr lang="zh-CN">
                <a:sym typeface="+mn-ea"/>
              </a:rPr>
              <a:t>没办法</a:t>
            </a:r>
            <a:r>
              <a:rPr>
                <a:sym typeface="+mn-ea"/>
              </a:rPr>
              <a:t>把gpu算力打满，所以加了一维seq_len来拆</a:t>
            </a:r>
            <a:r>
              <a:rPr lang="zh-CN">
                <a:sym typeface="+mn-ea"/>
              </a:rPr>
              <a:t>，同时交换了内外循环的顺序，因为</a:t>
            </a:r>
            <a:r>
              <a:rPr>
                <a:sym typeface="+mn-ea"/>
              </a:rPr>
              <a:t>不同q的计算是独立的，没有额外的同步成本，可以尽量把算力打满</a:t>
            </a:r>
            <a:endParaRPr>
              <a:sym typeface="+mn-ea"/>
            </a:endParaRPr>
          </a:p>
          <a:p>
            <a:r>
              <a:rPr lang="zh-CN">
                <a:sym typeface="+mn-ea"/>
              </a:rPr>
              <a:t>除了增加了第二点thread block的并行，</a:t>
            </a:r>
            <a:r>
              <a:rPr lang="en-US" altLang="zh-CN">
                <a:sym typeface="+mn-ea"/>
              </a:rPr>
              <a:t>flash attention2</a:t>
            </a:r>
            <a:r>
              <a:rPr lang="zh-CN" altLang="en-US">
                <a:sym typeface="+mn-ea"/>
              </a:rPr>
              <a:t>也改变了</a:t>
            </a:r>
            <a:r>
              <a:rPr lang="zh-CN">
                <a:sym typeface="+mn-ea"/>
              </a:rPr>
              <a:t>一个block内的warp的并行，也就是第三点，对于每个块，FlashAttention将K和V分割为4个</a:t>
            </a:r>
            <a:r>
              <a:rPr lang="en-US" altLang="zh-CN">
                <a:sym typeface="+mn-ea"/>
              </a:rPr>
              <a:t>warp</a:t>
            </a:r>
            <a:r>
              <a:rPr lang="zh-CN">
                <a:sym typeface="+mn-ea"/>
              </a:rPr>
              <a:t>，同时保持Q可以被所有</a:t>
            </a:r>
            <a:r>
              <a:rPr lang="en-US" altLang="zh-CN">
                <a:sym typeface="+mn-ea"/>
              </a:rPr>
              <a:t>warp</a:t>
            </a:r>
            <a:r>
              <a:rPr lang="zh-CN">
                <a:sym typeface="+mn-ea"/>
              </a:rPr>
              <a:t>访问，这个是分裂- k的方案。但是这是低效的，因为所有warp都需要将它们的中间结果写入共享内存，进行同步，然后将中间结果相加。这些共享内存读/写减慢了FlashAttention的向前传递。在FlashAttention-2中，把Q分割为4个</a:t>
            </a:r>
            <a:r>
              <a:rPr lang="en-US" altLang="zh-CN">
                <a:sym typeface="+mn-ea"/>
              </a:rPr>
              <a:t>warp</a:t>
            </a:r>
            <a:r>
              <a:rPr lang="zh-CN">
                <a:sym typeface="+mn-ea"/>
              </a:rPr>
              <a:t>，保持K和V可以被所有</a:t>
            </a:r>
            <a:r>
              <a:rPr lang="en-US" altLang="zh-CN">
                <a:sym typeface="+mn-ea"/>
              </a:rPr>
              <a:t>warp</a:t>
            </a:r>
            <a:r>
              <a:rPr lang="zh-CN">
                <a:sym typeface="+mn-ea"/>
              </a:rPr>
              <a:t>访问。在这种情况下，</a:t>
            </a:r>
            <a:r>
              <a:rPr lang="en-US" altLang="zh-CN">
                <a:sym typeface="+mn-ea"/>
              </a:rPr>
              <a:t>warp</a:t>
            </a:r>
            <a:r>
              <a:rPr lang="zh-CN">
                <a:sym typeface="+mn-ea"/>
              </a:rPr>
              <a:t>之间不需要通信。共享内存读/写</a:t>
            </a:r>
            <a:r>
              <a:rPr lang="zh-CN">
                <a:sym typeface="+mn-ea"/>
              </a:rPr>
              <a:t>带来了加速。</a:t>
            </a:r>
            <a:endParaRPr lang="zh-CN">
              <a:sym typeface="+mn-ea"/>
            </a:endParaRPr>
          </a:p>
          <a:p>
            <a:r>
              <a:rPr lang="zh-CN">
                <a:sym typeface="+mn-ea"/>
              </a:rPr>
              <a:t>第三点的推理可以很容易结合这个公式推出来，通过这三点的改进，</a:t>
            </a:r>
            <a:r>
              <a:rPr lang="en-US" altLang="zh-CN">
                <a:sym typeface="+mn-ea"/>
              </a:rPr>
              <a:t>flash attention2</a:t>
            </a:r>
            <a:r>
              <a:rPr lang="zh-CN" altLang="en-US">
                <a:sym typeface="+mn-ea"/>
              </a:rPr>
              <a:t>有了不小的</a:t>
            </a:r>
            <a:r>
              <a:rPr lang="zh-CN" altLang="en-US">
                <a:sym typeface="+mn-ea"/>
              </a:rPr>
              <a:t>提升</a:t>
            </a:r>
            <a:endParaRPr lang="zh-CN" altLang="en-US">
              <a:sym typeface="+mn-ea"/>
            </a:endParaRPr>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接下来我们来简要介绍一下</a:t>
            </a:r>
            <a:r>
              <a:rPr lang="en-US" altLang="zh-CN"/>
              <a:t>ring attention</a:t>
            </a:r>
            <a:r>
              <a:rPr lang="zh-CN" altLang="en-US"/>
              <a:t>，他说我们的长语言模型是一个</a:t>
            </a:r>
            <a:r>
              <a:rPr lang="en-US" altLang="zh-CN"/>
              <a:t>1</a:t>
            </a:r>
            <a:r>
              <a:rPr lang="zh-CN" altLang="en-US"/>
              <a:t>百万个</a:t>
            </a:r>
            <a:r>
              <a:rPr lang="en-US" altLang="zh-CN"/>
              <a:t>token</a:t>
            </a:r>
            <a:r>
              <a:rPr lang="zh-CN" altLang="en-US"/>
              <a:t>的上下文，那么大部分研究会想到你是不是解决了它的二次复杂性，</a:t>
            </a:r>
            <a:r>
              <a:rPr lang="en-US" altLang="zh-CN"/>
              <a:t>ring attention</a:t>
            </a:r>
            <a:r>
              <a:rPr lang="zh-CN" altLang="en-US"/>
              <a:t>呢，就是用直接的</a:t>
            </a:r>
            <a:r>
              <a:rPr lang="en-US" altLang="zh-CN"/>
              <a:t>GPU</a:t>
            </a:r>
            <a:r>
              <a:rPr lang="zh-CN" altLang="en-US"/>
              <a:t>堆砌</a:t>
            </a:r>
            <a:r>
              <a:rPr lang="zh-CN" altLang="en-US"/>
              <a:t>来实现</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这个技术的目标是</a:t>
            </a:r>
            <a:r>
              <a:rPr lang="en-US" altLang="zh-CN"/>
              <a:t>...</a:t>
            </a:r>
            <a:r>
              <a:rPr lang="zh-CN" altLang="en-US"/>
              <a:t>，最终它确实减少了</a:t>
            </a:r>
            <a:r>
              <a:rPr lang="en-US" altLang="zh-CN"/>
              <a:t>transformer</a:t>
            </a:r>
            <a:r>
              <a:rPr lang="zh-CN" altLang="en-US"/>
              <a:t>的内存需求，让我们能够训练比以前的记忆效率的最先进的技术</a:t>
            </a:r>
            <a:r>
              <a:rPr lang="zh-CN" altLang="en-US">
                <a:sym typeface="+mn-ea"/>
              </a:rPr>
              <a:t>超过500倍的序列</a:t>
            </a:r>
            <a:r>
              <a:rPr lang="zh-CN" altLang="en-US"/>
              <a:t>，可以训练超过1亿长度的序列，并且不需要近似注意力。最重要的是，Ring Attention消除了单个设备施加的内存限制，使</a:t>
            </a:r>
            <a:r>
              <a:rPr lang="zh-CN" altLang="en-US"/>
              <a:t>得序列的训练和推理与设备数量成比例，基本上实现了近乎无限的上下文大小。</a:t>
            </a:r>
            <a:endParaRPr lang="zh-CN" altLang="en-US"/>
          </a:p>
          <a:p>
            <a:r>
              <a:rPr lang="zh-CN" altLang="en-US"/>
              <a:t>那么它是如何实现的呢，首先我想讲一下我眼里</a:t>
            </a:r>
            <a:r>
              <a:rPr lang="en-US" altLang="zh-CN"/>
              <a:t>ring attention</a:t>
            </a:r>
            <a:r>
              <a:rPr lang="zh-CN" altLang="en-US"/>
              <a:t>和</a:t>
            </a:r>
            <a:r>
              <a:rPr lang="en-US" altLang="zh-CN"/>
              <a:t>flash attention</a:t>
            </a:r>
            <a:r>
              <a:rPr lang="zh-CN" altLang="en-US"/>
              <a:t>本质上的关系，局部</a:t>
            </a:r>
            <a:r>
              <a:rPr lang="en-US" altLang="zh-CN"/>
              <a:t>...</a:t>
            </a:r>
            <a:endParaRPr lang="zh-CN" altLang="en-US"/>
          </a:p>
          <a:p>
            <a:r>
              <a:rPr lang="en-US" altLang="zh-CN">
                <a:sym typeface="+mn-ea"/>
              </a:rPr>
              <a:t>我们利用</a:t>
            </a:r>
            <a:r>
              <a:rPr lang="zh-CN" altLang="en-US">
                <a:sym typeface="+mn-ea"/>
              </a:rPr>
              <a:t>这样的公式关系</a:t>
            </a:r>
            <a:r>
              <a:rPr lang="en-US" altLang="zh-CN">
                <a:sym typeface="+mn-ea"/>
              </a:rPr>
              <a:t>，将所有主机概念化为一个环形结构:host-1, host-2，…, host-N。</a:t>
            </a:r>
            <a:r>
              <a:rPr lang="zh-CN" altLang="en-US">
                <a:sym typeface="+mn-ea"/>
              </a:rPr>
              <a:t>每个主机持有一个查询块，</a:t>
            </a:r>
            <a:r>
              <a:rPr lang="en-US" altLang="zh-CN">
                <a:sym typeface="+mn-ea"/>
              </a:rPr>
              <a:t>当计算分块注意力和前馈时，每个主机发送用于注意力计算的键值块到下一个主机，同时从前一个主机接收键值块，有效地重叠了块传输和分块计算。具体来说，对于任意主机i，在计算其查询块与键值块之间的</a:t>
            </a:r>
            <a:r>
              <a:rPr lang="en-US" altLang="zh-CN">
                <a:sym typeface="+mn-ea"/>
              </a:rPr>
              <a:t>attention时，它在从上一个主机(i - 1)接收键值块的同时，并发地向下一个主机(i + 1)发送键值块。如果计算时间超过传递键值块所需的时间，则不会产生额外的通信开销</a:t>
            </a:r>
            <a:r>
              <a:rPr lang="zh-CN" altLang="en-US"/>
              <a:t>。</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可以看到相比于别的</a:t>
            </a:r>
            <a:r>
              <a:rPr lang="en-US" altLang="zh-CN"/>
              <a:t>attention</a:t>
            </a:r>
            <a:r>
              <a:rPr lang="zh-CN" altLang="en-US"/>
              <a:t>，</a:t>
            </a:r>
            <a:r>
              <a:rPr lang="en-US" altLang="zh-CN"/>
              <a:t>ring attention</a:t>
            </a:r>
            <a:r>
              <a:rPr lang="zh-CN" altLang="en-US"/>
              <a:t>在最大</a:t>
            </a:r>
            <a:r>
              <a:rPr lang="zh-CN" altLang="en-US"/>
              <a:t>上下文长度上</a:t>
            </a:r>
            <a:r>
              <a:rPr lang="zh-CN" altLang="en-US"/>
              <a:t>有很大优势</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接下来我们来介绍近似注意力，首先是分组注意力，其实分组注意力有许多种，一般指这个分组查询注意力，也就是这个</a:t>
            </a:r>
            <a:r>
              <a:rPr lang="en-US" altLang="zh-CN">
                <a:sym typeface="+mn-ea"/>
              </a:rPr>
              <a:t>grouped-query attention</a:t>
            </a:r>
            <a:r>
              <a:rPr lang="zh-CN" altLang="en-US">
                <a:sym typeface="+mn-ea"/>
              </a:rPr>
              <a:t>，</a:t>
            </a:r>
            <a:r>
              <a:rPr lang="zh-CN" altLang="en-US"/>
              <a:t>它的</a:t>
            </a:r>
            <a:r>
              <a:rPr lang="zh-CN" altLang="en-US"/>
              <a:t>主要目的是减少加载key和value的内存带宽开销，在解码器质量和推理时间之间实现更好的权衡</a:t>
            </a:r>
            <a:endParaRPr lang="zh-CN" altLang="en-US"/>
          </a:p>
          <a:p>
            <a:r>
              <a:rPr lang="zh-CN" altLang="en-US"/>
              <a:t>以中间这张图所示，</a:t>
            </a:r>
            <a:r>
              <a:rPr lang="en-US" altLang="zh-CN"/>
              <a:t>GQA</a:t>
            </a:r>
            <a:r>
              <a:rPr lang="zh-CN" altLang="en-US"/>
              <a:t>的主要内容就是</a:t>
            </a:r>
            <a:r>
              <a:rPr lang="en-US" altLang="zh-CN"/>
              <a:t>...</a:t>
            </a:r>
            <a:endParaRPr lang="en-US" altLang="zh-CN"/>
          </a:p>
          <a:p>
            <a:r>
              <a:rPr lang="zh-CN" altLang="en-US"/>
              <a:t>可以看到，它的处理时间与</a:t>
            </a:r>
            <a:r>
              <a:rPr lang="en-US" altLang="zh-CN"/>
              <a:t>MQA</a:t>
            </a:r>
            <a:r>
              <a:rPr lang="zh-CN" altLang="en-US"/>
              <a:t>近似，且性能与</a:t>
            </a:r>
            <a:r>
              <a:rPr lang="en-US" altLang="zh-CN"/>
              <a:t>MHA</a:t>
            </a:r>
            <a:r>
              <a:rPr lang="zh-CN" altLang="en-US"/>
              <a:t>类似，可以说是在解码器质量和推理时间之间实现了权衡</a:t>
            </a:r>
            <a:endParaRPr lang="en-US" altLang="zh-CN"/>
          </a:p>
          <a:p>
            <a:endParaRPr lang="en-US" altLang="zh-CN"/>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接下来我将从</a:t>
            </a:r>
            <a:r>
              <a:rPr lang="en-US" altLang="zh-CN"/>
              <a:t>4</a:t>
            </a:r>
            <a:r>
              <a:rPr lang="zh-CN" altLang="en-US"/>
              <a:t>个方面进行分享，首先我会简要介绍一下</a:t>
            </a:r>
            <a:r>
              <a:rPr lang="en-US" altLang="zh-CN"/>
              <a:t>Attention</a:t>
            </a:r>
            <a:r>
              <a:rPr lang="zh-CN" altLang="en-US"/>
              <a:t>机制，之后分析</a:t>
            </a:r>
            <a:r>
              <a:rPr lang="en-US" altLang="zh-CN"/>
              <a:t>Attention</a:t>
            </a:r>
            <a:r>
              <a:rPr lang="zh-CN" altLang="en-US"/>
              <a:t>目前的主要不足，引入用于处理长序列的主要模型，最后</a:t>
            </a:r>
            <a:r>
              <a:rPr lang="zh-CN" altLang="en-US"/>
              <a:t>进行总结</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接下来介绍一下</a:t>
            </a:r>
            <a:r>
              <a:rPr lang="en-US" altLang="zh-CN"/>
              <a:t>RWKV</a:t>
            </a:r>
            <a:r>
              <a:rPr lang="zh-CN" altLang="en-US"/>
              <a:t>，它结合了rnn和变压器的优点，同时规避了关键缺陷。</a:t>
            </a:r>
            <a:endParaRPr lang="zh-CN" altLang="en-US"/>
          </a:p>
          <a:p>
            <a:r>
              <a:rPr lang="zh-CN" altLang="en-US"/>
              <a:t>首先重温一下</a:t>
            </a:r>
            <a:r>
              <a:rPr lang="en-US" altLang="zh-CN"/>
              <a:t>RNN</a:t>
            </a:r>
            <a:r>
              <a:rPr lang="zh-CN" altLang="en-US"/>
              <a:t>的公式，</a:t>
            </a:r>
            <a:r>
              <a:rPr lang="en-US" altLang="zh-CN"/>
              <a:t>xt</a:t>
            </a:r>
            <a:r>
              <a:rPr lang="zh-CN" altLang="en-US"/>
              <a:t>是输入，</a:t>
            </a:r>
            <a:r>
              <a:rPr lang="en-US" altLang="zh-CN"/>
              <a:t>ht</a:t>
            </a:r>
            <a:r>
              <a:rPr lang="zh-CN" altLang="en-US"/>
              <a:t>是隐向量，每一步有一个遗忘门，决定这一步我们把多少输入信息和多少上一步的隐向量信息放到这一步的隐向量中，所以说</a:t>
            </a:r>
            <a:r>
              <a:rPr lang="en-US" altLang="zh-CN"/>
              <a:t>RNN</a:t>
            </a:r>
            <a:r>
              <a:rPr lang="zh-CN" altLang="en-US"/>
              <a:t>是一步一步执行的，这让它需要很小的内存，并且对前一步很依赖，因此没有办法</a:t>
            </a:r>
            <a:r>
              <a:rPr lang="zh-CN" altLang="en-US"/>
              <a:t>并行训练，RWKV通过有效的线性缩放缓解了与Transformer相关的内存瓶颈和二次缩放</a:t>
            </a:r>
            <a:r>
              <a:rPr lang="en-US" altLang="zh-CN"/>
              <a:t>,</a:t>
            </a:r>
            <a:r>
              <a:rPr lang="zh-CN" altLang="en-US"/>
              <a:t>同时保持了Transformer的表达特性，如并行训练和鲁棒可扩展性。于是，</a:t>
            </a:r>
            <a:r>
              <a:rPr lang="en-US" altLang="zh-CN"/>
              <a:t>RWKV</a:t>
            </a:r>
            <a:r>
              <a:rPr lang="zh-CN" altLang="en-US"/>
              <a:t>的单推理时间</a:t>
            </a:r>
            <a:r>
              <a:rPr lang="en-US" altLang="zh-CN"/>
              <a:t>...</a:t>
            </a:r>
            <a:r>
              <a:rPr lang="zh-CN" altLang="en-US"/>
              <a:t>，可以看到左图内存占用和右图推理时间，也就是黑色的线，都是随</a:t>
            </a:r>
            <a:r>
              <a:rPr lang="zh-CN" altLang="en-US"/>
              <a:t>模型尺寸线性增长的</a:t>
            </a:r>
            <a:endParaRPr lang="zh-CN" altLang="en-US"/>
          </a:p>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于是</a:t>
            </a:r>
            <a:r>
              <a:rPr lang="en-US" altLang="zh-CN"/>
              <a:t>RWKV</a:t>
            </a:r>
            <a:r>
              <a:rPr lang="zh-CN" altLang="en-US"/>
              <a:t>对传统的</a:t>
            </a:r>
            <a:r>
              <a:rPr lang="en-US" altLang="zh-CN"/>
              <a:t>attention</a:t>
            </a:r>
            <a:r>
              <a:rPr lang="zh-CN" altLang="en-US"/>
              <a:t>进行了改写，（讲公式后</a:t>
            </a:r>
            <a:r>
              <a:rPr lang="zh-CN" altLang="en-US"/>
              <a:t>讲图）</a:t>
            </a:r>
            <a:endParaRPr lang="zh-CN" altLang="en-US"/>
          </a:p>
          <a:p>
            <a:r>
              <a:rPr lang="zh-CN" altLang="en-US"/>
              <a:t>这个</a:t>
            </a:r>
            <a:r>
              <a:rPr lang="en-US" altLang="zh-CN"/>
              <a:t>wti</a:t>
            </a:r>
            <a:r>
              <a:rPr lang="zh-CN" altLang="en-US"/>
              <a:t>是一个矩阵，是</a:t>
            </a:r>
            <a:r>
              <a:rPr lang="en-US" altLang="zh-CN"/>
              <a:t>t</a:t>
            </a:r>
            <a:r>
              <a:rPr lang="zh-CN" altLang="en-US"/>
              <a:t>×</a:t>
            </a:r>
            <a:r>
              <a:rPr lang="en-US" altLang="zh-CN"/>
              <a:t>t</a:t>
            </a:r>
            <a:r>
              <a:rPr lang="zh-CN" altLang="en-US"/>
              <a:t>的矩阵，也就是说它是序列和序列之间的矩阵，它代表的含义是一个位置的</a:t>
            </a:r>
            <a:r>
              <a:rPr lang="en-US" altLang="zh-CN"/>
              <a:t>token</a:t>
            </a:r>
            <a:r>
              <a:rPr lang="zh-CN" altLang="en-US"/>
              <a:t>对另外一个位置的位置偏置，它是个固定矩阵，对所有的序列来说都是固定的，这样的话就会导致它太静态了，没办法学到很多的知识，于是加入了和每个</a:t>
            </a:r>
            <a:r>
              <a:rPr lang="en-US" altLang="zh-CN"/>
              <a:t>token</a:t>
            </a:r>
            <a:r>
              <a:rPr lang="zh-CN" altLang="en-US"/>
              <a:t>强相关的</a:t>
            </a:r>
            <a:r>
              <a:rPr lang="en-US" altLang="zh-CN"/>
              <a:t>ki</a:t>
            </a:r>
            <a:r>
              <a:rPr lang="zh-CN" altLang="en-US"/>
              <a:t>，就形成了</a:t>
            </a:r>
            <a:r>
              <a:rPr lang="en-US" altLang="zh-CN"/>
              <a:t>AFT attention</a:t>
            </a:r>
            <a:endParaRPr lang="en-US" altLang="zh-CN"/>
          </a:p>
          <a:p>
            <a:r>
              <a:rPr lang="zh-CN" altLang="en-US"/>
              <a:t>受到</a:t>
            </a:r>
            <a:r>
              <a:rPr lang="en-US" altLang="zh-CN"/>
              <a:t>...</a:t>
            </a:r>
            <a:endParaRPr lang="zh-CN" altLang="en-US"/>
          </a:p>
          <a:p>
            <a:r>
              <a:rPr lang="zh-CN" altLang="en-US"/>
              <a:t>这里的</a:t>
            </a:r>
            <a:r>
              <a:rPr lang="en-US" altLang="zh-CN"/>
              <a:t>channel</a:t>
            </a:r>
            <a:r>
              <a:rPr lang="zh-CN" altLang="en-US"/>
              <a:t>是隐藏层的维度，</a:t>
            </a:r>
            <a:r>
              <a:rPr lang="en-US" altLang="zh-CN"/>
              <a:t>w</a:t>
            </a:r>
            <a:r>
              <a:rPr lang="zh-CN" altLang="en-US"/>
              <a:t>是一个</a:t>
            </a:r>
            <a:r>
              <a:rPr lang="en-US" altLang="zh-CN"/>
              <a:t>D</a:t>
            </a:r>
            <a:r>
              <a:rPr lang="zh-CN" altLang="en-US"/>
              <a:t>维的向量，每一个其中的值称为一个</a:t>
            </a:r>
            <a:r>
              <a:rPr lang="en-US" altLang="zh-CN"/>
              <a:t>channel</a:t>
            </a:r>
            <a:endParaRPr lang="en-US" altLang="zh-CN"/>
          </a:p>
          <a:p>
            <a:r>
              <a:rPr lang="zh-CN" altLang="en-US"/>
              <a:t>这个公示的含义是，比如说我们有</a:t>
            </a:r>
            <a:r>
              <a:rPr lang="en-US" altLang="zh-CN"/>
              <a:t>128</a:t>
            </a:r>
            <a:r>
              <a:rPr lang="zh-CN" altLang="en-US"/>
              <a:t>个</a:t>
            </a:r>
            <a:r>
              <a:rPr lang="en-US" altLang="zh-CN"/>
              <a:t>channel,</a:t>
            </a:r>
            <a:r>
              <a:rPr lang="zh-CN" altLang="en-US"/>
              <a:t>它前一个向量就是</a:t>
            </a:r>
            <a:r>
              <a:rPr lang="en-US" altLang="zh-CN"/>
              <a:t>-1W</a:t>
            </a:r>
            <a:r>
              <a:rPr lang="zh-CN" altLang="en-US"/>
              <a:t>，前</a:t>
            </a:r>
            <a:r>
              <a:rPr lang="en-US" altLang="zh-CN"/>
              <a:t>2</a:t>
            </a:r>
            <a:r>
              <a:rPr lang="zh-CN" altLang="en-US"/>
              <a:t>个向量就是</a:t>
            </a:r>
            <a:r>
              <a:rPr lang="en-US" altLang="zh-CN"/>
              <a:t>-2W</a:t>
            </a:r>
            <a:r>
              <a:rPr lang="zh-CN" altLang="en-US"/>
              <a:t>，他都是和自己的位置和它之前的</a:t>
            </a:r>
            <a:r>
              <a:rPr lang="en-US" altLang="zh-CN"/>
              <a:t>token</a:t>
            </a:r>
            <a:r>
              <a:rPr lang="zh-CN" altLang="en-US"/>
              <a:t>的位置的一个关系，因为它是</a:t>
            </a:r>
            <a:r>
              <a:rPr lang="en-US" altLang="zh-CN"/>
              <a:t>1</a:t>
            </a:r>
            <a:r>
              <a:rPr lang="zh-CN" altLang="en-US"/>
              <a:t>当中的，又是一个负值，所以可以认为是一个时间</a:t>
            </a:r>
            <a:r>
              <a:rPr lang="zh-CN" altLang="en-US"/>
              <a:t>衰减向量</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接下来介绍一下</a:t>
            </a:r>
            <a:r>
              <a:rPr lang="zh-CN" altLang="en-US"/>
              <a:t>模型架构，</a:t>
            </a:r>
            <a:endParaRPr lang="zh-CN" altLang="en-US"/>
          </a:p>
          <a:p>
            <a:r>
              <a:rPr lang="zh-CN" altLang="en-US"/>
              <a:t>当一个</a:t>
            </a:r>
            <a:r>
              <a:rPr lang="en-US" altLang="zh-CN"/>
              <a:t>embedding</a:t>
            </a:r>
            <a:r>
              <a:rPr lang="zh-CN" altLang="en-US"/>
              <a:t>进入这个</a:t>
            </a:r>
            <a:r>
              <a:rPr lang="zh-CN" altLang="en-US"/>
              <a:t>模块之后，在</a:t>
            </a:r>
            <a:r>
              <a:rPr lang="en-US" altLang="zh-CN"/>
              <a:t>time mixing</a:t>
            </a:r>
            <a:r>
              <a:rPr lang="zh-CN" altLang="en-US"/>
              <a:t>模块中会和之前的所有文本信息进行一次融合</a:t>
            </a:r>
            <a:r>
              <a:rPr lang="en-US" altLang="zh-CN"/>
              <a:t>channel mixing</a:t>
            </a:r>
            <a:r>
              <a:rPr lang="zh-CN" altLang="en-US"/>
              <a:t>设计的原因是</a:t>
            </a:r>
            <a:r>
              <a:rPr lang="en-US" altLang="zh-CN"/>
              <a:t>time mixing</a:t>
            </a:r>
            <a:r>
              <a:rPr lang="zh-CN" altLang="en-US"/>
              <a:t>其实没有考虑到每个词每个维度之间的非线性，所以在这个模块中会对每个词自身的</a:t>
            </a:r>
            <a:r>
              <a:rPr lang="en-US" altLang="zh-CN"/>
              <a:t>channel</a:t>
            </a:r>
            <a:r>
              <a:rPr lang="zh-CN" altLang="en-US"/>
              <a:t>进行混合和非线性，使得模型</a:t>
            </a:r>
            <a:r>
              <a:rPr lang="zh-CN" altLang="en-US"/>
              <a:t>学习能力更强</a:t>
            </a:r>
            <a:endParaRPr lang="zh-CN" altLang="en-US"/>
          </a:p>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接下来来看</a:t>
            </a:r>
            <a:r>
              <a:rPr lang="en-US" altLang="zh-CN"/>
              <a:t>time mixing</a:t>
            </a:r>
            <a:r>
              <a:rPr lang="zh-CN" altLang="en-US"/>
              <a:t>模块</a:t>
            </a:r>
            <a:endParaRPr lang="zh-CN" altLang="en-US"/>
          </a:p>
          <a:p>
            <a:r>
              <a:rPr lang="zh-CN" altLang="en-US"/>
              <a:t>前一部分是之前所有的时间衰减向量乘上它之前的</a:t>
            </a:r>
            <a:r>
              <a:rPr lang="en-US" altLang="zh-CN"/>
              <a:t>token</a:t>
            </a:r>
            <a:r>
              <a:rPr lang="zh-CN" altLang="en-US"/>
              <a:t>的键向量和它的值向量进行聚合得到的，然后加上当前</a:t>
            </a:r>
            <a:r>
              <a:rPr lang="en-US" altLang="zh-CN"/>
              <a:t>token</a:t>
            </a:r>
            <a:r>
              <a:rPr lang="zh-CN" altLang="en-US"/>
              <a:t>的权重，就是这个值向量，</a:t>
            </a:r>
            <a:r>
              <a:rPr lang="en-US" altLang="zh-CN"/>
              <a:t>u</a:t>
            </a:r>
            <a:r>
              <a:rPr lang="zh-CN" altLang="en-US"/>
              <a:t>是一个专门为当前</a:t>
            </a:r>
            <a:r>
              <a:rPr lang="en-US" altLang="zh-CN"/>
              <a:t>token</a:t>
            </a:r>
            <a:r>
              <a:rPr lang="zh-CN" altLang="en-US"/>
              <a:t>设计的矩阵，可以把它和之前的向量区分开，本质上看就是</a:t>
            </a:r>
            <a:r>
              <a:rPr lang="en-US" altLang="zh-CN"/>
              <a:t>t-t</a:t>
            </a:r>
            <a:r>
              <a:rPr lang="zh-CN" altLang="en-US"/>
              <a:t>就等于零了，没有意义</a:t>
            </a:r>
            <a:endParaRPr lang="zh-CN" altLang="en-US"/>
          </a:p>
          <a:p>
            <a:r>
              <a:rPr lang="zh-CN" altLang="en-US"/>
              <a:t>我们可以用下边这个图来解释一下具体过程，对第一个</a:t>
            </a:r>
            <a:r>
              <a:rPr lang="en-US" altLang="zh-CN"/>
              <a:t>token</a:t>
            </a:r>
            <a:r>
              <a:rPr lang="zh-CN" altLang="en-US"/>
              <a:t>进来之后，它会和</a:t>
            </a:r>
            <a:r>
              <a:rPr lang="en-US" altLang="zh-CN"/>
              <a:t>1W</a:t>
            </a:r>
            <a:r>
              <a:rPr lang="zh-CN" altLang="en-US"/>
              <a:t>这个向量里边的这一列产生作用，相乘，得到一个新的</a:t>
            </a:r>
            <a:r>
              <a:rPr lang="en-US" altLang="zh-CN"/>
              <a:t>embedding,</a:t>
            </a:r>
            <a:r>
              <a:rPr lang="zh-CN" altLang="en-US"/>
              <a:t>向前走一步，当前第二个向量和前边那个向量会和这个时间衰减矩阵进行一个点对点的乘法，后边也是这样</a:t>
            </a:r>
            <a:endParaRPr lang="en-US"/>
          </a:p>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当一个</a:t>
            </a:r>
            <a:r>
              <a:rPr lang="en-US" altLang="zh-CN"/>
              <a:t>token</a:t>
            </a:r>
            <a:r>
              <a:rPr lang="zh-CN" altLang="en-US"/>
              <a:t>经过了</a:t>
            </a:r>
            <a:r>
              <a:rPr lang="en-US" altLang="zh-CN"/>
              <a:t>timemixing</a:t>
            </a:r>
            <a:r>
              <a:rPr lang="zh-CN" altLang="en-US"/>
              <a:t>模块之后，它会来到</a:t>
            </a:r>
            <a:r>
              <a:rPr lang="en-US" altLang="zh-CN"/>
              <a:t>channel mixing</a:t>
            </a:r>
            <a:r>
              <a:rPr lang="zh-CN" altLang="en-US"/>
              <a:t>模块</a:t>
            </a:r>
            <a:endParaRPr lang="zh-CN" altLang="en-US"/>
          </a:p>
          <a:p>
            <a:r>
              <a:rPr lang="en-US" altLang="zh-CN"/>
              <a:t>max</a:t>
            </a:r>
            <a:r>
              <a:rPr lang="zh-CN" altLang="en-US"/>
              <a:t>这部分是一个很强的非线性函数，</a:t>
            </a:r>
            <a:r>
              <a:rPr lang="en-US" altLang="zh-CN"/>
              <a:t>sigema</a:t>
            </a:r>
            <a:r>
              <a:rPr lang="zh-CN" altLang="en-US"/>
              <a:t>函数也是一个很强的</a:t>
            </a:r>
            <a:r>
              <a:rPr lang="zh-CN" altLang="en-US"/>
              <a:t>非线性函数</a:t>
            </a:r>
            <a:endParaRPr lang="zh-CN" altLang="en-US"/>
          </a:p>
          <a:p>
            <a:r>
              <a:rPr lang="en-US" altLang="zh-CN"/>
              <a:t>xt</a:t>
            </a:r>
            <a:r>
              <a:rPr lang="zh-CN" altLang="en-US"/>
              <a:t>和</a:t>
            </a:r>
            <a:r>
              <a:rPr lang="en-US" altLang="zh-CN"/>
              <a:t>xt-1</a:t>
            </a:r>
            <a:r>
              <a:rPr lang="zh-CN" altLang="en-US"/>
              <a:t>就是</a:t>
            </a:r>
            <a:r>
              <a:rPr lang="en-US" altLang="zh-CN"/>
              <a:t>token shift</a:t>
            </a:r>
            <a:r>
              <a:rPr lang="zh-CN" altLang="en-US"/>
              <a:t>的操作，就是</a:t>
            </a:r>
            <a:r>
              <a:rPr lang="en-US" altLang="zh-CN"/>
              <a:t>token</a:t>
            </a:r>
            <a:r>
              <a:rPr lang="zh-CN" altLang="en-US"/>
              <a:t>的平移，可以理解为一个</a:t>
            </a:r>
            <a:r>
              <a:rPr lang="en-US" altLang="zh-CN"/>
              <a:t>CNN</a:t>
            </a:r>
            <a:r>
              <a:rPr lang="zh-CN" altLang="en-US"/>
              <a:t>，一个参数是</a:t>
            </a:r>
            <a:r>
              <a:rPr lang="en-US" altLang="zh-CN"/>
              <a:t>ur</a:t>
            </a:r>
            <a:r>
              <a:rPr lang="zh-CN" altLang="en-US"/>
              <a:t>，</a:t>
            </a:r>
            <a:r>
              <a:rPr lang="zh-CN" altLang="en-US">
                <a:sym typeface="+mn-ea"/>
              </a:rPr>
              <a:t>一个参数是</a:t>
            </a:r>
            <a:r>
              <a:rPr lang="en-US" altLang="zh-CN">
                <a:sym typeface="+mn-ea"/>
              </a:rPr>
              <a:t>1-ur</a:t>
            </a:r>
            <a:r>
              <a:rPr lang="zh-CN" altLang="en-US">
                <a:sym typeface="+mn-ea"/>
              </a:rPr>
              <a:t>，</a:t>
            </a:r>
            <a:endParaRPr lang="zh-CN" altLang="en-US">
              <a:sym typeface="+mn-ea"/>
            </a:endParaRPr>
          </a:p>
          <a:p>
            <a:r>
              <a:rPr lang="zh-CN" altLang="en-US"/>
              <a:t>并行是因为像</a:t>
            </a:r>
            <a:r>
              <a:rPr lang="en-US" altLang="zh-CN"/>
              <a:t>Wr</a:t>
            </a:r>
            <a:r>
              <a:rPr lang="zh-CN" altLang="en-US"/>
              <a:t>、</a:t>
            </a:r>
            <a:r>
              <a:rPr lang="en-US" altLang="zh-CN"/>
              <a:t>Wk</a:t>
            </a:r>
            <a:r>
              <a:rPr lang="zh-CN" altLang="en-US"/>
              <a:t>这些值都是可以提前算好的，脱离了对上一个状态的</a:t>
            </a:r>
            <a:r>
              <a:rPr lang="zh-CN" altLang="en-US"/>
              <a:t>依赖</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下边来讲一讲它如何像</a:t>
            </a:r>
            <a:r>
              <a:rPr lang="en-US" altLang="zh-CN"/>
              <a:t>RNN</a:t>
            </a:r>
            <a:r>
              <a:rPr lang="zh-CN" altLang="en-US"/>
              <a:t>一样解码，</a:t>
            </a:r>
            <a:endParaRPr lang="zh-CN" altLang="en-US"/>
          </a:p>
          <a:p>
            <a:r>
              <a:t>"state"通常指的是模型在特定时间步的内部状态，这个状态包含了模型在处理序列数据时所累积的信息。</a:t>
            </a:r>
          </a:p>
          <a:p>
            <a:r>
              <a:rPr lang="zh-CN"/>
              <a:t>只依赖前一步的</a:t>
            </a:r>
            <a:r>
              <a:rPr lang="en-US" altLang="zh-CN"/>
              <a:t>state</a:t>
            </a:r>
            <a:endParaRPr lang="en-US" altLang="zh-CN"/>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主要讨论Transformer的Decoder。通常Encoder和Decoder的唯一区别是Encoder中当前token可以attend到左边和右边的其它token，而Decoder中当前token只能attend到左边token。所以这些方法都可以轻易地扩展到Encoder中。</a:t>
            </a:r>
            <a:endParaRPr lang="zh-CN" altLang="en-US"/>
          </a:p>
          <a:p>
            <a:r>
              <a:rPr lang="zh-CN" altLang="en-US"/>
              <a:t>行和列都表示位置；蓝色表示当前token，绿色表示参与当前token计算的其它token的位置。</a:t>
            </a:r>
            <a:endParaRPr lang="zh-CN" altLang="en-US"/>
          </a:p>
          <a:p>
            <a:r>
              <a:rPr lang="zh-CN" altLang="en-US"/>
              <a:t>Sparse Attention的主要思路是减少每个token需要attend的token数量。</a:t>
            </a:r>
            <a:endParaRPr lang="zh-CN" altLang="en-US"/>
          </a:p>
          <a:p>
            <a:r>
              <a:rPr lang="zh-CN" altLang="en-US"/>
              <a:t>每个token只能Attend它左边相邻的L个token。</a:t>
            </a:r>
            <a:endParaRPr lang="zh-CN" altLang="en-US"/>
          </a:p>
          <a:p>
            <a:r>
              <a:rPr lang="zh-CN" altLang="en-US"/>
              <a:t>每个token只能Attend它左边部分token，这些attened token用如下方法选出：从自己开始往左边数，每隔L就会有一个token可以attend</a:t>
            </a:r>
            <a:endParaRPr lang="zh-CN" altLang="en-US"/>
          </a:p>
          <a:p>
            <a:r>
              <a:rPr lang="zh-CN" altLang="en-US"/>
              <a:t>交替使用。在第1个Transformer Block中使用SA1，然后在第2个Transformer Block中使用SA2，然后在第3个Transformer Block中又使用SA1，在第4个Transformer Block中又使用SA2，以此类推。这种方法能work的原因是：虽然SA1只能看左边的L个相邻位置，但可以认为在SA1中，每个token聚合了它左边L个token的信息。因此在SA2，虽然它是跳着L个位置看的，但整体感受野等价于整个序列（因为每个attended token聚合了其左边L个token的信息）。</a:t>
            </a:r>
            <a:endParaRPr lang="zh-CN" altLang="en-US"/>
          </a:p>
          <a:p>
            <a:r>
              <a:rPr lang="zh-CN" altLang="en-US"/>
              <a:t>联合使用。将SA1选择的attended token和SA2选择的attended token合在一起使用。这个方法很简单，就是在计算Attention时，首先用SA1去选择一些token，再用SA2去选择一些token，然后计算Attention时只使用选择出的token参与计算即可。</a:t>
            </a:r>
            <a:endParaRPr lang="zh-CN" altLang="en-US"/>
          </a:p>
          <a:p>
            <a:r>
              <a:rPr lang="zh-CN" altLang="en-US"/>
              <a:t>多头使用。类似Transformer采用的多头机制，这里每个头可以使用SA1、SA2或Transformer中的Softmax Attention。</a:t>
            </a:r>
            <a:endParaRPr lang="zh-CN" altLang="en-US"/>
          </a:p>
          <a:p>
            <a:r>
              <a:rPr lang="zh-CN" altLang="en-US"/>
              <a:t>先看FA2，如图中橙色区域。橙色区域的位置是固定的，即从左往右数，每隔L个位置，选中一个token。</a:t>
            </a:r>
            <a:endParaRPr lang="zh-CN" altLang="en-US"/>
          </a:p>
          <a:p>
            <a:r>
              <a:rPr lang="zh-CN" altLang="en-US"/>
              <a:t>理解了FA2，FA1的选择方式就会容易理解了。对于每个当前token（蓝色），往它左边遍历（绿色），直到遇到第一个FA2选中的token（橙色）。</a:t>
            </a:r>
            <a:endParaRPr lang="zh-CN" altLang="en-US"/>
          </a:p>
          <a:p>
            <a:r>
              <a:rPr lang="zh-CN" altLang="en-US"/>
              <a:t>Blockwise Self-Attention：将一个长度为N的序列，平均分成n个短序列。当原始序列长度N无法被n除尽时，对原始序列进行padding，使它能被除尽。每个</a:t>
            </a:r>
            <a:r>
              <a:rPr lang="en-US" altLang="zh-CN"/>
              <a:t>Qi</a:t>
            </a:r>
            <a:r>
              <a:rPr lang="zh-CN" altLang="en-US"/>
              <a:t>会选择一个</a:t>
            </a:r>
            <a:r>
              <a:rPr lang="en-US" altLang="zh-CN"/>
              <a:t>Ki</a:t>
            </a:r>
            <a:r>
              <a:rPr lang="zh-CN" altLang="en-US"/>
              <a:t>和</a:t>
            </a:r>
            <a:r>
              <a:rPr lang="en-US" altLang="zh-CN"/>
              <a:t>Vi</a:t>
            </a:r>
            <a:r>
              <a:rPr lang="zh-CN" altLang="en-US"/>
              <a:t>来计算。比如单头时候</a:t>
            </a:r>
            <a:r>
              <a:rPr lang="en-US" altLang="zh-CN">
                <a:sym typeface="+mn-ea"/>
              </a:rPr>
              <a:t>Qi</a:t>
            </a:r>
            <a:r>
              <a:rPr lang="zh-CN" altLang="en-US">
                <a:sym typeface="+mn-ea"/>
              </a:rPr>
              <a:t>会选择一个</a:t>
            </a:r>
            <a:r>
              <a:rPr lang="en-US" altLang="zh-CN">
                <a:sym typeface="+mn-ea"/>
              </a:rPr>
              <a:t>Ki+1</a:t>
            </a:r>
            <a:r>
              <a:rPr lang="zh-CN" altLang="en-US">
                <a:sym typeface="+mn-ea"/>
              </a:rPr>
              <a:t>和</a:t>
            </a:r>
            <a:r>
              <a:rPr lang="en-US" altLang="zh-CN">
                <a:sym typeface="+mn-ea"/>
              </a:rPr>
              <a:t>Vi+1</a:t>
            </a:r>
            <a:endParaRPr lang="en-US" altLang="zh-CN">
              <a:sym typeface="+mn-ea"/>
            </a:endParaRPr>
          </a:p>
          <a:p>
            <a:r>
              <a:rPr lang="zh-CN" altLang="en-US"/>
              <a:t>G-Attention是SW-Attention的改进版，它的主要改动是：在SW-Attention基础上，增加了部分固定位置，使得这些位置的token需要 1）attend到其它所有token；2）被其它位置tokenattend到。</a:t>
            </a:r>
            <a:endParaRPr lang="en-US" altLang="zh-CN">
              <a:sym typeface="+mn-ea"/>
            </a:endParaRPr>
          </a:p>
          <a:p>
            <a:r>
              <a:rPr lang="zh-CN" altLang="en-US"/>
              <a:t>Reformer主要采用了两种方法来降低整体存储开销，分别是LSH-attention和“可逆跳跃连接”</a:t>
            </a:r>
            <a:endParaRPr lang="en-US" altLang="zh-CN">
              <a:sym typeface="+mn-ea"/>
            </a:endParaRPr>
          </a:p>
          <a:p>
            <a:r>
              <a:rPr lang="zh-CN" altLang="en-US"/>
              <a:t>LSH-attention的核心思路是，对于当前token </a:t>
            </a:r>
            <a:r>
              <a:rPr lang="en-US" altLang="zh-CN"/>
              <a:t>xi</a:t>
            </a:r>
            <a:r>
              <a:rPr lang="zh-CN" altLang="en-US"/>
              <a:t>，找到对它“重要的”所有token集合</a:t>
            </a:r>
            <a:r>
              <a:rPr lang="en-US" altLang="zh-CN"/>
              <a:t>S</a:t>
            </a:r>
            <a:r>
              <a:rPr lang="zh-CN" altLang="en-US"/>
              <a:t> ，并限制</a:t>
            </a:r>
            <a:r>
              <a:rPr lang="en-US" altLang="zh-CN"/>
              <a:t>xi</a:t>
            </a:r>
            <a:r>
              <a:rPr lang="zh-CN" altLang="en-US"/>
              <a:t>在self-attention的计算中只能attend到集合</a:t>
            </a:r>
            <a:r>
              <a:rPr lang="en-US" altLang="zh-CN"/>
              <a:t>S</a:t>
            </a:r>
            <a:r>
              <a:rPr lang="zh-CN" altLang="en-US"/>
              <a:t>中的token。简而言之，对于当前token </a:t>
            </a:r>
            <a:r>
              <a:rPr lang="en-US" altLang="zh-CN"/>
              <a:t>xi</a:t>
            </a:r>
            <a:r>
              <a:rPr lang="zh-CN" altLang="en-US"/>
              <a:t>，我们希望知道哪些</a:t>
            </a:r>
            <a:r>
              <a:rPr lang="en-US" altLang="zh-CN"/>
              <a:t>kj</a:t>
            </a:r>
            <a:r>
              <a:rPr lang="zh-CN" altLang="en-US"/>
              <a:t>与</a:t>
            </a:r>
            <a:r>
              <a:rPr lang="en-US" altLang="zh-CN"/>
              <a:t>qi</a:t>
            </a:r>
            <a:r>
              <a:rPr lang="zh-CN" altLang="en-US"/>
              <a:t>的点乘会比较大。这些</a:t>
            </a:r>
            <a:r>
              <a:rPr lang="en-US" altLang="zh-CN"/>
              <a:t>kj</a:t>
            </a:r>
            <a:r>
              <a:rPr lang="zh-CN" altLang="en-US"/>
              <a:t>对于的token</a:t>
            </a:r>
            <a:r>
              <a:rPr lang="en-US" altLang="zh-CN"/>
              <a:t> xi</a:t>
            </a:r>
            <a:r>
              <a:rPr lang="zh-CN" altLang="en-US"/>
              <a:t>就构成了集合</a:t>
            </a:r>
            <a:r>
              <a:rPr lang="en-US" altLang="zh-CN"/>
              <a:t>S</a:t>
            </a:r>
            <a:endParaRPr lang="zh-CN" altLang="en-US"/>
          </a:p>
          <a:p>
            <a:r>
              <a:rPr lang="zh-CN" altLang="en-US"/>
              <a:t> </a:t>
            </a:r>
            <a:endParaRPr lang="zh-CN" altLang="en-US"/>
          </a:p>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首先是对</a:t>
            </a:r>
            <a:r>
              <a:rPr lang="en-US" altLang="zh-CN"/>
              <a:t>Attention</a:t>
            </a:r>
            <a:r>
              <a:rPr lang="zh-CN" altLang="en-US"/>
              <a:t>的介绍，Attention机制如果浅层的理解，跟他的名字非常匹配。他的核心逻辑就是从关注全部到关注重点。因为它可以全局交互，</a:t>
            </a:r>
            <a:r>
              <a:rPr lang="zh-CN" altLang="zh-CN" dirty="0">
                <a:sym typeface="+mn-ea"/>
              </a:rPr>
              <a:t>也就是说对于任意两个位置的token，不论它们离的有多远，之间都能直接进行信息交互，这是如何实现的呢？以自注意力机制为例，对于每一个</a:t>
            </a:r>
            <a:r>
              <a:rPr lang="en-US" altLang="zh-CN" dirty="0">
                <a:sym typeface="+mn-ea"/>
              </a:rPr>
              <a:t>token</a:t>
            </a:r>
            <a:r>
              <a:rPr lang="zh-CN" altLang="en-US" dirty="0">
                <a:sym typeface="+mn-ea"/>
              </a:rPr>
              <a:t>，会和</a:t>
            </a:r>
            <a:r>
              <a:rPr lang="en-US" altLang="zh-CN" dirty="0">
                <a:sym typeface="+mn-ea"/>
              </a:rPr>
              <a:t>qkv</a:t>
            </a:r>
            <a:r>
              <a:rPr lang="zh-CN" altLang="en-US" dirty="0">
                <a:sym typeface="+mn-ea"/>
              </a:rPr>
              <a:t>参数相乘得到它自己对应的</a:t>
            </a:r>
            <a:r>
              <a:rPr lang="en-US" altLang="zh-CN" dirty="0">
                <a:sym typeface="+mn-ea"/>
              </a:rPr>
              <a:t>QKV</a:t>
            </a:r>
            <a:r>
              <a:rPr lang="zh-CN" altLang="en-US" dirty="0">
                <a:sym typeface="+mn-ea"/>
              </a:rPr>
              <a:t>，之后</a:t>
            </a:r>
            <a:r>
              <a:rPr lang="en-US" altLang="zh-CN" dirty="0">
                <a:sym typeface="+mn-ea"/>
              </a:rPr>
              <a:t>Q</a:t>
            </a:r>
            <a:r>
              <a:rPr lang="zh-CN" altLang="en-US" dirty="0">
                <a:sym typeface="+mn-ea"/>
              </a:rPr>
              <a:t>和</a:t>
            </a:r>
            <a:r>
              <a:rPr lang="en-US" altLang="zh-CN" dirty="0">
                <a:sym typeface="+mn-ea"/>
              </a:rPr>
              <a:t>K</a:t>
            </a:r>
            <a:r>
              <a:rPr lang="zh-CN" altLang="en-US" dirty="0">
                <a:sym typeface="+mn-ea"/>
              </a:rPr>
              <a:t>的转置相乘，再进行</a:t>
            </a:r>
            <a:r>
              <a:rPr lang="en-US" altLang="zh-CN" dirty="0">
                <a:sym typeface="+mn-ea"/>
              </a:rPr>
              <a:t>softmax</a:t>
            </a:r>
            <a:r>
              <a:rPr lang="zh-CN" altLang="en-US" dirty="0">
                <a:sym typeface="+mn-ea"/>
              </a:rPr>
              <a:t>操作，得到每个</a:t>
            </a:r>
            <a:r>
              <a:rPr lang="en-US" altLang="zh-CN" dirty="0">
                <a:sym typeface="+mn-ea"/>
              </a:rPr>
              <a:t>token</a:t>
            </a:r>
            <a:r>
              <a:rPr lang="zh-CN" altLang="en-US" dirty="0">
                <a:sym typeface="+mn-ea"/>
              </a:rPr>
              <a:t>对应其他</a:t>
            </a:r>
            <a:r>
              <a:rPr lang="en-US" altLang="zh-CN" dirty="0">
                <a:sym typeface="+mn-ea"/>
              </a:rPr>
              <a:t>token</a:t>
            </a:r>
            <a:r>
              <a:rPr lang="zh-CN" altLang="en-US" dirty="0">
                <a:sym typeface="+mn-ea"/>
              </a:rPr>
              <a:t>的权重分数，将结果与</a:t>
            </a:r>
            <a:r>
              <a:rPr lang="en-US" altLang="zh-CN" dirty="0">
                <a:sym typeface="+mn-ea"/>
              </a:rPr>
              <a:t>V</a:t>
            </a:r>
            <a:r>
              <a:rPr lang="zh-CN" altLang="en-US" dirty="0">
                <a:sym typeface="+mn-ea"/>
              </a:rPr>
              <a:t>相乘，就得到了输出结果，而又因为需要</a:t>
            </a:r>
            <a:r>
              <a:rPr lang="zh-CN" altLang="en-US">
                <a:sym typeface="+mn-ea"/>
              </a:rPr>
              <a:t>全局交互，就导致了两个</a:t>
            </a:r>
            <a:r>
              <a:rPr lang="zh-CN" altLang="en-US">
                <a:sym typeface="+mn-ea"/>
              </a:rPr>
              <a:t>问题：</a:t>
            </a:r>
            <a:endParaRPr lang="zh-CN" altLang="en-US">
              <a:sym typeface="+mn-ea"/>
            </a:endParaRPr>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我们看下边这张图，在</a:t>
            </a:r>
            <a:r>
              <a:rPr lang="en-US" altLang="zh-CN"/>
              <a:t>Q</a:t>
            </a:r>
            <a:r>
              <a:rPr lang="zh-CN" altLang="en-US"/>
              <a:t>与</a:t>
            </a:r>
            <a:r>
              <a:rPr lang="en-US" altLang="zh-CN"/>
              <a:t>K</a:t>
            </a:r>
            <a:r>
              <a:rPr lang="zh-CN" altLang="en-US"/>
              <a:t>的转置相乘这一步，会产生一个很大的矩阵，上边的公式是这张图的简化版，可以看到对于一个由</a:t>
            </a:r>
            <a:r>
              <a:rPr lang="en-US" altLang="zh-CN"/>
              <a:t>N</a:t>
            </a:r>
            <a:r>
              <a:rPr lang="zh-CN" altLang="en-US"/>
              <a:t>个</a:t>
            </a:r>
            <a:r>
              <a:rPr lang="en-US" altLang="zh-CN"/>
              <a:t>d</a:t>
            </a:r>
            <a:r>
              <a:rPr lang="zh-CN" altLang="en-US"/>
              <a:t>维的</a:t>
            </a:r>
            <a:r>
              <a:rPr lang="en-US" altLang="zh-CN"/>
              <a:t>token</a:t>
            </a:r>
            <a:r>
              <a:rPr lang="zh-CN" altLang="en-US"/>
              <a:t>得到的</a:t>
            </a:r>
            <a:r>
              <a:rPr lang="en-US" altLang="zh-CN"/>
              <a:t>QKV</a:t>
            </a:r>
            <a:r>
              <a:rPr lang="zh-CN" altLang="en-US"/>
              <a:t>也是</a:t>
            </a:r>
            <a:r>
              <a:rPr lang="en-US" altLang="zh-CN"/>
              <a:t>(N,d)</a:t>
            </a:r>
            <a:r>
              <a:rPr lang="zh-CN" altLang="en-US"/>
              <a:t>的，</a:t>
            </a:r>
            <a:endParaRPr lang="zh-CN" altLang="en-US"/>
          </a:p>
          <a:p>
            <a:r>
              <a:rPr lang="zh-CN" altLang="en-US"/>
              <a:t>同时，因为这些矩阵的存储，导致它的空间复杂度</a:t>
            </a:r>
            <a:r>
              <a:rPr lang="zh-CN" altLang="en-US"/>
              <a:t>也很高</a:t>
            </a:r>
            <a:endParaRPr lang="zh-CN" altLang="en-US"/>
          </a:p>
          <a:p>
            <a:r>
              <a:rPr lang="zh-CN" altLang="en-US"/>
              <a:t>因此在处理长序列问题时，</a:t>
            </a:r>
            <a:r>
              <a:rPr lang="en-US" altLang="zh-CN"/>
              <a:t>N</a:t>
            </a:r>
            <a:r>
              <a:rPr lang="zh-CN" altLang="en-US"/>
              <a:t>是非常大的，它的平方就会产生极大的</a:t>
            </a:r>
            <a:r>
              <a:rPr lang="zh-CN" altLang="en-US"/>
              <a:t>总复杂度</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第二点是</a:t>
            </a:r>
            <a:r>
              <a:rPr lang="en-US" altLang="zh-CN">
                <a:sym typeface="+mn-ea"/>
              </a:rPr>
              <a:t>...</a:t>
            </a:r>
            <a:r>
              <a:rPr lang="zh-CN" altLang="en-US">
                <a:sym typeface="+mn-ea"/>
              </a:rPr>
              <a:t>，首先我们来看这个三角形，三角形展现的</a:t>
            </a:r>
            <a:r>
              <a:rPr lang="zh-CN" altLang="en-US">
                <a:sym typeface="+mn-ea"/>
              </a:rPr>
              <a:t>是A100的存储结构示意图。GPU的存储主要由HBM和SRAM</a:t>
            </a:r>
            <a:r>
              <a:rPr lang="zh-CN" altLang="en-US">
                <a:sym typeface="+mn-ea"/>
              </a:rPr>
              <a:t>两部分构成</a:t>
            </a:r>
            <a:r>
              <a:rPr lang="zh-CN" altLang="en-US">
                <a:sym typeface="+mn-ea"/>
              </a:rPr>
              <a:t>。从图中可看出，SRAM的读写速度远大于HBM，但其存储空间则远小于HBM。</a:t>
            </a:r>
            <a:endParaRPr lang="zh-CN" altLang="en-US">
              <a:sym typeface="+mn-ea"/>
            </a:endParaRPr>
          </a:p>
          <a:p>
            <a:r>
              <a:rPr lang="zh-CN" altLang="en-US">
                <a:sym typeface="+mn-ea"/>
              </a:rPr>
              <a:t>了解到这一点之后我们来看</a:t>
            </a:r>
            <a:r>
              <a:rPr lang="en-US" altLang="zh-CN">
                <a:sym typeface="+mn-ea"/>
              </a:rPr>
              <a:t>Attention</a:t>
            </a:r>
            <a:r>
              <a:rPr lang="zh-CN" altLang="en-US">
                <a:sym typeface="+mn-ea"/>
              </a:rPr>
              <a:t>的</a:t>
            </a:r>
            <a:r>
              <a:rPr lang="zh-CN" altLang="en-US">
                <a:sym typeface="+mn-ea"/>
              </a:rPr>
              <a:t>流程，</a:t>
            </a:r>
            <a:endParaRPr lang="zh-CN" altLang="en-US"/>
          </a:p>
          <a:p>
            <a:r>
              <a:rPr lang="zh-CN" altLang="en-US">
                <a:sym typeface="+mn-ea"/>
              </a:rPr>
              <a:t>第一行对</a:t>
            </a:r>
            <a:r>
              <a:rPr lang="en-US" altLang="zh-CN">
                <a:sym typeface="+mn-ea"/>
              </a:rPr>
              <a:t>Q,K</a:t>
            </a:r>
            <a:r>
              <a:rPr lang="zh-CN" altLang="en-US">
                <a:sym typeface="+mn-ea"/>
              </a:rPr>
              <a:t>的读共两次，对</a:t>
            </a:r>
            <a:r>
              <a:rPr lang="en-US" altLang="zh-CN">
                <a:sym typeface="+mn-ea"/>
              </a:rPr>
              <a:t>S</a:t>
            </a:r>
            <a:r>
              <a:rPr lang="zh-CN" altLang="en-US">
                <a:sym typeface="+mn-ea"/>
              </a:rPr>
              <a:t>的写一次，读写操作总共三次</a:t>
            </a:r>
            <a:endParaRPr lang="zh-CN" altLang="en-US"/>
          </a:p>
          <a:p>
            <a:r>
              <a:rPr lang="zh-CN" altLang="en-US">
                <a:sym typeface="+mn-ea"/>
              </a:rPr>
              <a:t>第二行对</a:t>
            </a:r>
            <a:r>
              <a:rPr lang="en-US" altLang="zh-CN">
                <a:sym typeface="+mn-ea"/>
              </a:rPr>
              <a:t>S</a:t>
            </a:r>
            <a:r>
              <a:rPr lang="zh-CN" altLang="en-US">
                <a:sym typeface="+mn-ea"/>
              </a:rPr>
              <a:t>读一次，对</a:t>
            </a:r>
            <a:r>
              <a:rPr lang="en-US" altLang="zh-CN">
                <a:sym typeface="+mn-ea"/>
              </a:rPr>
              <a:t>P</a:t>
            </a:r>
            <a:r>
              <a:rPr lang="zh-CN" altLang="en-US">
                <a:sym typeface="+mn-ea"/>
              </a:rPr>
              <a:t>写一次，读写操作总共两次</a:t>
            </a:r>
            <a:endParaRPr lang="zh-CN" altLang="en-US"/>
          </a:p>
          <a:p>
            <a:r>
              <a:rPr lang="zh-CN" altLang="en-US">
                <a:sym typeface="+mn-ea"/>
              </a:rPr>
              <a:t>第三行对</a:t>
            </a:r>
            <a:r>
              <a:rPr lang="en-US" altLang="zh-CN">
                <a:sym typeface="+mn-ea"/>
              </a:rPr>
              <a:t>P,V</a:t>
            </a:r>
            <a:r>
              <a:rPr lang="zh-CN" altLang="en-US">
                <a:sym typeface="+mn-ea"/>
              </a:rPr>
              <a:t>的读</a:t>
            </a:r>
            <a:r>
              <a:rPr lang="zh-CN" altLang="en-US">
                <a:sym typeface="+mn-ea"/>
              </a:rPr>
              <a:t>共两次，对</a:t>
            </a:r>
            <a:r>
              <a:rPr lang="en-US" altLang="zh-CN">
                <a:sym typeface="+mn-ea"/>
              </a:rPr>
              <a:t>O</a:t>
            </a:r>
            <a:r>
              <a:rPr lang="zh-CN" altLang="en-US">
                <a:sym typeface="+mn-ea"/>
              </a:rPr>
              <a:t>的写一次，读写操作总共三次</a:t>
            </a:r>
            <a:endParaRPr lang="zh-CN" altLang="en-US">
              <a:sym typeface="+mn-ea"/>
            </a:endParaRPr>
          </a:p>
          <a:p>
            <a:r>
              <a:rPr lang="zh-CN" altLang="en-US">
                <a:sym typeface="+mn-ea"/>
              </a:rPr>
              <a:t>一共包含八次HBM的矩阵读写操作。</a:t>
            </a:r>
            <a:endParaRPr lang="zh-CN" altLang="en-US">
              <a:sym typeface="+mn-ea"/>
            </a:endParaRPr>
          </a:p>
          <a:p>
            <a:r>
              <a:rPr lang="zh-CN" altLang="en-US">
                <a:sym typeface="+mn-ea"/>
              </a:rPr>
              <a:t>在计算科学中，给定硬件，找出一个操作的性能瓶颈是非常重要的。</a:t>
            </a:r>
            <a:endParaRPr lang="zh-CN" altLang="en-US">
              <a:sym typeface="+mn-ea"/>
            </a:endParaRPr>
          </a:p>
          <a:p>
            <a:r>
              <a:rPr lang="zh-CN" altLang="en-US">
                <a:sym typeface="+mn-ea"/>
              </a:rPr>
              <a:t>对于流程中的操作</a:t>
            </a:r>
            <a:endParaRPr lang="zh-CN" altLang="en-US">
              <a:sym typeface="+mn-ea"/>
            </a:endParaRPr>
          </a:p>
          <a:p>
            <a:r>
              <a:rPr lang="zh-CN" altLang="en-US">
                <a:sym typeface="+mn-ea"/>
              </a:rPr>
              <a:t>Compute-bound：计算密集型，整个计算的耗时主要在于计算本身，对显存的读写耗时较低。典型的计算包括大矩阵乘法等，比如</a:t>
            </a:r>
            <a:r>
              <a:rPr lang="zh-CN" altLang="en-US">
                <a:sym typeface="+mn-ea"/>
              </a:rPr>
              <a:t>Q K^</a:t>
            </a:r>
            <a:r>
              <a:rPr lang="en-US" altLang="zh-CN">
                <a:sym typeface="+mn-ea"/>
              </a:rPr>
              <a:t>T</a:t>
            </a:r>
            <a:r>
              <a:rPr lang="zh-CN" altLang="en-US">
                <a:sym typeface="+mn-ea"/>
              </a:rPr>
              <a:t>、P V</a:t>
            </a:r>
            <a:endParaRPr lang="zh-CN" altLang="en-US">
              <a:sym typeface="+mn-ea"/>
            </a:endParaRPr>
          </a:p>
          <a:p>
            <a:r>
              <a:rPr lang="zh-CN" altLang="en-US">
                <a:sym typeface="+mn-ea"/>
              </a:rPr>
              <a:t>Memory-bound：存储访问密集型。整个计算的耗时主要集中在存储的访问上，计算本身耗时较低。典型的计算包括逐元素操作（ReLU，Dropout等）、以及Reduce操作（求和、softmax、BatchNorm等），</a:t>
            </a:r>
            <a:r>
              <a:rPr lang="zh-CN" altLang="en-US">
                <a:sym typeface="+mn-ea"/>
              </a:rPr>
              <a:t>比如 S​ 的softmax操作以及对</a:t>
            </a:r>
            <a:r>
              <a:rPr lang="en-US" altLang="zh-CN">
                <a:sym typeface="+mn-ea"/>
              </a:rPr>
              <a:t>Attention</a:t>
            </a:r>
            <a:r>
              <a:rPr lang="zh-CN" altLang="en-US">
                <a:sym typeface="+mn-ea"/>
              </a:rPr>
              <a:t> S​ 的mask操作、</a:t>
            </a:r>
            <a:r>
              <a:rPr lang="zh-CN" altLang="en-US">
                <a:sym typeface="+mn-ea"/>
              </a:rPr>
              <a:t>对 P​的dropout操作，这些操作所花费的时间由内存访问的次数决定，而计算所花费的时间要小得多。</a:t>
            </a:r>
            <a:endParaRPr lang="zh-CN" altLang="en-US">
              <a:sym typeface="+mn-ea"/>
            </a:endParaRPr>
          </a:p>
          <a:p>
            <a:r>
              <a:rPr lang="zh-CN" altLang="en-US">
                <a:sym typeface="+mn-ea"/>
              </a:rPr>
              <a:t>目前有一些研究指出在现代GPU中，计算速度已经远超过了显存访问速度，这里说的显存就是</a:t>
            </a:r>
            <a:r>
              <a:rPr lang="en-US" altLang="zh-CN">
                <a:sym typeface="+mn-ea"/>
              </a:rPr>
              <a:t>HBM</a:t>
            </a:r>
            <a:r>
              <a:rPr lang="zh-CN" altLang="en-US">
                <a:sym typeface="+mn-ea"/>
              </a:rPr>
              <a:t>，transformer中的大部分计算操作的瓶颈是显存访问。因此，</a:t>
            </a:r>
            <a:r>
              <a:rPr lang="en-US" altLang="zh-CN">
                <a:sym typeface="+mn-ea"/>
              </a:rPr>
              <a:t>HBM</a:t>
            </a:r>
            <a:r>
              <a:rPr lang="zh-CN" altLang="en-US">
                <a:sym typeface="+mn-ea"/>
              </a:rPr>
              <a:t>读写多成为增加运行时间的</a:t>
            </a:r>
            <a:r>
              <a:rPr lang="zh-CN" altLang="en-US">
                <a:sym typeface="+mn-ea"/>
              </a:rPr>
              <a:t>一大因素</a:t>
            </a:r>
            <a:endParaRPr lang="zh-CN" altLang="en-US">
              <a:sym typeface="+mn-ea"/>
            </a:endParaRPr>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了解了上边两条不足，接下来将介绍解决不足的几种方法，这些方法可以分为</a:t>
            </a:r>
            <a:r>
              <a:rPr lang="en-US" altLang="zh-CN"/>
              <a:t>exact attention</a:t>
            </a:r>
            <a:r>
              <a:rPr lang="zh-CN" altLang="en-US"/>
              <a:t>和</a:t>
            </a:r>
            <a:r>
              <a:rPr lang="en-US" altLang="zh-CN"/>
              <a:t>approximate attention</a:t>
            </a:r>
            <a:r>
              <a:rPr lang="zh-CN" altLang="en-US"/>
              <a:t>两类，精确注意力指完全按照注意力机制的定义来计算的，不改变公式本质，也就是说与原生注意力的结果</a:t>
            </a:r>
            <a:r>
              <a:rPr lang="zh-CN" altLang="en-US"/>
              <a:t>是完全等价的，近似注意力即采用了改变了公式本身的方式，今天主要和大家分享的</a:t>
            </a:r>
            <a:r>
              <a:rPr lang="zh-CN" altLang="en-US"/>
              <a:t>有</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在前边</a:t>
            </a:r>
            <a:r>
              <a:rPr lang="zh-CN" altLang="en-US"/>
              <a:t>我们提到了在标准注意力实现中，注意力的性能主要受限于内存带宽，是内存受限的，频繁地从HBM中读写矩阵是影响性能的主要瓶颈</a:t>
            </a:r>
            <a:endParaRPr lang="zh-CN" altLang="en-US"/>
          </a:p>
          <a:p>
            <a:r>
              <a:rPr lang="zh-CN" altLang="en-US"/>
              <a:t>也就是说稀疏近似和低秩近似等近似注意力方法虽然减少了计算量，但对于内存受限的操作，减少计算量并不能有效地减少运行时间，于是就有了</a:t>
            </a:r>
            <a:r>
              <a:rPr lang="en-US" altLang="zh-CN"/>
              <a:t>flash attention</a:t>
            </a:r>
            <a:r>
              <a:rPr lang="zh-CN" altLang="en-US"/>
              <a:t>这个方法，为了改变</a:t>
            </a:r>
            <a:r>
              <a:rPr lang="zh-CN" altLang="en-US">
                <a:sym typeface="+mn-ea"/>
              </a:rPr>
              <a:t>频繁地从HBM中读写矩阵这个瓶颈，它采用把操作融合起来的方法，都放在</a:t>
            </a:r>
            <a:r>
              <a:rPr lang="en-US" altLang="zh-CN">
                <a:sym typeface="+mn-ea"/>
              </a:rPr>
              <a:t>SRAM</a:t>
            </a:r>
            <a:r>
              <a:rPr lang="zh-CN" altLang="en-US">
                <a:sym typeface="+mn-ea"/>
              </a:rPr>
              <a:t>里完成，这个方法就是</a:t>
            </a:r>
            <a:r>
              <a:rPr lang="en-US" altLang="zh-CN">
                <a:sym typeface="+mn-ea"/>
              </a:rPr>
              <a:t>kernel</a:t>
            </a:r>
            <a:r>
              <a:rPr lang="zh-CN" altLang="en-US">
                <a:sym typeface="+mn-ea"/>
              </a:rPr>
              <a:t>融合，</a:t>
            </a:r>
            <a:r>
              <a:rPr lang="en-US" altLang="zh-CN">
                <a:sym typeface="+mn-ea"/>
              </a:rPr>
              <a:t>GPU</a:t>
            </a:r>
            <a:r>
              <a:rPr lang="zh-CN" altLang="en-US">
                <a:sym typeface="+mn-ea"/>
              </a:rPr>
              <a:t>执行操作的</a:t>
            </a:r>
            <a:r>
              <a:rPr lang="zh-CN" altLang="en-US"/>
              <a:t>典型方式分为三步：</a:t>
            </a:r>
            <a:endParaRPr lang="zh-CN" altLang="en-US"/>
          </a:p>
          <a:p>
            <a:r>
              <a:rPr lang="en-US" altLang="zh-CN"/>
              <a:t>1.</a:t>
            </a:r>
            <a:r>
              <a:rPr lang="zh-CN" altLang="en-US"/>
              <a:t>每个kernel将输入数据从低速的HBM中加载到高速的SRAM中</a:t>
            </a:r>
            <a:endParaRPr lang="zh-CN" altLang="en-US"/>
          </a:p>
          <a:p>
            <a:r>
              <a:rPr lang="en-US" altLang="zh-CN"/>
              <a:t>2.</a:t>
            </a:r>
            <a:r>
              <a:rPr lang="zh-CN" altLang="en-US"/>
              <a:t>在SRAM中，进行计算</a:t>
            </a:r>
            <a:endParaRPr lang="zh-CN" altLang="en-US"/>
          </a:p>
          <a:p>
            <a:r>
              <a:rPr lang="en-US" altLang="zh-CN"/>
              <a:t>3.</a:t>
            </a:r>
            <a:r>
              <a:rPr lang="zh-CN" altLang="en-US"/>
              <a:t>计算完毕后，将计算结果从SRAM中写入到HBM中</a:t>
            </a:r>
            <a:endParaRPr lang="zh-CN" altLang="en-US"/>
          </a:p>
          <a:p>
            <a:r>
              <a:rPr lang="en-US" altLang="zh-CN"/>
              <a:t>kernel</a:t>
            </a:r>
            <a:r>
              <a:rPr lang="zh-CN" altLang="en-US"/>
              <a:t>融合是把</a:t>
            </a:r>
            <a:r>
              <a:rPr lang="en-US" altLang="zh-CN"/>
              <a:t>attention</a:t>
            </a:r>
            <a:r>
              <a:rPr lang="zh-CN" altLang="en-US"/>
              <a:t>所有操作融合成一个操作，也就是只执行一次前边的这三个过程，其实原理很简单，即</a:t>
            </a:r>
            <a:r>
              <a:rPr lang="en-US" altLang="zh-CN"/>
              <a:t> </a:t>
            </a:r>
            <a:r>
              <a:rPr lang="zh-CN" altLang="en-US"/>
              <a:t>左图：如果把SRAM写回HBM只是为了(重新)加载它来计算softmax</a:t>
            </a:r>
            <a:endParaRPr lang="zh-CN" altLang="en-US"/>
          </a:p>
          <a:p>
            <a:r>
              <a:rPr lang="zh-CN" altLang="en-US"/>
              <a:t>右图：那么是可以将其保存在SRAM中，执行所有中间步骤，然后将最终结果写回HBM</a:t>
            </a:r>
            <a:endParaRPr lang="zh-CN" altLang="en-US"/>
          </a:p>
          <a:p>
            <a:r>
              <a:rPr lang="zh-CN" altLang="en-US"/>
              <a:t>但是有一个问题是</a:t>
            </a:r>
            <a:r>
              <a:rPr lang="en-US" altLang="zh-CN"/>
              <a:t> </a:t>
            </a:r>
            <a:r>
              <a:rPr lang="zh-CN" altLang="en-US"/>
              <a:t>我们可以看到</a:t>
            </a:r>
            <a:r>
              <a:rPr lang="en-US" altLang="zh-CN"/>
              <a:t>SRAM</a:t>
            </a:r>
            <a:r>
              <a:rPr lang="zh-CN" altLang="en-US"/>
              <a:t>的内存其实很小，没办法把所有数据都一股脑放在里边，于是为了满足</a:t>
            </a:r>
            <a:r>
              <a:rPr lang="en-US" altLang="zh-CN"/>
              <a:t>SRAM</a:t>
            </a:r>
            <a:r>
              <a:rPr lang="zh-CN" altLang="en-US"/>
              <a:t>的内存大小，采用了把数据一块一块处理的方法也就是</a:t>
            </a:r>
            <a:r>
              <a:rPr lang="en-US" altLang="zh-CN"/>
              <a:t>tiling</a:t>
            </a:r>
            <a:endParaRPr lang="en-US" altLang="zh-CN"/>
          </a:p>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但是对于注意力机制来说，它在处理每一个</a:t>
            </a:r>
            <a:r>
              <a:rPr lang="en-US" altLang="zh-CN"/>
              <a:t>token</a:t>
            </a:r>
            <a:r>
              <a:rPr lang="zh-CN" altLang="en-US"/>
              <a:t>时会考虑其余所有</a:t>
            </a:r>
            <a:r>
              <a:rPr lang="en-US" altLang="zh-CN"/>
              <a:t>token</a:t>
            </a:r>
            <a:r>
              <a:rPr lang="zh-CN" altLang="en-US"/>
              <a:t>，也就是说计算</a:t>
            </a:r>
            <a:r>
              <a:rPr lang="en-US" altLang="zh-CN"/>
              <a:t>soft...</a:t>
            </a:r>
            <a:r>
              <a:rPr lang="zh-CN" altLang="en-US"/>
              <a:t>，</a:t>
            </a:r>
            <a:r>
              <a:rPr lang="zh-CN" altLang="en-US"/>
              <a:t>那么把它们分开之后就会有如何整合在一起这个问题</a:t>
            </a:r>
            <a:endParaRPr lang="zh-CN" altLang="en-US"/>
          </a:p>
          <a:p>
            <a:r>
              <a:rPr lang="zh-CN" altLang="en-US"/>
              <a:t>这里我们先介绍一下</a:t>
            </a:r>
            <a:r>
              <a:rPr lang="en-US" altLang="zh-CN"/>
              <a:t>attention</a:t>
            </a:r>
            <a:r>
              <a:rPr lang="zh-CN" altLang="en-US"/>
              <a:t>机制里采用的</a:t>
            </a:r>
            <a:r>
              <a:rPr lang="en-US" altLang="zh-CN"/>
              <a:t>softmax</a:t>
            </a:r>
            <a:r>
              <a:rPr lang="zh-CN" altLang="en-US"/>
              <a:t>，它对于一个向量</a:t>
            </a:r>
            <a:r>
              <a:rPr lang="en-US" altLang="zh-CN"/>
              <a:t> </a:t>
            </a:r>
            <a:r>
              <a:rPr lang="zh-CN" altLang="en-US"/>
              <a:t>这个向量具体来说是</a:t>
            </a:r>
            <a:r>
              <a:rPr lang="en-US" altLang="zh-CN"/>
              <a:t>QKT</a:t>
            </a:r>
            <a:r>
              <a:rPr lang="zh-CN" altLang="en-US"/>
              <a:t>结果矩阵的一行向量，在这里我们用</a:t>
            </a:r>
            <a:r>
              <a:rPr lang="en-US" altLang="zh-CN"/>
              <a:t>x</a:t>
            </a:r>
            <a:r>
              <a:rPr lang="zh-CN" altLang="en-US"/>
              <a:t>来表示，计算</a:t>
            </a:r>
            <a:r>
              <a:rPr lang="en-US" altLang="zh-CN"/>
              <a:t>x</a:t>
            </a:r>
            <a:r>
              <a:rPr lang="zh-CN" altLang="en-US"/>
              <a:t>的</a:t>
            </a:r>
            <a:r>
              <a:rPr lang="en-US" altLang="zh-CN"/>
              <a:t>softmax</a:t>
            </a:r>
            <a:r>
              <a:rPr lang="zh-CN" altLang="en-US"/>
              <a:t>需要加上减</a:t>
            </a:r>
            <a:r>
              <a:rPr lang="en-US" altLang="zh-CN"/>
              <a:t>m(x)</a:t>
            </a:r>
            <a:r>
              <a:rPr lang="zh-CN" altLang="en-US"/>
              <a:t>这一项，因为对于float32和bfloat16来说，当</a:t>
            </a:r>
            <a:r>
              <a:rPr lang="en-US" altLang="zh-CN"/>
              <a:t>x≥89</a:t>
            </a:r>
            <a:r>
              <a:t>时</a:t>
            </a:r>
            <a:r>
              <a:rPr lang="zh-CN"/>
              <a:t>，</a:t>
            </a:r>
            <a:r>
              <a:rPr lang="en-US" altLang="zh-CN"/>
              <a:t>e</a:t>
            </a:r>
            <a:r>
              <a:rPr lang="zh-CN" altLang="en-US"/>
              <a:t>的</a:t>
            </a:r>
            <a:r>
              <a:rPr lang="en-US" altLang="zh-CN"/>
              <a:t>x</a:t>
            </a:r>
            <a:r>
              <a:rPr lang="zh-CN" altLang="en-US"/>
              <a:t>次方</a:t>
            </a:r>
            <a:r>
              <a:t>就会变成inf，发生数据上溢的问题。为了避免发生数值溢出的问题，保证数值稳定性，计算时通常会“减去最大值”</a:t>
            </a:r>
          </a:p>
          <a:p>
            <a:r>
              <a:rPr lang="zh-CN"/>
              <a:t>好的，我们回到解决分块计算难点这个问题，它的解决办法是</a:t>
            </a:r>
            <a:r>
              <a:rPr lang="en-US" altLang="zh-CN"/>
              <a:t>...</a:t>
            </a:r>
            <a:endParaRPr lang="en-US" altLang="zh-CN"/>
          </a:p>
          <a:p>
            <a:r>
              <a:rPr lang="zh-CN"/>
              <a:t>接下来我简单介绍一下分块计算的方法，首先来看单个向量，首先区它们中的最大值，之后对每个元素处理成这个形式，这个向量是</a:t>
            </a:r>
            <a:r>
              <a:rPr lang="en-US" altLang="zh-CN"/>
              <a:t>f(x),f(x)</a:t>
            </a:r>
            <a:r>
              <a:rPr lang="zh-CN" altLang="en-US"/>
              <a:t>中的元素求和得到</a:t>
            </a:r>
            <a:r>
              <a:rPr lang="en-US" altLang="zh-CN"/>
              <a:t>l(x)</a:t>
            </a:r>
            <a:r>
              <a:rPr lang="zh-CN" altLang="en-US"/>
              <a:t>，那么结合公式，</a:t>
            </a:r>
            <a:r>
              <a:rPr lang="en-US" altLang="zh-CN"/>
              <a:t>f(x)</a:t>
            </a:r>
            <a:r>
              <a:rPr lang="zh-CN" altLang="en-US"/>
              <a:t>比</a:t>
            </a:r>
            <a:r>
              <a:rPr lang="en-US" altLang="zh-CN"/>
              <a:t>l(x)</a:t>
            </a:r>
            <a:r>
              <a:rPr lang="zh-CN" altLang="en-US"/>
              <a:t>就是</a:t>
            </a:r>
            <a:r>
              <a:rPr lang="en-US" altLang="zh-CN"/>
              <a:t>softmax(x)</a:t>
            </a:r>
            <a:endParaRPr lang="en-US" altLang="zh-CN"/>
          </a:p>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接下来我们来看多个</a:t>
            </a:r>
            <a:r>
              <a:rPr lang="zh-CN" altLang="en-US"/>
              <a:t>块中元素</a:t>
            </a:r>
            <a:r>
              <a:rPr lang="zh-CN" altLang="en-US"/>
              <a:t>是如何更新的</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5293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panose="020B0604020202020204"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panose="020B0604020202020204"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dirty="0">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dirty="0">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051" name="文本占位符 1026"/>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fontAlgn="base"/>
            <a:endParaRPr lang="zh-CN" altLang="en-US" strike="noStrike" noProof="1" dirty="0">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fontAlgn="base"/>
            <a:endParaRPr lang="zh-CN" altLang="en-US" strike="noStrike" noProof="1" dirty="0">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2.xml"/><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6.jpeg"/><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image" Target="../media/image3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3.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3.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3.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3.xml"/><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7" Type="http://schemas.openxmlformats.org/officeDocument/2006/relationships/notesSlide" Target="../notesSlides/notesSlide8.xml"/><Relationship Id="rId16" Type="http://schemas.openxmlformats.org/officeDocument/2006/relationships/slideLayout" Target="../slideLayouts/slideLayout2.xml"/><Relationship Id="rId15" Type="http://schemas.openxmlformats.org/officeDocument/2006/relationships/image" Target="../media/image25.png"/><Relationship Id="rId14" Type="http://schemas.openxmlformats.org/officeDocument/2006/relationships/image" Target="../media/image24.png"/><Relationship Id="rId13" Type="http://schemas.openxmlformats.org/officeDocument/2006/relationships/image" Target="../media/image23.png"/><Relationship Id="rId12"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3" name="图片 2052" descr="a3"/>
          <p:cNvPicPr>
            <a:picLocks noChangeAspect="1"/>
          </p:cNvPicPr>
          <p:nvPr/>
        </p:nvPicPr>
        <p:blipFill>
          <a:blip r:embed="rId1"/>
          <a:stretch>
            <a:fillRect/>
          </a:stretch>
        </p:blipFill>
        <p:spPr>
          <a:xfrm>
            <a:off x="0" y="0"/>
            <a:ext cx="9144000" cy="6858000"/>
          </a:xfrm>
          <a:prstGeom prst="rect">
            <a:avLst/>
          </a:prstGeom>
          <a:noFill/>
          <a:ln w="9525">
            <a:noFill/>
          </a:ln>
        </p:spPr>
      </p:pic>
      <p:sp>
        <p:nvSpPr>
          <p:cNvPr id="3074" name="标题 2049"/>
          <p:cNvSpPr>
            <a:spLocks noGrp="1"/>
          </p:cNvSpPr>
          <p:nvPr>
            <p:ph type="ctrTitle"/>
          </p:nvPr>
        </p:nvSpPr>
        <p:spPr>
          <a:xfrm>
            <a:off x="755650" y="2349500"/>
            <a:ext cx="7632700" cy="1470025"/>
          </a:xfrm>
        </p:spPr>
        <p:txBody>
          <a:bodyPr anchor="ctr" anchorCtr="0"/>
          <a:p>
            <a:pPr defTabSz="914400">
              <a:buClrTx/>
              <a:buSzTx/>
              <a:buFontTx/>
              <a:buNone/>
            </a:pPr>
            <a:r>
              <a:rPr lang="zh-CN" altLang="zh-CN" sz="4400" kern="1200" baseline="0" dirty="0">
                <a:latin typeface="+mj-lt"/>
                <a:ea typeface="+mj-ea"/>
                <a:cs typeface="+mj-cs"/>
              </a:rPr>
              <a:t>当</a:t>
            </a:r>
            <a:r>
              <a:rPr lang="en-US" altLang="zh-CN" sz="4400" kern="1200" baseline="0" dirty="0">
                <a:latin typeface="+mj-lt"/>
                <a:ea typeface="+mj-ea"/>
                <a:cs typeface="+mj-cs"/>
              </a:rPr>
              <a:t>Attention</a:t>
            </a:r>
            <a:r>
              <a:rPr lang="zh-CN" altLang="en-US" sz="4400" kern="1200" baseline="0" dirty="0">
                <a:latin typeface="+mj-lt"/>
                <a:ea typeface="+mj-ea"/>
                <a:cs typeface="+mj-cs"/>
              </a:rPr>
              <a:t>遇上长序列</a:t>
            </a:r>
            <a:endParaRPr lang="zh-CN" altLang="en-US" sz="4400" kern="1200" baseline="0" dirty="0">
              <a:latin typeface="+mj-lt"/>
              <a:ea typeface="+mj-ea"/>
              <a:cs typeface="+mj-cs"/>
            </a:endParaRPr>
          </a:p>
        </p:txBody>
      </p:sp>
      <p:sp>
        <p:nvSpPr>
          <p:cNvPr id="3075" name="文本框 1"/>
          <p:cNvSpPr txBox="1"/>
          <p:nvPr/>
        </p:nvSpPr>
        <p:spPr>
          <a:xfrm>
            <a:off x="3563620" y="4581525"/>
            <a:ext cx="1874838" cy="645160"/>
          </a:xfrm>
          <a:prstGeom prst="rect">
            <a:avLst/>
          </a:prstGeom>
          <a:noFill/>
          <a:ln w="9525">
            <a:noFill/>
          </a:ln>
        </p:spPr>
        <p:txBody>
          <a:bodyPr wrap="square" anchor="t" anchorCtr="0">
            <a:spAutoFit/>
          </a:bodyPr>
          <a:p>
            <a:pPr algn="ctr"/>
            <a:r>
              <a:rPr lang="en-US" altLang="zh-CN">
                <a:latin typeface="Arial" panose="020B0604020202020204" pitchFamily="34" charset="0"/>
                <a:ea typeface="宋体" panose="02010600030101010101" pitchFamily="2" charset="-122"/>
              </a:rPr>
              <a:t>2024.10.28</a:t>
            </a:r>
            <a:endParaRPr lang="en-US" altLang="zh-CN">
              <a:latin typeface="Arial" panose="020B0604020202020204" pitchFamily="34" charset="0"/>
              <a:ea typeface="宋体" panose="02010600030101010101" pitchFamily="2" charset="-122"/>
            </a:endParaRPr>
          </a:p>
          <a:p>
            <a:pPr algn="ctr"/>
            <a:r>
              <a:rPr lang="zh-CN" altLang="en-US">
                <a:latin typeface="Arial" panose="020B0604020202020204" pitchFamily="34" charset="0"/>
                <a:ea typeface="宋体" panose="02010600030101010101" pitchFamily="2" charset="-122"/>
              </a:rPr>
              <a:t>解思舀</a:t>
            </a:r>
            <a:endParaRPr lang="zh-CN" altLang="en-US">
              <a:latin typeface="Arial" panose="020B0604020202020204" pitchFamily="34" charset="0"/>
              <a:ea typeface="宋体" panose="02010600030101010101" pitchFamily="2" charset="-122"/>
            </a:endParaRPr>
          </a:p>
        </p:txBody>
      </p:sp>
      <p:sp>
        <p:nvSpPr>
          <p:cNvPr id="2" name="灯片编号占位符 1"/>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7"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mc:AlternateContent xmlns:mc="http://schemas.openxmlformats.org/markup-compatibility/2006">
        <mc:Choice xmlns:a14="http://schemas.microsoft.com/office/drawing/2010/main" Requires="a14">
          <p:sp>
            <p:nvSpPr>
              <p:cNvPr id="9219" name="文本占位符 3074"/>
              <p:cNvSpPr>
                <a:spLocks noGrp="1"/>
              </p:cNvSpPr>
              <p:nvPr>
                <p:ph idx="1"/>
              </p:nvPr>
            </p:nvSpPr>
            <p:spPr>
              <a:xfrm>
                <a:off x="457200" y="1136015"/>
                <a:ext cx="4911090" cy="5116195"/>
              </a:xfrm>
            </p:spPr>
            <p:txBody>
              <a:bodyPr anchor="t" anchorCtr="0"/>
              <a:p>
                <a:r>
                  <a:rPr lang="en-US" altLang="zh-CN" dirty="0"/>
                  <a:t>Flash attention</a:t>
                </a:r>
                <a:endParaRPr lang="en-US" altLang="zh-CN" dirty="0"/>
              </a:p>
              <a:p>
                <a:r>
                  <a:rPr lang="zh-CN" altLang="en-US" sz="1800" dirty="0">
                    <a:sym typeface="+mn-ea"/>
                  </a:rPr>
                  <a:t>分块计算难点：</a:t>
                </a:r>
                <a:r>
                  <a:rPr lang="en-US" altLang="zh-CN" sz="1800" dirty="0"/>
                  <a:t>计算softmax的归一化因子(分母)时，需要获取完整的输入数据</a:t>
                </a:r>
                <a:endParaRPr lang="en-US" altLang="zh-CN" sz="1800" dirty="0"/>
              </a:p>
              <a:p>
                <a:r>
                  <a:rPr lang="zh-CN" altLang="en-US" sz="1800" dirty="0"/>
                  <a:t>解决办法：引入了两个额外的统计量</a:t>
                </a:r>
                <a14:m>
                  <m:oMath xmlns:m="http://schemas.openxmlformats.org/officeDocument/2006/math">
                    <m:r>
                      <a:rPr lang="en-US" altLang="zh-CN" sz="1800" b="1" i="1" dirty="0">
                        <a:solidFill>
                          <a:srgbClr val="0070C0"/>
                        </a:solidFill>
                        <a:latin typeface="Cambria Math" panose="02040503050406030204" charset="0"/>
                        <a:cs typeface="Cambria Math" panose="02040503050406030204" charset="0"/>
                      </a:rPr>
                      <m:t>𝒎</m:t>
                    </m:r>
                    <m:r>
                      <a:rPr lang="en-US" altLang="zh-CN" sz="1800" b="1" i="1" dirty="0">
                        <a:solidFill>
                          <a:srgbClr val="0070C0"/>
                        </a:solidFill>
                        <a:latin typeface="Cambria Math" panose="02040503050406030204" charset="0"/>
                        <a:cs typeface="Cambria Math" panose="02040503050406030204" charset="0"/>
                      </a:rPr>
                      <m:t>(</m:t>
                    </m:r>
                    <m:r>
                      <a:rPr lang="en-US" altLang="zh-CN" sz="1800" b="1" i="1" dirty="0">
                        <a:solidFill>
                          <a:srgbClr val="0070C0"/>
                        </a:solidFill>
                        <a:latin typeface="Cambria Math" panose="02040503050406030204" charset="0"/>
                        <a:cs typeface="Cambria Math" panose="02040503050406030204" charset="0"/>
                      </a:rPr>
                      <m:t>𝒙</m:t>
                    </m:r>
                    <m:r>
                      <a:rPr lang="en-US" altLang="zh-CN" sz="1800" b="1" i="1" dirty="0">
                        <a:solidFill>
                          <a:srgbClr val="0070C0"/>
                        </a:solidFill>
                        <a:latin typeface="Cambria Math" panose="02040503050406030204" charset="0"/>
                        <a:cs typeface="Cambria Math" panose="02040503050406030204" charset="0"/>
                      </a:rPr>
                      <m:t>)</m:t>
                    </m:r>
                  </m:oMath>
                </a14:m>
                <a:r>
                  <a:rPr lang="zh-CN" altLang="en-US" sz="1800" dirty="0">
                    <a:latin typeface="Cambria Math" panose="02040503050406030204" charset="0"/>
                    <a:cs typeface="Cambria Math" panose="02040503050406030204" charset="0"/>
                  </a:rPr>
                  <a:t>，</a:t>
                </a:r>
                <a14:m>
                  <m:oMath xmlns:m="http://schemas.openxmlformats.org/officeDocument/2006/math">
                    <m:r>
                      <a:rPr lang="en-US" altLang="zh-CN" sz="1800" b="1" i="1" dirty="0">
                        <a:solidFill>
                          <a:srgbClr val="0070C0"/>
                        </a:solidFill>
                        <a:latin typeface="Cambria Math" panose="02040503050406030204" charset="0"/>
                        <a:cs typeface="Cambria Math" panose="02040503050406030204" charset="0"/>
                      </a:rPr>
                      <m:t>𝒍</m:t>
                    </m:r>
                    <m:r>
                      <a:rPr lang="en-US" altLang="zh-CN" sz="1800" b="1" i="1" dirty="0">
                        <a:solidFill>
                          <a:srgbClr val="0070C0"/>
                        </a:solidFill>
                        <a:latin typeface="Cambria Math" panose="02040503050406030204" charset="0"/>
                        <a:cs typeface="Cambria Math" panose="02040503050406030204" charset="0"/>
                      </a:rPr>
                      <m:t>(</m:t>
                    </m:r>
                    <m:r>
                      <a:rPr lang="en-US" altLang="zh-CN" sz="1800" b="1" i="1" dirty="0">
                        <a:solidFill>
                          <a:srgbClr val="0070C0"/>
                        </a:solidFill>
                        <a:latin typeface="Cambria Math" panose="02040503050406030204" charset="0"/>
                        <a:cs typeface="Cambria Math" panose="02040503050406030204" charset="0"/>
                      </a:rPr>
                      <m:t>𝒙</m:t>
                    </m:r>
                    <m:r>
                      <a:rPr lang="en-US" altLang="zh-CN" sz="1800" b="1" i="1" dirty="0">
                        <a:solidFill>
                          <a:srgbClr val="0070C0"/>
                        </a:solidFill>
                        <a:latin typeface="Cambria Math" panose="02040503050406030204" charset="0"/>
                        <a:cs typeface="Cambria Math" panose="02040503050406030204" charset="0"/>
                      </a:rPr>
                      <m:t>)</m:t>
                    </m:r>
                  </m:oMath>
                </a14:m>
                <a:r>
                  <a:rPr lang="zh-CN" altLang="en-US" sz="1800" dirty="0"/>
                  <a:t>来进行</a:t>
                </a:r>
                <a:r>
                  <a:rPr lang="zh-CN" altLang="en-US" sz="1800" b="1" dirty="0">
                    <a:solidFill>
                      <a:srgbClr val="0070C0"/>
                    </a:solidFill>
                  </a:rPr>
                  <a:t>解耦</a:t>
                </a:r>
                <a:r>
                  <a:rPr lang="zh-CN" altLang="en-US" sz="1800" dirty="0"/>
                  <a:t>(前者类似最大分数，后者类似exp分数总和)</a:t>
                </a:r>
                <a:endParaRPr lang="zh-CN" altLang="en-US"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pPr marL="0" indent="0">
                  <a:buNone/>
                </a:pPr>
                <a:endParaRPr lang="en-US" altLang="zh-CN" sz="1800" dirty="0"/>
              </a:p>
              <a:p>
                <a:endParaRPr lang="en-US" altLang="zh-CN" sz="1800" dirty="0"/>
              </a:p>
              <a:p>
                <a:endParaRPr lang="en-US" altLang="zh-CN" sz="1800" dirty="0"/>
              </a:p>
              <a:p>
                <a:endParaRPr lang="en-US" altLang="zh-CN" dirty="0"/>
              </a:p>
              <a:p>
                <a:endParaRPr lang="en-US" altLang="zh-CN" dirty="0"/>
              </a:p>
            </p:txBody>
          </p:sp>
        </mc:Choice>
        <mc:Fallback>
          <p:sp>
            <p:nvSpPr>
              <p:cNvPr id="9219" name="文本占位符 3074"/>
              <p:cNvSpPr>
                <a:spLocks noRot="1" noChangeAspect="1" noMove="1" noResize="1" noEditPoints="1" noAdjustHandles="1" noChangeArrowheads="1" noChangeShapeType="1" noTextEdit="1"/>
              </p:cNvSpPr>
              <p:nvPr>
                <p:ph idx="1"/>
              </p:nvPr>
            </p:nvSpPr>
            <p:spPr>
              <a:xfrm>
                <a:off x="457200" y="1136015"/>
                <a:ext cx="4911090" cy="5116195"/>
              </a:xfrm>
              <a:blipFill rotWithShape="1">
                <a:blip r:embed="rId2"/>
                <a:stretch>
                  <a:fillRect b="-136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5654675" y="1268730"/>
                <a:ext cx="3054350" cy="1362710"/>
              </a:xfrm>
              <a:prstGeom prst="rect">
                <a:avLst/>
              </a:prstGeom>
              <a:noFill/>
            </p:spPr>
            <p:txBody>
              <a:bodyPr wrap="square" rtlCol="0">
                <a:spAutoFit/>
              </a:bodyPr>
              <a:p>
                <a:r>
                  <a:rPr lang="zh-CN" altLang="en-US"/>
                  <a:t>对于向量</a:t>
                </a:r>
                <a14:m>
                  <m:oMath xmlns:m="http://schemas.openxmlformats.org/officeDocument/2006/math">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a:t>
                </a:r>
                <a14:m>
                  <m:oMath xmlns:m="http://schemas.openxmlformats.org/officeDocument/2006/math">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为</a:t>
                </a:r>
                <a14:m>
                  <m:oMath xmlns:m="http://schemas.openxmlformats.org/officeDocument/2006/math">
                    <m:r>
                      <a:rPr lang="en-US" altLang="zh-CN">
                        <a:latin typeface="Cambria Math" panose="02040503050406030204" charset="0"/>
                        <a:cs typeface="Cambria Math" panose="02040503050406030204" charset="0"/>
                      </a:rPr>
                      <m:t>𝑚𝑎𝑥</m:t>
                    </m:r>
                    <m:r>
                      <a:rPr lang="en-US" altLang="zh-CN">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a:t>
                </a:r>
                <a:endParaRPr lang="zh-CN" altLang="en-US">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𝑠𝑜𝑓𝑡𝑚𝑎𝑥</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𝑒</m:t>
                              </m:r>
                            </m:e>
                            <m: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sup>
                          </m:sSup>
                        </m:num>
                        <m:den>
                          <m:nary>
                            <m:naryPr>
                              <m:chr m:val="∑"/>
                              <m:limLoc m:val="subSup"/>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𝑗</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𝐵</m:t>
                              </m:r>
                            </m:sup>
                            <m:e>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𝑒</m:t>
                                  </m:r>
                                </m:e>
                                <m: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sup>
                              </m:sSup>
                            </m:e>
                          </m:nary>
                        </m:den>
                      </m:f>
                    </m:oMath>
                  </m:oMathPara>
                </a14:m>
                <a:endParaRPr lang="zh-CN" altLang="en-US">
                  <a:latin typeface="Cambria Math" panose="02040503050406030204"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5654675" y="1268730"/>
                <a:ext cx="3054350" cy="1362710"/>
              </a:xfrm>
              <a:prstGeom prst="rect">
                <a:avLst/>
              </a:prstGeom>
              <a:blipFill rotWithShape="1">
                <a:blip r:embed="rId3"/>
                <a:stretch>
                  <a:fillRect/>
                </a:stretch>
              </a:blipFill>
            </p:spPr>
            <p:txBody>
              <a:bodyPr/>
              <a:lstStyle/>
              <a:p>
                <a:r>
                  <a:rPr lang="zh-CN" altLang="en-US">
                    <a:noFill/>
                  </a:rPr>
                  <a:t> </a:t>
                </a:r>
              </a:p>
            </p:txBody>
          </p:sp>
        </mc:Fallback>
      </mc:AlternateContent>
      <p:pic>
        <p:nvPicPr>
          <p:cNvPr id="5" name="ECB019B1-382A-4266-B25C-5B523AA43C14-5" descr="C:/Users/95322/AppData/Local/Temp/wpp.HTDLzmwpp"/>
          <p:cNvPicPr>
            <a:picLocks noChangeAspect="1"/>
          </p:cNvPicPr>
          <p:nvPr/>
        </p:nvPicPr>
        <p:blipFill>
          <a:blip r:embed="rId4"/>
          <a:stretch>
            <a:fillRect/>
          </a:stretch>
        </p:blipFill>
        <p:spPr>
          <a:xfrm>
            <a:off x="107315" y="3056573"/>
            <a:ext cx="8940165" cy="3248025"/>
          </a:xfrm>
          <a:prstGeom prst="rect">
            <a:avLst/>
          </a:prstGeom>
        </p:spPr>
      </p:pic>
      <p:sp>
        <p:nvSpPr>
          <p:cNvPr id="7" name="文本框 6"/>
          <p:cNvSpPr txBox="1"/>
          <p:nvPr/>
        </p:nvSpPr>
        <p:spPr>
          <a:xfrm>
            <a:off x="457200" y="6473190"/>
            <a:ext cx="7921625" cy="368300"/>
          </a:xfrm>
          <a:prstGeom prst="rect">
            <a:avLst/>
          </a:prstGeom>
          <a:noFill/>
        </p:spPr>
        <p:txBody>
          <a:bodyPr wrap="square" rtlCol="0">
            <a:spAutoFit/>
          </a:bodyPr>
          <a:p>
            <a:r>
              <a:rPr lang="zh-CN" altLang="en-US" sz="900"/>
              <a:t>Dao T, Fu D, Ermon S, et al. Flashattention: Fast and memory-efficient exact attention with io-awareness[J]. Advances in Neural Information Processing Systems, 2022, 35: 16344-16359.</a:t>
            </a:r>
            <a:endParaRPr lang="zh-CN" altLang="en-US" sz="900"/>
          </a:p>
        </p:txBody>
      </p:sp>
      <p:sp>
        <p:nvSpPr>
          <p:cNvPr id="2" name="灯片编号占位符 1"/>
          <p:cNvSpPr>
            <a:spLocks noGrp="1"/>
          </p:cNvSpPr>
          <p:nvPr>
            <p:ph type="sldNum" sz="quarter" idx="12"/>
          </p:nvPr>
        </p:nvSpPr>
        <p:spPr/>
        <p:txBody>
          <a:bodyPr/>
          <a:p>
            <a:pPr lvl="0" fontAlgn="base"/>
            <a:r>
              <a:rPr lang="en-US" altLang="zh-CN" strike="noStrike" noProof="1" dirty="0">
                <a:latin typeface="Arial" panose="020B0604020202020204" pitchFamily="34" charset="0"/>
                <a:ea typeface="宋体" panose="02010600030101010101" pitchFamily="2" charset="-122"/>
                <a:cs typeface="+mn-cs"/>
              </a:rPr>
              <a:t>8</a:t>
            </a:r>
            <a:endParaRPr lang="en-US" altLang="zh-CN" strike="noStrike" noProof="1" dirty="0">
              <a:latin typeface="Arial" panose="020B0604020202020204" pitchFamily="34" charset="0"/>
              <a:ea typeface="宋体" panose="02010600030101010101" pitchFamily="2" charset="-122"/>
              <a:cs typeface="+mn-cs"/>
            </a:endParaRPr>
          </a:p>
        </p:txBody>
      </p:sp>
      <p:sp>
        <p:nvSpPr>
          <p:cNvPr id="6146" name="标题 3073"/>
          <p:cNvSpPr>
            <a:spLocks noGrp="1"/>
          </p:cNvSpPr>
          <p:nvPr/>
        </p:nvSpPr>
        <p:spPr>
          <a:xfrm>
            <a:off x="5509895" y="-635"/>
            <a:ext cx="3634105" cy="7162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zh-CN" sz="1800" dirty="0">
                <a:solidFill>
                  <a:schemeClr val="bg1"/>
                </a:solidFill>
                <a:sym typeface="+mn-ea"/>
              </a:rPr>
              <a:t>用于处理长序列的主要模型</a:t>
            </a:r>
            <a:endParaRPr lang="zh-CN" altLang="zh-CN" sz="1800" dirty="0">
              <a:solidFill>
                <a:schemeClr val="bg1"/>
              </a:solidFill>
              <a:sym typeface="+mn-ea"/>
            </a:endParaRPr>
          </a:p>
        </p:txBody>
      </p:sp>
      <p:sp>
        <p:nvSpPr>
          <p:cNvPr id="3" name="矩形 2"/>
          <p:cNvSpPr/>
          <p:nvPr/>
        </p:nvSpPr>
        <p:spPr>
          <a:xfrm>
            <a:off x="2555875" y="3213100"/>
            <a:ext cx="2376170" cy="2016125"/>
          </a:xfrm>
          <a:prstGeom prst="rect">
            <a:avLst/>
          </a:prstGeom>
          <a:solidFill>
            <a:schemeClr val="accent1">
              <a:alpha val="4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7"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mc:AlternateContent xmlns:mc="http://schemas.openxmlformats.org/markup-compatibility/2006">
        <mc:Choice xmlns:a14="http://schemas.microsoft.com/office/drawing/2010/main" Requires="a14">
          <p:sp>
            <p:nvSpPr>
              <p:cNvPr id="9219" name="文本占位符 3074"/>
              <p:cNvSpPr>
                <a:spLocks noGrp="1"/>
              </p:cNvSpPr>
              <p:nvPr>
                <p:ph idx="1"/>
              </p:nvPr>
            </p:nvSpPr>
            <p:spPr>
              <a:xfrm>
                <a:off x="457200" y="1136015"/>
                <a:ext cx="4911090" cy="5116195"/>
              </a:xfrm>
            </p:spPr>
            <p:txBody>
              <a:bodyPr anchor="t" anchorCtr="0"/>
              <a:p>
                <a:r>
                  <a:rPr lang="en-US" altLang="zh-CN" dirty="0"/>
                  <a:t>Flash attention</a:t>
                </a:r>
                <a:endParaRPr lang="en-US" altLang="zh-CN" dirty="0"/>
              </a:p>
              <a:p>
                <a:r>
                  <a:rPr lang="zh-CN" altLang="en-US" sz="1800" dirty="0">
                    <a:sym typeface="+mn-ea"/>
                  </a:rPr>
                  <a:t>分块计算难点：</a:t>
                </a:r>
                <a:r>
                  <a:rPr lang="en-US" altLang="zh-CN" sz="1800" dirty="0"/>
                  <a:t>计算softmax的归一化因子(分母)时，需要获取完整的输入数据</a:t>
                </a:r>
                <a:endParaRPr lang="en-US" altLang="zh-CN" sz="1800" dirty="0"/>
              </a:p>
              <a:p>
                <a:r>
                  <a:rPr lang="zh-CN" altLang="en-US" sz="1800" dirty="0"/>
                  <a:t>解决办法：引入了两个额外的统计量</a:t>
                </a:r>
                <a14:m>
                  <m:oMath xmlns:m="http://schemas.openxmlformats.org/officeDocument/2006/math">
                    <m:r>
                      <a:rPr lang="en-US" altLang="zh-CN" sz="1800" b="1" i="1" dirty="0">
                        <a:solidFill>
                          <a:srgbClr val="0070C0"/>
                        </a:solidFill>
                        <a:latin typeface="Cambria Math" panose="02040503050406030204" charset="0"/>
                        <a:cs typeface="Cambria Math" panose="02040503050406030204" charset="0"/>
                      </a:rPr>
                      <m:t>𝒎</m:t>
                    </m:r>
                    <m:r>
                      <a:rPr lang="en-US" altLang="zh-CN" sz="1800" b="1" i="1" dirty="0">
                        <a:solidFill>
                          <a:srgbClr val="0070C0"/>
                        </a:solidFill>
                        <a:latin typeface="Cambria Math" panose="02040503050406030204" charset="0"/>
                        <a:cs typeface="Cambria Math" panose="02040503050406030204" charset="0"/>
                      </a:rPr>
                      <m:t>(</m:t>
                    </m:r>
                    <m:r>
                      <a:rPr lang="en-US" altLang="zh-CN" sz="1800" b="1" i="1" dirty="0">
                        <a:solidFill>
                          <a:srgbClr val="0070C0"/>
                        </a:solidFill>
                        <a:latin typeface="Cambria Math" panose="02040503050406030204" charset="0"/>
                        <a:cs typeface="Cambria Math" panose="02040503050406030204" charset="0"/>
                      </a:rPr>
                      <m:t>𝒙</m:t>
                    </m:r>
                    <m:r>
                      <a:rPr lang="en-US" altLang="zh-CN" sz="1800" b="1" i="1" dirty="0">
                        <a:solidFill>
                          <a:srgbClr val="0070C0"/>
                        </a:solidFill>
                        <a:latin typeface="Cambria Math" panose="02040503050406030204" charset="0"/>
                        <a:cs typeface="Cambria Math" panose="02040503050406030204" charset="0"/>
                      </a:rPr>
                      <m:t>)</m:t>
                    </m:r>
                  </m:oMath>
                </a14:m>
                <a:r>
                  <a:rPr lang="zh-CN" altLang="en-US" sz="1800" dirty="0">
                    <a:latin typeface="Cambria Math" panose="02040503050406030204" charset="0"/>
                    <a:cs typeface="Cambria Math" panose="02040503050406030204" charset="0"/>
                  </a:rPr>
                  <a:t>，</a:t>
                </a:r>
                <a14:m>
                  <m:oMath xmlns:m="http://schemas.openxmlformats.org/officeDocument/2006/math">
                    <m:r>
                      <a:rPr lang="en-US" altLang="zh-CN" sz="1800" b="1" i="1" dirty="0">
                        <a:solidFill>
                          <a:srgbClr val="0070C0"/>
                        </a:solidFill>
                        <a:latin typeface="Cambria Math" panose="02040503050406030204" charset="0"/>
                        <a:cs typeface="Cambria Math" panose="02040503050406030204" charset="0"/>
                      </a:rPr>
                      <m:t>𝒍</m:t>
                    </m:r>
                    <m:r>
                      <a:rPr lang="en-US" altLang="zh-CN" sz="1800" b="1" i="1" dirty="0">
                        <a:solidFill>
                          <a:srgbClr val="0070C0"/>
                        </a:solidFill>
                        <a:latin typeface="Cambria Math" panose="02040503050406030204" charset="0"/>
                        <a:cs typeface="Cambria Math" panose="02040503050406030204" charset="0"/>
                      </a:rPr>
                      <m:t>(</m:t>
                    </m:r>
                    <m:r>
                      <a:rPr lang="en-US" altLang="zh-CN" sz="1800" b="1" i="1" dirty="0">
                        <a:solidFill>
                          <a:srgbClr val="0070C0"/>
                        </a:solidFill>
                        <a:latin typeface="Cambria Math" panose="02040503050406030204" charset="0"/>
                        <a:cs typeface="Cambria Math" panose="02040503050406030204" charset="0"/>
                      </a:rPr>
                      <m:t>𝒙</m:t>
                    </m:r>
                    <m:r>
                      <a:rPr lang="en-US" altLang="zh-CN" sz="1800" b="1" i="1" dirty="0">
                        <a:solidFill>
                          <a:srgbClr val="0070C0"/>
                        </a:solidFill>
                        <a:latin typeface="Cambria Math" panose="02040503050406030204" charset="0"/>
                        <a:cs typeface="Cambria Math" panose="02040503050406030204" charset="0"/>
                      </a:rPr>
                      <m:t>)</m:t>
                    </m:r>
                  </m:oMath>
                </a14:m>
                <a:r>
                  <a:rPr lang="zh-CN" altLang="en-US" sz="1800" dirty="0"/>
                  <a:t>来进行</a:t>
                </a:r>
                <a:r>
                  <a:rPr lang="zh-CN" altLang="en-US" sz="1800" b="1" dirty="0">
                    <a:solidFill>
                      <a:srgbClr val="0070C0"/>
                    </a:solidFill>
                  </a:rPr>
                  <a:t>解耦</a:t>
                </a:r>
                <a:r>
                  <a:rPr lang="zh-CN" altLang="en-US" sz="1800" dirty="0"/>
                  <a:t>(前者类似最大分数，后者类似exp分数总和)</a:t>
                </a:r>
                <a:endParaRPr lang="zh-CN" altLang="en-US"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pPr marL="0" indent="0">
                  <a:buNone/>
                </a:pPr>
                <a:endParaRPr lang="en-US" altLang="zh-CN" sz="1800" dirty="0"/>
              </a:p>
              <a:p>
                <a:endParaRPr lang="en-US" altLang="zh-CN" sz="1800" dirty="0"/>
              </a:p>
              <a:p>
                <a:endParaRPr lang="en-US" altLang="zh-CN" sz="1800" dirty="0"/>
              </a:p>
              <a:p>
                <a:endParaRPr lang="en-US" altLang="zh-CN" dirty="0"/>
              </a:p>
              <a:p>
                <a:endParaRPr lang="en-US" altLang="zh-CN" dirty="0"/>
              </a:p>
            </p:txBody>
          </p:sp>
        </mc:Choice>
        <mc:Fallback>
          <p:sp>
            <p:nvSpPr>
              <p:cNvPr id="9219" name="文本占位符 3074"/>
              <p:cNvSpPr>
                <a:spLocks noRot="1" noChangeAspect="1" noMove="1" noResize="1" noEditPoints="1" noAdjustHandles="1" noChangeArrowheads="1" noChangeShapeType="1" noTextEdit="1"/>
              </p:cNvSpPr>
              <p:nvPr>
                <p:ph idx="1"/>
              </p:nvPr>
            </p:nvSpPr>
            <p:spPr>
              <a:xfrm>
                <a:off x="457200" y="1136015"/>
                <a:ext cx="4911090" cy="5116195"/>
              </a:xfrm>
              <a:blipFill rotWithShape="1">
                <a:blip r:embed="rId2"/>
                <a:stretch>
                  <a:fillRect b="-136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5654675" y="1268730"/>
                <a:ext cx="3054350" cy="1362710"/>
              </a:xfrm>
              <a:prstGeom prst="rect">
                <a:avLst/>
              </a:prstGeom>
              <a:noFill/>
            </p:spPr>
            <p:txBody>
              <a:bodyPr wrap="square" rtlCol="0">
                <a:spAutoFit/>
              </a:bodyPr>
              <a:p>
                <a:r>
                  <a:rPr lang="zh-CN" altLang="en-US"/>
                  <a:t>对于向量</a:t>
                </a:r>
                <a14:m>
                  <m:oMath xmlns:m="http://schemas.openxmlformats.org/officeDocument/2006/math">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a:t>
                </a:r>
                <a14:m>
                  <m:oMath xmlns:m="http://schemas.openxmlformats.org/officeDocument/2006/math">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为</a:t>
                </a:r>
                <a14:m>
                  <m:oMath xmlns:m="http://schemas.openxmlformats.org/officeDocument/2006/math">
                    <m:r>
                      <a:rPr lang="en-US" altLang="zh-CN">
                        <a:latin typeface="Cambria Math" panose="02040503050406030204" charset="0"/>
                        <a:cs typeface="Cambria Math" panose="02040503050406030204" charset="0"/>
                      </a:rPr>
                      <m:t>𝑚𝑎𝑥</m:t>
                    </m:r>
                    <m:r>
                      <a:rPr lang="en-US" altLang="zh-CN">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a:t>
                </a:r>
                <a:endParaRPr lang="zh-CN" altLang="en-US">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𝑠𝑜𝑓𝑡𝑚𝑎𝑥</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𝑒</m:t>
                              </m:r>
                            </m:e>
                            <m: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sup>
                          </m:sSup>
                        </m:num>
                        <m:den>
                          <m:nary>
                            <m:naryPr>
                              <m:chr m:val="∑"/>
                              <m:limLoc m:val="subSup"/>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𝑗</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𝐵</m:t>
                              </m:r>
                            </m:sup>
                            <m:e>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𝑒</m:t>
                                  </m:r>
                                </m:e>
                                <m: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sup>
                              </m:sSup>
                            </m:e>
                          </m:nary>
                        </m:den>
                      </m:f>
                    </m:oMath>
                  </m:oMathPara>
                </a14:m>
                <a:endParaRPr lang="zh-CN" altLang="en-US">
                  <a:latin typeface="Cambria Math" panose="02040503050406030204"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5654675" y="1268730"/>
                <a:ext cx="3054350" cy="1362710"/>
              </a:xfrm>
              <a:prstGeom prst="rect">
                <a:avLst/>
              </a:prstGeom>
              <a:blipFill rotWithShape="1">
                <a:blip r:embed="rId3"/>
                <a:stretch>
                  <a:fillRect/>
                </a:stretch>
              </a:blipFill>
            </p:spPr>
            <p:txBody>
              <a:bodyPr/>
              <a:lstStyle/>
              <a:p>
                <a:r>
                  <a:rPr lang="zh-CN" altLang="en-US">
                    <a:noFill/>
                  </a:rPr>
                  <a:t> </a:t>
                </a:r>
              </a:p>
            </p:txBody>
          </p:sp>
        </mc:Fallback>
      </mc:AlternateContent>
      <p:pic>
        <p:nvPicPr>
          <p:cNvPr id="5" name="ECB019B1-382A-4266-B25C-5B523AA43C14-6" descr="C:/Users/95322/AppData/Local/Temp/wpp.HTDLzmwpp"/>
          <p:cNvPicPr>
            <a:picLocks noChangeAspect="1"/>
          </p:cNvPicPr>
          <p:nvPr/>
        </p:nvPicPr>
        <p:blipFill>
          <a:blip r:embed="rId4"/>
          <a:stretch>
            <a:fillRect/>
          </a:stretch>
        </p:blipFill>
        <p:spPr>
          <a:xfrm>
            <a:off x="107315" y="3056573"/>
            <a:ext cx="8940165" cy="3248025"/>
          </a:xfrm>
          <a:prstGeom prst="rect">
            <a:avLst/>
          </a:prstGeom>
        </p:spPr>
      </p:pic>
      <p:sp>
        <p:nvSpPr>
          <p:cNvPr id="7" name="文本框 6"/>
          <p:cNvSpPr txBox="1"/>
          <p:nvPr/>
        </p:nvSpPr>
        <p:spPr>
          <a:xfrm>
            <a:off x="457200" y="6473190"/>
            <a:ext cx="7921625" cy="368300"/>
          </a:xfrm>
          <a:prstGeom prst="rect">
            <a:avLst/>
          </a:prstGeom>
          <a:noFill/>
        </p:spPr>
        <p:txBody>
          <a:bodyPr wrap="square" rtlCol="0">
            <a:spAutoFit/>
          </a:bodyPr>
          <a:p>
            <a:r>
              <a:rPr lang="zh-CN" altLang="en-US" sz="900"/>
              <a:t>Dao T, Fu D, Ermon S, et al. Flashattention: Fast and memory-efficient exact attention with io-awareness[J]. Advances in Neural Information Processing Systems, 2022, 35: 16344-16359.</a:t>
            </a:r>
            <a:endParaRPr lang="zh-CN" altLang="en-US" sz="900"/>
          </a:p>
        </p:txBody>
      </p:sp>
      <p:sp>
        <p:nvSpPr>
          <p:cNvPr id="2" name="灯片编号占位符 1"/>
          <p:cNvSpPr>
            <a:spLocks noGrp="1"/>
          </p:cNvSpPr>
          <p:nvPr>
            <p:ph type="sldNum" sz="quarter" idx="12"/>
          </p:nvPr>
        </p:nvSpPr>
        <p:spPr/>
        <p:txBody>
          <a:bodyPr/>
          <a:p>
            <a:pPr lvl="0" fontAlgn="base"/>
            <a:r>
              <a:rPr lang="en-US" altLang="zh-CN" strike="noStrike" noProof="1" dirty="0">
                <a:latin typeface="Arial" panose="020B0604020202020204" pitchFamily="34" charset="0"/>
                <a:ea typeface="宋体" panose="02010600030101010101" pitchFamily="2" charset="-122"/>
                <a:cs typeface="+mn-cs"/>
              </a:rPr>
              <a:t>8</a:t>
            </a:r>
            <a:endParaRPr lang="en-US" altLang="zh-CN" strike="noStrike" noProof="1" dirty="0">
              <a:latin typeface="Arial" panose="020B0604020202020204" pitchFamily="34" charset="0"/>
              <a:ea typeface="宋体" panose="02010600030101010101" pitchFamily="2" charset="-122"/>
              <a:cs typeface="+mn-cs"/>
            </a:endParaRPr>
          </a:p>
        </p:txBody>
      </p:sp>
      <p:sp>
        <p:nvSpPr>
          <p:cNvPr id="6146" name="标题 3073"/>
          <p:cNvSpPr>
            <a:spLocks noGrp="1"/>
          </p:cNvSpPr>
          <p:nvPr/>
        </p:nvSpPr>
        <p:spPr>
          <a:xfrm>
            <a:off x="5509895" y="-635"/>
            <a:ext cx="3634105" cy="7162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zh-CN" sz="1800" dirty="0">
                <a:solidFill>
                  <a:schemeClr val="bg1"/>
                </a:solidFill>
                <a:sym typeface="+mn-ea"/>
              </a:rPr>
              <a:t>用于处理长序列的主要模型</a:t>
            </a:r>
            <a:endParaRPr lang="zh-CN" altLang="zh-CN" sz="1800" dirty="0">
              <a:solidFill>
                <a:schemeClr val="bg1"/>
              </a:solidFill>
              <a:sym typeface="+mn-ea"/>
            </a:endParaRPr>
          </a:p>
        </p:txBody>
      </p:sp>
      <p:sp>
        <p:nvSpPr>
          <p:cNvPr id="8" name="矩形 7"/>
          <p:cNvSpPr/>
          <p:nvPr/>
        </p:nvSpPr>
        <p:spPr>
          <a:xfrm>
            <a:off x="107315" y="3140710"/>
            <a:ext cx="4935220" cy="2096135"/>
          </a:xfrm>
          <a:prstGeom prst="rect">
            <a:avLst/>
          </a:prstGeom>
          <a:solidFill>
            <a:schemeClr val="accent5"/>
          </a:solidFill>
          <a:ln>
            <a:solidFill>
              <a:schemeClr val="accent5">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i="1">
              <a:solidFill>
                <a:schemeClr val="tx1"/>
              </a:solidFill>
              <a:latin typeface="Cambria Math" panose="02040503050406030204" charset="0"/>
              <a:cs typeface="Cambria Math" panose="02040503050406030204" charset="0"/>
            </a:endParaRPr>
          </a:p>
        </p:txBody>
      </p:sp>
      <p:sp>
        <p:nvSpPr>
          <p:cNvPr id="3" name="圆角矩形 2"/>
          <p:cNvSpPr/>
          <p:nvPr/>
        </p:nvSpPr>
        <p:spPr>
          <a:xfrm>
            <a:off x="1115695" y="4293235"/>
            <a:ext cx="2889885" cy="36004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52" name="直接箭头连接符 51"/>
          <p:cNvCxnSpPr>
            <a:stCxn id="6" idx="2"/>
            <a:endCxn id="12" idx="0"/>
          </p:cNvCxnSpPr>
          <p:nvPr/>
        </p:nvCxnSpPr>
        <p:spPr>
          <a:xfrm flipH="1">
            <a:off x="2562860" y="3780790"/>
            <a:ext cx="0" cy="494665"/>
          </a:xfrm>
          <a:prstGeom prst="straightConnector1">
            <a:avLst/>
          </a:prstGeom>
          <a:ln w="22225">
            <a:solidFill>
              <a:schemeClr val="accent5">
                <a:lumMod val="25000"/>
              </a:schemeClr>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2555875" y="3852545"/>
                <a:ext cx="1633220" cy="368300"/>
              </a:xfrm>
              <a:prstGeom prst="rect">
                <a:avLst/>
              </a:prstGeom>
              <a:noFill/>
            </p:spPr>
            <p:txBody>
              <a:bodyPr wrap="square" rtlCol="0">
                <a:spAutoFit/>
              </a:bodyPr>
              <a:p>
                <a14:m>
                  <m:oMath xmlns:m="http://schemas.openxmlformats.org/officeDocument/2006/math">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𝑚</m:t>
                        </m:r>
                      </m:e>
                      <m:sub>
                        <m:r>
                          <a:rPr lang="en-US" altLang="zh-CN" i="1">
                            <a:solidFill>
                              <a:schemeClr val="tx1"/>
                            </a:solidFill>
                            <a:latin typeface="Cambria Math" panose="02040503050406030204" charset="0"/>
                            <a:cs typeface="Cambria Math" panose="02040503050406030204" charset="0"/>
                          </a:rPr>
                          <m:t>𝑚𝑎𝑥</m:t>
                        </m:r>
                      </m:sub>
                    </m:sSub>
                  </m:oMath>
                </a14:m>
                <a:r>
                  <a:rPr lang="en-US" altLang="zh-CN">
                    <a:solidFill>
                      <a:schemeClr val="tx1"/>
                    </a:solidFill>
                    <a:latin typeface="Cambria Math" panose="02040503050406030204" charset="0"/>
                    <a:cs typeface="Cambria Math" panose="02040503050406030204" charset="0"/>
                  </a:rPr>
                  <a:t>→</a:t>
                </a:r>
                <a14:m>
                  <m:oMath xmlns:m="http://schemas.openxmlformats.org/officeDocument/2006/math">
                    <m:sSubSup>
                      <m:sSubSupPr>
                        <m:ctrlPr>
                          <a:rPr lang="en-US" altLang="zh-CN" i="1">
                            <a:solidFill>
                              <a:schemeClr val="tx1"/>
                            </a:solidFill>
                            <a:latin typeface="Cambria Math" panose="02040503050406030204"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𝑚</m:t>
                        </m:r>
                      </m:e>
                      <m:sub>
                        <m:r>
                          <a:rPr lang="en-US" altLang="zh-CN" i="1">
                            <a:solidFill>
                              <a:schemeClr val="tx1"/>
                            </a:solidFill>
                            <a:latin typeface="Cambria Math" panose="02040503050406030204" charset="0"/>
                            <a:cs typeface="Cambria Math" panose="02040503050406030204" charset="0"/>
                          </a:rPr>
                          <m:t>𝑚𝑎𝑥</m:t>
                        </m:r>
                      </m:sub>
                      <m:sup>
                        <m:r>
                          <a:rPr lang="en-US" altLang="zh-CN" i="1">
                            <a:solidFill>
                              <a:schemeClr val="tx1"/>
                            </a:solidFill>
                            <a:latin typeface="Cambria Math" panose="02040503050406030204" charset="0"/>
                            <a:cs typeface="Cambria Math" panose="02040503050406030204" charset="0"/>
                          </a:rPr>
                          <m:t>𝑛𝑒𝑤</m:t>
                        </m:r>
                      </m:sup>
                    </m:sSubSup>
                  </m:oMath>
                </a14:m>
                <a:endParaRPr lang="en-US" altLang="zh-CN">
                  <a:solidFill>
                    <a:schemeClr val="tx1"/>
                  </a:solidFill>
                  <a:latin typeface="Cambria Math" panose="02040503050406030204" charset="0"/>
                  <a:cs typeface="Cambria Math" panose="0204050305040603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2555875" y="3852545"/>
                <a:ext cx="1633220" cy="36830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1043305" y="4275455"/>
                <a:ext cx="3038475" cy="377825"/>
              </a:xfrm>
              <a:prstGeom prst="rect">
                <a:avLst/>
              </a:prstGeom>
              <a:noFill/>
            </p:spPr>
            <p:txBody>
              <a:bodyPr wrap="square" rtlCol="0">
                <a:noAutofit/>
              </a:bodyPr>
              <a:p>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charset="0"/>
                          <a:cs typeface="Cambria Math" panose="02040503050406030204" charset="0"/>
                        </a:rPr>
                        <m:t>𝑓</m:t>
                      </m:r>
                      <m:r>
                        <a:rPr lang="en-US" altLang="zh-CN" i="1">
                          <a:solidFill>
                            <a:schemeClr val="tx1"/>
                          </a:solidFill>
                          <a:latin typeface="Cambria Math" panose="02040503050406030204" charset="0"/>
                          <a:cs typeface="Cambria Math" panose="02040503050406030204" charset="0"/>
                        </a:rPr>
                        <m:t>(</m:t>
                      </m:r>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𝑥</m:t>
                          </m:r>
                        </m:e>
                        <m:sub>
                          <m:r>
                            <a:rPr lang="en-US" altLang="zh-CN" i="1">
                              <a:solidFill>
                                <a:schemeClr val="tx1"/>
                              </a:solidFill>
                              <a:latin typeface="Cambria Math" panose="02040503050406030204" charset="0"/>
                              <a:cs typeface="Cambria Math" panose="02040503050406030204" charset="0"/>
                            </a:rPr>
                            <m:t>1</m:t>
                          </m:r>
                        </m:sub>
                      </m:sSub>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𝑓</m:t>
                      </m:r>
                      <m:r>
                        <a:rPr lang="en-US" altLang="zh-CN" i="1">
                          <a:solidFill>
                            <a:schemeClr val="tx1"/>
                          </a:solidFill>
                          <a:latin typeface="Cambria Math" panose="02040503050406030204" charset="0"/>
                          <a:cs typeface="Cambria Math" panose="02040503050406030204" charset="0"/>
                        </a:rPr>
                        <m:t>(</m:t>
                      </m:r>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𝑥</m:t>
                          </m:r>
                        </m:e>
                        <m:sub>
                          <m:r>
                            <a:rPr lang="en-US" altLang="zh-CN" i="1">
                              <a:solidFill>
                                <a:schemeClr val="tx1"/>
                              </a:solidFill>
                              <a:latin typeface="Cambria Math" panose="02040503050406030204" charset="0"/>
                              <a:cs typeface="Cambria Math" panose="02040503050406030204" charset="0"/>
                            </a:rPr>
                            <m:t>1</m:t>
                          </m:r>
                        </m:sub>
                      </m:sSub>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m:t>
                      </m:r>
                      <m:sSup>
                        <m:sSupPr>
                          <m:ctrlPr>
                            <a:rPr lang="en-US" altLang="zh-CN" i="1">
                              <a:solidFill>
                                <a:schemeClr val="tx1"/>
                              </a:solidFill>
                              <a:latin typeface="Cambria Math" panose="02040503050406030204" charset="0"/>
                              <a:cs typeface="Cambria Math" panose="02040503050406030204" charset="0"/>
                            </a:rPr>
                          </m:ctrlPr>
                        </m:sSupPr>
                        <m:e>
                          <m:r>
                            <a:rPr lang="en-US" altLang="zh-CN" i="1">
                              <a:solidFill>
                                <a:schemeClr val="tx1"/>
                              </a:solidFill>
                              <a:latin typeface="Cambria Math" panose="02040503050406030204" charset="0"/>
                              <a:cs typeface="Cambria Math" panose="02040503050406030204" charset="0"/>
                            </a:rPr>
                            <m:t>𝑒</m:t>
                          </m:r>
                        </m:e>
                        <m:sup>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𝑚</m:t>
                              </m:r>
                            </m:e>
                            <m:sub>
                              <m:r>
                                <a:rPr lang="en-US" altLang="zh-CN" i="1">
                                  <a:solidFill>
                                    <a:schemeClr val="tx1"/>
                                  </a:solidFill>
                                  <a:latin typeface="Cambria Math" panose="02040503050406030204" charset="0"/>
                                  <a:cs typeface="Cambria Math" panose="02040503050406030204" charset="0"/>
                                </a:rPr>
                                <m:t>𝑚𝑎𝑥</m:t>
                              </m:r>
                            </m:sub>
                          </m:sSub>
                          <m:r>
                            <a:rPr lang="en-US" altLang="zh-CN" i="1">
                              <a:solidFill>
                                <a:schemeClr val="tx1"/>
                              </a:solidFill>
                              <a:latin typeface="Cambria Math" panose="02040503050406030204" charset="0"/>
                              <a:cs typeface="Cambria Math" panose="02040503050406030204" charset="0"/>
                            </a:rPr>
                            <m:t>−</m:t>
                          </m:r>
                          <m:sSubSup>
                            <m:sSubSupPr>
                              <m:ctrlPr>
                                <a:rPr lang="en-US" altLang="zh-CN" i="1">
                                  <a:solidFill>
                                    <a:schemeClr val="tx1"/>
                                  </a:solidFill>
                                  <a:latin typeface="Cambria Math" panose="02040503050406030204" charset="0"/>
                                  <a:cs typeface="Cambria Math" panose="02040503050406030204" charset="0"/>
                                </a:rPr>
                              </m:ctrlPr>
                            </m:sSubSupPr>
                            <m:e>
                              <m:r>
                                <a:rPr lang="en-US" altLang="zh-CN" i="1">
                                  <a:solidFill>
                                    <a:schemeClr val="tx1"/>
                                  </a:solidFill>
                                  <a:latin typeface="Cambria Math" panose="02040503050406030204" charset="0"/>
                                  <a:cs typeface="Cambria Math" panose="02040503050406030204" charset="0"/>
                                </a:rPr>
                                <m:t>𝑚</m:t>
                              </m:r>
                            </m:e>
                            <m:sub>
                              <m:r>
                                <a:rPr lang="en-US" altLang="zh-CN" i="1">
                                  <a:solidFill>
                                    <a:schemeClr val="tx1"/>
                                  </a:solidFill>
                                  <a:latin typeface="Cambria Math" panose="02040503050406030204" charset="0"/>
                                  <a:cs typeface="Cambria Math" panose="02040503050406030204" charset="0"/>
                                </a:rPr>
                                <m:t>𝑚𝑎𝑥</m:t>
                              </m:r>
                            </m:sub>
                            <m:sup>
                              <m:r>
                                <a:rPr lang="en-US" altLang="zh-CN" i="1">
                                  <a:solidFill>
                                    <a:schemeClr val="tx1"/>
                                  </a:solidFill>
                                  <a:latin typeface="Cambria Math" panose="02040503050406030204" charset="0"/>
                                  <a:cs typeface="Cambria Math" panose="02040503050406030204" charset="0"/>
                                </a:rPr>
                                <m:t>𝑛𝑒𝑤</m:t>
                              </m:r>
                            </m:sup>
                          </m:sSubSup>
                        </m:sup>
                      </m:sSup>
                    </m:oMath>
                  </m:oMathPara>
                </a14:m>
                <a:endParaRPr lang="en-US" altLang="zh-CN" i="1">
                  <a:solidFill>
                    <a:schemeClr val="tx1"/>
                  </a:solidFill>
                  <a:latin typeface="Cambria Math" panose="02040503050406030204" charset="0"/>
                  <a:cs typeface="Cambria Math" panose="02040503050406030204" charset="0"/>
                </a:endParaRPr>
              </a:p>
              <a:p>
                <a:endParaRPr lang="zh-CN" altLang="en-US"/>
              </a:p>
            </p:txBody>
          </p:sp>
        </mc:Choice>
        <mc:Fallback>
          <p:sp>
            <p:nvSpPr>
              <p:cNvPr id="12" name="文本框 11"/>
              <p:cNvSpPr txBox="1">
                <a:spLocks noRot="1" noChangeAspect="1" noMove="1" noResize="1" noEditPoints="1" noAdjustHandles="1" noChangeArrowheads="1" noChangeShapeType="1" noTextEdit="1"/>
              </p:cNvSpPr>
              <p:nvPr/>
            </p:nvSpPr>
            <p:spPr>
              <a:xfrm>
                <a:off x="1043305" y="4275455"/>
                <a:ext cx="3038475" cy="377825"/>
              </a:xfrm>
              <a:prstGeom prst="rect">
                <a:avLst/>
              </a:prstGeom>
              <a:blipFill rotWithShape="1">
                <a:blip r:embed="rId6"/>
                <a:stretch>
                  <a:fillRect b="-62689"/>
                </a:stretch>
              </a:blipFill>
            </p:spPr>
            <p:txBody>
              <a:bodyPr/>
              <a:lstStyle/>
              <a:p>
                <a:r>
                  <a:rPr lang="zh-CN" altLang="en-US">
                    <a:noFill/>
                  </a:rPr>
                  <a:t> </a:t>
                </a:r>
              </a:p>
            </p:txBody>
          </p:sp>
        </mc:Fallback>
      </mc:AlternateContent>
      <p:sp>
        <p:nvSpPr>
          <p:cNvPr id="14" name="圆角矩形 13"/>
          <p:cNvSpPr/>
          <p:nvPr/>
        </p:nvSpPr>
        <p:spPr>
          <a:xfrm>
            <a:off x="1675130" y="3429000"/>
            <a:ext cx="1800225" cy="36004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6" name="文本框 5"/>
              <p:cNvSpPr txBox="1"/>
              <p:nvPr/>
            </p:nvSpPr>
            <p:spPr>
              <a:xfrm>
                <a:off x="1601470" y="3402965"/>
                <a:ext cx="1948180" cy="377825"/>
              </a:xfrm>
              <a:prstGeom prst="rect">
                <a:avLst/>
              </a:prstGeom>
              <a:noFill/>
            </p:spPr>
            <p:txBody>
              <a:bodyPr wrap="square" rtlCol="0">
                <a:noAutofit/>
              </a:bodyPr>
              <a:p>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charset="0"/>
                          <a:cs typeface="Cambria Math" panose="02040503050406030204" charset="0"/>
                        </a:rPr>
                        <m:t>𝑓</m:t>
                      </m:r>
                      <m:r>
                        <a:rPr lang="en-US" altLang="zh-CN" i="1">
                          <a:solidFill>
                            <a:schemeClr val="tx1"/>
                          </a:solidFill>
                          <a:latin typeface="Cambria Math" panose="02040503050406030204" charset="0"/>
                          <a:cs typeface="Cambria Math" panose="02040503050406030204" charset="0"/>
                        </a:rPr>
                        <m:t>(</m:t>
                      </m:r>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𝑥</m:t>
                          </m:r>
                        </m:e>
                        <m:sub>
                          <m:r>
                            <a:rPr lang="en-US" altLang="zh-CN" i="1">
                              <a:solidFill>
                                <a:schemeClr val="tx1"/>
                              </a:solidFill>
                              <a:latin typeface="Cambria Math" panose="02040503050406030204" charset="0"/>
                              <a:cs typeface="Cambria Math" panose="02040503050406030204" charset="0"/>
                            </a:rPr>
                            <m:t>1</m:t>
                          </m:r>
                        </m:sub>
                      </m:sSub>
                      <m:r>
                        <a:rPr lang="en-US" altLang="zh-CN" i="1">
                          <a:solidFill>
                            <a:schemeClr val="tx1"/>
                          </a:solidFill>
                          <a:latin typeface="Cambria Math" panose="02040503050406030204" charset="0"/>
                          <a:cs typeface="Cambria Math" panose="02040503050406030204" charset="0"/>
                        </a:rPr>
                        <m:t>)=</m:t>
                      </m:r>
                      <m:sSup>
                        <m:sSupPr>
                          <m:ctrlPr>
                            <a:rPr lang="en-US" altLang="zh-CN" i="1">
                              <a:solidFill>
                                <a:schemeClr val="tx1"/>
                              </a:solidFill>
                              <a:latin typeface="Cambria Math" panose="02040503050406030204" charset="0"/>
                              <a:cs typeface="Cambria Math" panose="02040503050406030204" charset="0"/>
                            </a:rPr>
                          </m:ctrlPr>
                        </m:sSupPr>
                        <m:e>
                          <m:r>
                            <a:rPr lang="en-US" altLang="zh-CN" i="1">
                              <a:solidFill>
                                <a:schemeClr val="tx1"/>
                              </a:solidFill>
                              <a:latin typeface="Cambria Math" panose="02040503050406030204" charset="0"/>
                              <a:cs typeface="Cambria Math" panose="02040503050406030204" charset="0"/>
                            </a:rPr>
                            <m:t>𝑒</m:t>
                          </m:r>
                        </m:e>
                        <m:sup>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𝑥</m:t>
                              </m:r>
                            </m:e>
                            <m:sub>
                              <m:r>
                                <a:rPr lang="en-US" altLang="zh-CN" i="1">
                                  <a:solidFill>
                                    <a:schemeClr val="tx1"/>
                                  </a:solidFill>
                                  <a:latin typeface="Cambria Math" panose="02040503050406030204" charset="0"/>
                                  <a:cs typeface="Cambria Math" panose="02040503050406030204" charset="0"/>
                                </a:rPr>
                                <m:t>1</m:t>
                              </m:r>
                            </m:sub>
                          </m:sSub>
                          <m:r>
                            <a:rPr lang="en-US" altLang="zh-CN" i="1">
                              <a:solidFill>
                                <a:schemeClr val="tx1"/>
                              </a:solidFill>
                              <a:latin typeface="Cambria Math" panose="02040503050406030204" charset="0"/>
                              <a:cs typeface="Cambria Math" panose="02040503050406030204" charset="0"/>
                            </a:rPr>
                            <m:t>−</m:t>
                          </m:r>
                          <m:sSub>
                            <m:sSubPr>
                              <m:ctrlPr>
                                <a:rPr lang="en-US" altLang="zh-CN" i="1">
                                  <a:solidFill>
                                    <a:schemeClr val="tx1"/>
                                  </a:solidFill>
                                  <a:latin typeface="Cambria Math" panose="02040503050406030204" charset="0"/>
                                  <a:cs typeface="Cambria Math" panose="02040503050406030204" charset="0"/>
                                </a:rPr>
                              </m:ctrlPr>
                            </m:sSubPr>
                            <m:e>
                              <m:r>
                                <a:rPr lang="en-US" altLang="zh-CN" i="1">
                                  <a:solidFill>
                                    <a:schemeClr val="tx1"/>
                                  </a:solidFill>
                                  <a:latin typeface="Cambria Math" panose="02040503050406030204" charset="0"/>
                                  <a:cs typeface="Cambria Math" panose="02040503050406030204" charset="0"/>
                                </a:rPr>
                                <m:t>𝑚</m:t>
                              </m:r>
                            </m:e>
                            <m:sub>
                              <m:r>
                                <a:rPr lang="en-US" altLang="zh-CN" i="1">
                                  <a:solidFill>
                                    <a:schemeClr val="tx1"/>
                                  </a:solidFill>
                                  <a:latin typeface="Cambria Math" panose="02040503050406030204" charset="0"/>
                                  <a:cs typeface="Cambria Math" panose="02040503050406030204" charset="0"/>
                                </a:rPr>
                                <m:t>𝑚𝑎𝑥</m:t>
                              </m:r>
                            </m:sub>
                          </m:sSub>
                        </m:sup>
                      </m:sSup>
                    </m:oMath>
                  </m:oMathPara>
                </a14:m>
                <a:endParaRPr lang="en-US" altLang="zh-CN" i="1">
                  <a:solidFill>
                    <a:schemeClr val="tx1"/>
                  </a:solidFill>
                  <a:latin typeface="Cambria Math" panose="02040503050406030204" charset="0"/>
                  <a:cs typeface="Cambria Math" panose="02040503050406030204" charset="0"/>
                </a:endParaRPr>
              </a:p>
              <a:p>
                <a:endParaRPr lang="zh-CN" altLang="en-US"/>
              </a:p>
            </p:txBody>
          </p:sp>
        </mc:Choice>
        <mc:Fallback>
          <p:sp>
            <p:nvSpPr>
              <p:cNvPr id="6" name="文本框 5"/>
              <p:cNvSpPr txBox="1">
                <a:spLocks noRot="1" noChangeAspect="1" noMove="1" noResize="1" noEditPoints="1" noAdjustHandles="1" noChangeArrowheads="1" noChangeShapeType="1" noTextEdit="1"/>
              </p:cNvSpPr>
              <p:nvPr/>
            </p:nvSpPr>
            <p:spPr>
              <a:xfrm>
                <a:off x="1601470" y="3402965"/>
                <a:ext cx="1948180" cy="377825"/>
              </a:xfrm>
              <a:prstGeom prst="rect">
                <a:avLst/>
              </a:prstGeom>
              <a:blipFill rotWithShape="1">
                <a:blip r:embed="rId7"/>
                <a:stretch>
                  <a:fillRect b="-57311"/>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7"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p:sp>
        <p:nvSpPr>
          <p:cNvPr id="9219" name="文本占位符 3074"/>
          <p:cNvSpPr>
            <a:spLocks noGrp="1"/>
          </p:cNvSpPr>
          <p:nvPr>
            <p:ph idx="1"/>
          </p:nvPr>
        </p:nvSpPr>
        <p:spPr>
          <a:xfrm>
            <a:off x="457200" y="1136015"/>
            <a:ext cx="8229600" cy="5116195"/>
          </a:xfrm>
        </p:spPr>
        <p:txBody>
          <a:bodyPr anchor="t" anchorCtr="0"/>
          <a:p>
            <a:r>
              <a:rPr lang="en-US" altLang="zh-CN" dirty="0"/>
              <a:t>Flash attention</a:t>
            </a:r>
            <a:endParaRPr lang="en-US" altLang="zh-CN" dirty="0"/>
          </a:p>
          <a:p>
            <a:r>
              <a:rPr lang="en-US" altLang="zh-CN" sz="1800" dirty="0"/>
              <a:t>Flash Attention算法的前向计算(</a:t>
            </a:r>
            <a:r>
              <a:rPr lang="en-US" altLang="zh-CN" sz="1800" dirty="0">
                <a:sym typeface="+mn-ea"/>
              </a:rPr>
              <a:t>在忽略mask和dropout的情况下)</a:t>
            </a:r>
            <a:endParaRPr lang="en-US" altLang="zh-CN" sz="1800" dirty="0"/>
          </a:p>
          <a:p>
            <a:endParaRPr lang="en-US" altLang="zh-CN" sz="1800" dirty="0"/>
          </a:p>
          <a:p>
            <a:endParaRPr lang="en-US" altLang="zh-CN" sz="1800" dirty="0"/>
          </a:p>
          <a:p>
            <a:endParaRPr lang="en-US" altLang="zh-CN" sz="1800" dirty="0"/>
          </a:p>
          <a:p>
            <a:pPr marL="0" indent="0">
              <a:buNone/>
            </a:pPr>
            <a:endParaRPr lang="en-US" altLang="zh-CN" sz="1800" dirty="0"/>
          </a:p>
          <a:p>
            <a:endParaRPr lang="en-US" altLang="zh-CN" sz="1800" dirty="0"/>
          </a:p>
          <a:p>
            <a:endParaRPr lang="en-US" altLang="zh-CN" sz="1800" dirty="0"/>
          </a:p>
          <a:p>
            <a:endParaRPr lang="en-US" altLang="zh-CN" dirty="0"/>
          </a:p>
          <a:p>
            <a:endParaRPr lang="en-US" altLang="zh-CN" dirty="0"/>
          </a:p>
        </p:txBody>
      </p:sp>
      <p:pic>
        <p:nvPicPr>
          <p:cNvPr id="2" name="图片 1"/>
          <p:cNvPicPr>
            <a:picLocks noChangeAspect="1"/>
          </p:cNvPicPr>
          <p:nvPr/>
        </p:nvPicPr>
        <p:blipFill>
          <a:blip r:embed="rId2"/>
          <a:srcRect l="33526" t="1767" r="28429" b="6689"/>
          <a:stretch>
            <a:fillRect/>
          </a:stretch>
        </p:blipFill>
        <p:spPr>
          <a:xfrm>
            <a:off x="5292090" y="2276475"/>
            <a:ext cx="3222625" cy="3058160"/>
          </a:xfrm>
          <a:prstGeom prst="rect">
            <a:avLst/>
          </a:prstGeom>
        </p:spPr>
      </p:pic>
      <p:pic>
        <p:nvPicPr>
          <p:cNvPr id="4" name="图片 3"/>
          <p:cNvPicPr>
            <a:picLocks noChangeAspect="1"/>
          </p:cNvPicPr>
          <p:nvPr/>
        </p:nvPicPr>
        <p:blipFill>
          <a:blip r:embed="rId3"/>
          <a:stretch>
            <a:fillRect/>
          </a:stretch>
        </p:blipFill>
        <p:spPr>
          <a:xfrm>
            <a:off x="395605" y="2348865"/>
            <a:ext cx="4503420" cy="3129280"/>
          </a:xfrm>
          <a:prstGeom prst="rect">
            <a:avLst/>
          </a:prstGeom>
        </p:spPr>
      </p:pic>
      <p:sp>
        <p:nvSpPr>
          <p:cNvPr id="5" name="右箭头 4"/>
          <p:cNvSpPr/>
          <p:nvPr/>
        </p:nvSpPr>
        <p:spPr>
          <a:xfrm>
            <a:off x="4356100" y="3716655"/>
            <a:ext cx="720090" cy="349885"/>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899795" y="5661025"/>
            <a:ext cx="6583680" cy="368300"/>
          </a:xfrm>
          <a:prstGeom prst="rect">
            <a:avLst/>
          </a:prstGeom>
          <a:noFill/>
        </p:spPr>
        <p:txBody>
          <a:bodyPr wrap="square" rtlCol="0">
            <a:spAutoFit/>
          </a:bodyPr>
          <a:p>
            <a:r>
              <a:rPr lang="zh-CN" altLang="en-US"/>
              <a:t>该算法在K,V的维度上做外循环，在 Q 的维度上做内循环</a:t>
            </a:r>
            <a:endParaRPr lang="zh-CN" altLang="en-US"/>
          </a:p>
        </p:txBody>
      </p:sp>
      <p:sp>
        <p:nvSpPr>
          <p:cNvPr id="7" name="文本框 6"/>
          <p:cNvSpPr txBox="1"/>
          <p:nvPr/>
        </p:nvSpPr>
        <p:spPr>
          <a:xfrm>
            <a:off x="457200" y="6473190"/>
            <a:ext cx="7921625" cy="368300"/>
          </a:xfrm>
          <a:prstGeom prst="rect">
            <a:avLst/>
          </a:prstGeom>
          <a:noFill/>
        </p:spPr>
        <p:txBody>
          <a:bodyPr wrap="square" rtlCol="0">
            <a:spAutoFit/>
          </a:bodyPr>
          <a:p>
            <a:r>
              <a:rPr lang="zh-CN" altLang="en-US" sz="900"/>
              <a:t>Dao T, Fu D, Ermon S, et al. Flashattention: Fast and memory-efficient exact attention with io-awareness[J]. Advances in Neural Information Processing Systems, 2022, 35: 16344-16359.</a:t>
            </a:r>
            <a:endParaRPr lang="zh-CN" altLang="en-US" sz="900"/>
          </a:p>
        </p:txBody>
      </p:sp>
      <p:sp>
        <p:nvSpPr>
          <p:cNvPr id="3" name="灯片编号占位符 2"/>
          <p:cNvSpPr>
            <a:spLocks noGrp="1"/>
          </p:cNvSpPr>
          <p:nvPr>
            <p:ph type="sldNum" sz="quarter" idx="12"/>
          </p:nvPr>
        </p:nvSpPr>
        <p:spPr/>
        <p:txBody>
          <a:bodyPr/>
          <a:p>
            <a:pPr lvl="0" fontAlgn="base"/>
            <a:r>
              <a:rPr lang="en-US" altLang="zh-CN" strike="noStrike" noProof="1" dirty="0">
                <a:latin typeface="Arial" panose="020B0604020202020204" pitchFamily="34" charset="0"/>
              </a:rPr>
              <a:t>9</a:t>
            </a:r>
            <a:endParaRPr lang="en-US" altLang="zh-CN" strike="noStrike" noProof="1" dirty="0">
              <a:latin typeface="Arial" panose="020B0604020202020204" pitchFamily="34" charset="0"/>
            </a:endParaRPr>
          </a:p>
        </p:txBody>
      </p:sp>
      <p:sp>
        <p:nvSpPr>
          <p:cNvPr id="6146" name="标题 3073"/>
          <p:cNvSpPr>
            <a:spLocks noGrp="1"/>
          </p:cNvSpPr>
          <p:nvPr/>
        </p:nvSpPr>
        <p:spPr>
          <a:xfrm>
            <a:off x="5509895" y="-635"/>
            <a:ext cx="3634105" cy="7162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zh-CN" sz="1800" dirty="0">
                <a:solidFill>
                  <a:schemeClr val="bg1"/>
                </a:solidFill>
                <a:sym typeface="+mn-ea"/>
              </a:rPr>
              <a:t>用于处理长序列的主要模型</a:t>
            </a:r>
            <a:endParaRPr lang="zh-CN" altLang="zh-CN" sz="1800" dirty="0">
              <a:solidFill>
                <a:schemeClr val="bg1"/>
              </a:solidFill>
              <a:sym typeface="+mn-ea"/>
            </a:endParaRPr>
          </a:p>
        </p:txBody>
      </p:sp>
      <p:sp>
        <p:nvSpPr>
          <p:cNvPr id="8" name="圆角矩形 7"/>
          <p:cNvSpPr/>
          <p:nvPr/>
        </p:nvSpPr>
        <p:spPr>
          <a:xfrm>
            <a:off x="5580380" y="2348865"/>
            <a:ext cx="2376170" cy="575945"/>
          </a:xfrm>
          <a:prstGeom prst="roundRect">
            <a:avLst/>
          </a:prstGeom>
          <a:solidFill>
            <a:schemeClr val="accent1">
              <a:alpha val="1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圆角矩形 8"/>
          <p:cNvSpPr/>
          <p:nvPr/>
        </p:nvSpPr>
        <p:spPr>
          <a:xfrm>
            <a:off x="7940040" y="2924810"/>
            <a:ext cx="635635" cy="1905635"/>
          </a:xfrm>
          <a:prstGeom prst="roundRect">
            <a:avLst/>
          </a:prstGeom>
          <a:solidFill>
            <a:schemeClr val="accent1">
              <a:alpha val="1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7"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p:sp>
        <p:nvSpPr>
          <p:cNvPr id="9219" name="文本占位符 3074"/>
          <p:cNvSpPr>
            <a:spLocks noGrp="1"/>
          </p:cNvSpPr>
          <p:nvPr>
            <p:ph idx="1"/>
          </p:nvPr>
        </p:nvSpPr>
        <p:spPr>
          <a:xfrm>
            <a:off x="457200" y="1136015"/>
            <a:ext cx="8229600" cy="5116195"/>
          </a:xfrm>
        </p:spPr>
        <p:txBody>
          <a:bodyPr anchor="t" anchorCtr="0"/>
          <a:p>
            <a:r>
              <a:rPr lang="en-US" altLang="zh-CN" dirty="0"/>
              <a:t>Flash attention</a:t>
            </a:r>
            <a:endParaRPr lang="en-US" altLang="zh-CN" dirty="0"/>
          </a:p>
          <a:p>
            <a:r>
              <a:rPr lang="en-US" altLang="zh-CN" sz="1800" dirty="0"/>
              <a:t>Flash Attention算法的前向计算(</a:t>
            </a:r>
            <a:r>
              <a:rPr lang="en-US" altLang="zh-CN" sz="1800" dirty="0">
                <a:sym typeface="+mn-ea"/>
              </a:rPr>
              <a:t>在忽略mask和dropout的情况下)</a:t>
            </a:r>
            <a:endParaRPr lang="en-US" altLang="zh-CN" sz="1800" dirty="0"/>
          </a:p>
          <a:p>
            <a:endParaRPr lang="en-US" altLang="zh-CN" sz="1800" dirty="0"/>
          </a:p>
          <a:p>
            <a:endParaRPr lang="en-US" altLang="zh-CN" sz="1800" dirty="0"/>
          </a:p>
          <a:p>
            <a:endParaRPr lang="en-US" altLang="zh-CN" sz="1800" dirty="0"/>
          </a:p>
          <a:p>
            <a:pPr marL="0" indent="0">
              <a:buNone/>
            </a:pPr>
            <a:endParaRPr lang="en-US" altLang="zh-CN" sz="1800" dirty="0"/>
          </a:p>
          <a:p>
            <a:endParaRPr lang="en-US" altLang="zh-CN" sz="1800" dirty="0"/>
          </a:p>
          <a:p>
            <a:endParaRPr lang="en-US" altLang="zh-CN" sz="1800" dirty="0"/>
          </a:p>
          <a:p>
            <a:endParaRPr lang="en-US" altLang="zh-CN" dirty="0"/>
          </a:p>
          <a:p>
            <a:endParaRPr lang="en-US" altLang="zh-CN" dirty="0"/>
          </a:p>
        </p:txBody>
      </p:sp>
      <p:pic>
        <p:nvPicPr>
          <p:cNvPr id="2" name="图片 1"/>
          <p:cNvPicPr>
            <a:picLocks noChangeAspect="1"/>
          </p:cNvPicPr>
          <p:nvPr/>
        </p:nvPicPr>
        <p:blipFill>
          <a:blip r:embed="rId2"/>
          <a:srcRect l="33526" t="1767" r="28429" b="6689"/>
          <a:stretch>
            <a:fillRect/>
          </a:stretch>
        </p:blipFill>
        <p:spPr>
          <a:xfrm>
            <a:off x="5292090" y="2276475"/>
            <a:ext cx="3222625" cy="3058160"/>
          </a:xfrm>
          <a:prstGeom prst="rect">
            <a:avLst/>
          </a:prstGeom>
        </p:spPr>
      </p:pic>
      <p:pic>
        <p:nvPicPr>
          <p:cNvPr id="4" name="图片 3"/>
          <p:cNvPicPr>
            <a:picLocks noChangeAspect="1"/>
          </p:cNvPicPr>
          <p:nvPr/>
        </p:nvPicPr>
        <p:blipFill>
          <a:blip r:embed="rId3"/>
          <a:stretch>
            <a:fillRect/>
          </a:stretch>
        </p:blipFill>
        <p:spPr>
          <a:xfrm>
            <a:off x="395605" y="2348865"/>
            <a:ext cx="4503420" cy="3129280"/>
          </a:xfrm>
          <a:prstGeom prst="rect">
            <a:avLst/>
          </a:prstGeom>
        </p:spPr>
      </p:pic>
      <p:sp>
        <p:nvSpPr>
          <p:cNvPr id="5" name="右箭头 4"/>
          <p:cNvSpPr/>
          <p:nvPr/>
        </p:nvSpPr>
        <p:spPr>
          <a:xfrm>
            <a:off x="4356100" y="3716655"/>
            <a:ext cx="720090" cy="349885"/>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899795" y="5661025"/>
            <a:ext cx="6583680" cy="368300"/>
          </a:xfrm>
          <a:prstGeom prst="rect">
            <a:avLst/>
          </a:prstGeom>
          <a:noFill/>
        </p:spPr>
        <p:txBody>
          <a:bodyPr wrap="square" rtlCol="0">
            <a:spAutoFit/>
          </a:bodyPr>
          <a:p>
            <a:r>
              <a:rPr lang="zh-CN" altLang="en-US"/>
              <a:t>该算法在K,V的维度上做外循环，在 Q 的维度上做内循环</a:t>
            </a:r>
            <a:endParaRPr lang="zh-CN" altLang="en-US"/>
          </a:p>
        </p:txBody>
      </p:sp>
      <p:sp>
        <p:nvSpPr>
          <p:cNvPr id="7" name="文本框 6"/>
          <p:cNvSpPr txBox="1"/>
          <p:nvPr/>
        </p:nvSpPr>
        <p:spPr>
          <a:xfrm>
            <a:off x="457200" y="6473190"/>
            <a:ext cx="7921625" cy="368300"/>
          </a:xfrm>
          <a:prstGeom prst="rect">
            <a:avLst/>
          </a:prstGeom>
          <a:noFill/>
        </p:spPr>
        <p:txBody>
          <a:bodyPr wrap="square" rtlCol="0">
            <a:spAutoFit/>
          </a:bodyPr>
          <a:p>
            <a:r>
              <a:rPr lang="zh-CN" altLang="en-US" sz="900"/>
              <a:t>Dao T, Fu D, Ermon S, et al. Flashattention: Fast and memory-efficient exact attention with io-awareness[J]. Advances in Neural Information Processing Systems, 2022, 35: 16344-16359.</a:t>
            </a:r>
            <a:endParaRPr lang="zh-CN" altLang="en-US" sz="900"/>
          </a:p>
        </p:txBody>
      </p:sp>
      <p:sp>
        <p:nvSpPr>
          <p:cNvPr id="3" name="灯片编号占位符 2"/>
          <p:cNvSpPr>
            <a:spLocks noGrp="1"/>
          </p:cNvSpPr>
          <p:nvPr>
            <p:ph type="sldNum" sz="quarter" idx="12"/>
          </p:nvPr>
        </p:nvSpPr>
        <p:spPr/>
        <p:txBody>
          <a:bodyPr/>
          <a:p>
            <a:pPr lvl="0" fontAlgn="base"/>
            <a:r>
              <a:rPr lang="en-US" altLang="zh-CN" strike="noStrike" noProof="1" dirty="0">
                <a:latin typeface="Arial" panose="020B0604020202020204" pitchFamily="34" charset="0"/>
              </a:rPr>
              <a:t>10</a:t>
            </a:r>
            <a:endParaRPr lang="en-US" altLang="zh-CN" strike="noStrike" noProof="1" dirty="0">
              <a:latin typeface="Arial" panose="020B0604020202020204" pitchFamily="34" charset="0"/>
            </a:endParaRPr>
          </a:p>
        </p:txBody>
      </p:sp>
      <p:sp>
        <p:nvSpPr>
          <p:cNvPr id="6146" name="标题 3073"/>
          <p:cNvSpPr>
            <a:spLocks noGrp="1"/>
          </p:cNvSpPr>
          <p:nvPr/>
        </p:nvSpPr>
        <p:spPr>
          <a:xfrm>
            <a:off x="5509895" y="-635"/>
            <a:ext cx="3634105" cy="7162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zh-CN" sz="1800" dirty="0">
                <a:solidFill>
                  <a:schemeClr val="bg1"/>
                </a:solidFill>
                <a:sym typeface="+mn-ea"/>
              </a:rPr>
              <a:t>用于处理长序列的主要模型</a:t>
            </a:r>
            <a:endParaRPr lang="zh-CN" altLang="zh-CN" sz="1800" dirty="0">
              <a:solidFill>
                <a:schemeClr val="bg1"/>
              </a:solidFill>
              <a:sym typeface="+mn-ea"/>
            </a:endParaRPr>
          </a:p>
        </p:txBody>
      </p:sp>
      <p:sp>
        <p:nvSpPr>
          <p:cNvPr id="9" name="圆角矩形 8"/>
          <p:cNvSpPr/>
          <p:nvPr/>
        </p:nvSpPr>
        <p:spPr>
          <a:xfrm>
            <a:off x="5292090" y="2997200"/>
            <a:ext cx="635635" cy="1905635"/>
          </a:xfrm>
          <a:prstGeom prst="roundRect">
            <a:avLst/>
          </a:prstGeom>
          <a:solidFill>
            <a:schemeClr val="accent1">
              <a:alpha val="1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7"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p:sp>
        <p:nvSpPr>
          <p:cNvPr id="9219" name="文本占位符 3074"/>
          <p:cNvSpPr>
            <a:spLocks noGrp="1"/>
          </p:cNvSpPr>
          <p:nvPr>
            <p:ph idx="1"/>
          </p:nvPr>
        </p:nvSpPr>
        <p:spPr>
          <a:xfrm>
            <a:off x="457200" y="1136015"/>
            <a:ext cx="4911090" cy="559435"/>
          </a:xfrm>
        </p:spPr>
        <p:txBody>
          <a:bodyPr anchor="t" anchorCtr="0"/>
          <a:p>
            <a:r>
              <a:rPr lang="en-US" altLang="zh-CN" dirty="0"/>
              <a:t>GPU</a:t>
            </a:r>
            <a:r>
              <a:rPr lang="zh-CN" altLang="en-US" dirty="0"/>
              <a:t>与</a:t>
            </a:r>
            <a:r>
              <a:rPr lang="en-US" altLang="zh-CN" dirty="0"/>
              <a:t>CUDA</a:t>
            </a:r>
            <a:r>
              <a:rPr lang="zh-CN" altLang="en-US" dirty="0"/>
              <a:t>相关知识</a:t>
            </a:r>
            <a:endParaRPr lang="en-US" altLang="zh-CN" sz="1800" dirty="0"/>
          </a:p>
          <a:p>
            <a:endParaRPr lang="en-US" altLang="zh-CN" sz="1800" dirty="0"/>
          </a:p>
          <a:p>
            <a:endParaRPr lang="en-US" altLang="zh-CN" sz="1800" dirty="0"/>
          </a:p>
          <a:p>
            <a:endParaRPr lang="en-US" altLang="zh-CN" sz="1800" dirty="0"/>
          </a:p>
          <a:p>
            <a:endParaRPr lang="en-US" altLang="zh-CN" sz="1800" dirty="0"/>
          </a:p>
          <a:p>
            <a:pPr marL="0" indent="0">
              <a:buNone/>
            </a:pPr>
            <a:endParaRPr lang="en-US" altLang="zh-CN" sz="1800" dirty="0"/>
          </a:p>
          <a:p>
            <a:endParaRPr lang="en-US" altLang="zh-CN" sz="1800" dirty="0"/>
          </a:p>
          <a:p>
            <a:endParaRPr lang="en-US" altLang="zh-CN" sz="1800" dirty="0"/>
          </a:p>
          <a:p>
            <a:endParaRPr lang="en-US" altLang="zh-CN" dirty="0"/>
          </a:p>
          <a:p>
            <a:endParaRPr lang="en-US" altLang="zh-CN" dirty="0"/>
          </a:p>
        </p:txBody>
      </p:sp>
      <p:sp>
        <p:nvSpPr>
          <p:cNvPr id="2" name="灯片编号占位符 1"/>
          <p:cNvSpPr>
            <a:spLocks noGrp="1"/>
          </p:cNvSpPr>
          <p:nvPr>
            <p:ph type="sldNum" sz="quarter" idx="12"/>
          </p:nvPr>
        </p:nvSpPr>
        <p:spPr/>
        <p:txBody>
          <a:bodyPr/>
          <a:p>
            <a:pPr lvl="0" fontAlgn="base"/>
            <a:r>
              <a:rPr lang="en-US" altLang="zh-CN" strike="noStrike" noProof="1" dirty="0">
                <a:latin typeface="Arial" panose="020B0604020202020204" pitchFamily="34" charset="0"/>
                <a:ea typeface="宋体" panose="02010600030101010101" pitchFamily="2" charset="-122"/>
                <a:cs typeface="+mn-cs"/>
              </a:rPr>
              <a:t>11</a:t>
            </a:r>
            <a:endParaRPr lang="en-US" altLang="zh-CN" strike="noStrike" noProof="1" dirty="0">
              <a:latin typeface="Arial" panose="020B0604020202020204" pitchFamily="34" charset="0"/>
              <a:ea typeface="宋体" panose="02010600030101010101" pitchFamily="2" charset="-122"/>
              <a:cs typeface="+mn-cs"/>
            </a:endParaRPr>
          </a:p>
        </p:txBody>
      </p:sp>
      <p:sp>
        <p:nvSpPr>
          <p:cNvPr id="6146" name="标题 3073"/>
          <p:cNvSpPr>
            <a:spLocks noGrp="1"/>
          </p:cNvSpPr>
          <p:nvPr/>
        </p:nvSpPr>
        <p:spPr>
          <a:xfrm>
            <a:off x="5509895" y="-635"/>
            <a:ext cx="3634105" cy="7162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zh-CN" sz="1800" dirty="0">
                <a:solidFill>
                  <a:schemeClr val="bg1"/>
                </a:solidFill>
                <a:sym typeface="+mn-ea"/>
              </a:rPr>
              <a:t>用于处理长序列的主要模型</a:t>
            </a:r>
            <a:endParaRPr lang="zh-CN" altLang="zh-CN" sz="1800" dirty="0">
              <a:solidFill>
                <a:schemeClr val="bg1"/>
              </a:solidFill>
              <a:sym typeface="+mn-ea"/>
            </a:endParaRPr>
          </a:p>
        </p:txBody>
      </p:sp>
      <p:pic>
        <p:nvPicPr>
          <p:cNvPr id="10" name="图片 9"/>
          <p:cNvPicPr>
            <a:picLocks noChangeAspect="1"/>
          </p:cNvPicPr>
          <p:nvPr/>
        </p:nvPicPr>
        <p:blipFill>
          <a:blip r:embed="rId2"/>
          <a:stretch>
            <a:fillRect/>
          </a:stretch>
        </p:blipFill>
        <p:spPr>
          <a:xfrm>
            <a:off x="0" y="2204720"/>
            <a:ext cx="6146800" cy="3255645"/>
          </a:xfrm>
          <a:prstGeom prst="rect">
            <a:avLst/>
          </a:prstGeom>
        </p:spPr>
      </p:pic>
      <p:pic>
        <p:nvPicPr>
          <p:cNvPr id="13" name="图片 12"/>
          <p:cNvPicPr>
            <a:picLocks noChangeAspect="1"/>
          </p:cNvPicPr>
          <p:nvPr/>
        </p:nvPicPr>
        <p:blipFill>
          <a:blip r:embed="rId3"/>
          <a:stretch>
            <a:fillRect/>
          </a:stretch>
        </p:blipFill>
        <p:spPr>
          <a:xfrm>
            <a:off x="6299835" y="2060575"/>
            <a:ext cx="2809240" cy="36798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p:nvPr>
            <p:ph type="title"/>
          </p:nvPr>
        </p:nvSpPr>
        <p:spPr/>
        <p:txBody>
          <a:bodyPr/>
          <a:p>
            <a:endParaRPr lang="zh-CN" altLang="en-US"/>
          </a:p>
        </p:txBody>
      </p:sp>
      <p:pic>
        <p:nvPicPr>
          <p:cNvPr id="5" name="内容占位符 4"/>
          <p:cNvPicPr>
            <a:picLocks noChangeAspect="1"/>
          </p:cNvPicPr>
          <p:nvPr>
            <p:ph idx="1"/>
          </p:nvPr>
        </p:nvPicPr>
        <p:blipFill>
          <a:blip r:embed="rId1"/>
          <a:stretch>
            <a:fillRect/>
          </a:stretch>
        </p:blipFill>
        <p:spPr>
          <a:xfrm>
            <a:off x="457200" y="2341880"/>
            <a:ext cx="8229600" cy="3042285"/>
          </a:xfrm>
          <a:prstGeom prst="rect">
            <a:avLst/>
          </a:prstGeom>
        </p:spPr>
      </p:pic>
      <p:pic>
        <p:nvPicPr>
          <p:cNvPr id="9" name="图片 3076" descr="a4"/>
          <p:cNvPicPr>
            <a:picLocks noChangeAspect="1"/>
          </p:cNvPicPr>
          <p:nvPr/>
        </p:nvPicPr>
        <p:blipFill>
          <a:blip r:embed="rId2"/>
          <a:stretch>
            <a:fillRect/>
          </a:stretch>
        </p:blipFill>
        <p:spPr>
          <a:xfrm>
            <a:off x="0" y="0"/>
            <a:ext cx="9144000" cy="6858000"/>
          </a:xfrm>
          <a:prstGeom prst="rect">
            <a:avLst/>
          </a:prstGeom>
          <a:noFill/>
          <a:ln w="9525">
            <a:noFill/>
          </a:ln>
        </p:spPr>
      </p:pic>
      <p:sp>
        <p:nvSpPr>
          <p:cNvPr id="11" name="文本占位符 3074"/>
          <p:cNvSpPr>
            <a:spLocks noGrp="1"/>
          </p:cNvSpPr>
          <p:nvPr/>
        </p:nvSpPr>
        <p:spPr>
          <a:xfrm>
            <a:off x="467995" y="1137285"/>
            <a:ext cx="8229600" cy="5116195"/>
          </a:xfrm>
          <a:prstGeom prst="rect">
            <a:avLst/>
          </a:prstGeom>
          <a:noFill/>
          <a:ln w="9525">
            <a:noFill/>
          </a:ln>
        </p:spPr>
        <p:txBody>
          <a:bodyPr anchor="t" anchorCtr="0"/>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en-US" altLang="zh-CN" dirty="0"/>
              <a:t>Flash attention-2</a:t>
            </a:r>
            <a:endParaRPr lang="en-US" altLang="zh-CN" dirty="0"/>
          </a:p>
          <a:p>
            <a:pPr marL="0" indent="0">
              <a:buNone/>
            </a:pPr>
            <a:r>
              <a:rPr lang="zh-CN" altLang="en-US" sz="1400" dirty="0">
                <a:sym typeface="+mn-ea"/>
              </a:rPr>
              <a:t>具有更好的并行性和工作分区：</a:t>
            </a:r>
            <a:endParaRPr lang="zh-CN" altLang="en-US" sz="1400" dirty="0">
              <a:sym typeface="+mn-ea"/>
            </a:endParaRPr>
          </a:p>
          <a:p>
            <a:r>
              <a:rPr lang="zh-CN" altLang="en-US" sz="1400" dirty="0">
                <a:sym typeface="+mn-ea"/>
              </a:rPr>
              <a:t>调整算法以减少非矩阵乘法操作的浮点运算次数；</a:t>
            </a:r>
            <a:endParaRPr lang="zh-CN" altLang="en-US" sz="1400" dirty="0">
              <a:sym typeface="+mn-ea"/>
            </a:endParaRPr>
          </a:p>
          <a:p>
            <a:r>
              <a:rPr lang="en-US" altLang="zh-CN" sz="1400" dirty="0">
                <a:sym typeface="+mn-ea"/>
              </a:rPr>
              <a:t>Flash Attention-1</a:t>
            </a:r>
            <a:r>
              <a:rPr lang="zh-CN" altLang="en-US" sz="1400" dirty="0">
                <a:sym typeface="+mn-ea"/>
              </a:rPr>
              <a:t>：</a:t>
            </a:r>
            <a:r>
              <a:rPr lang="en-US" altLang="zh-CN" sz="1400" dirty="0">
                <a:sym typeface="+mn-ea"/>
              </a:rPr>
              <a:t>1</a:t>
            </a:r>
            <a:r>
              <a:rPr lang="zh-CN" altLang="en-US" sz="1400" dirty="0">
                <a:sym typeface="+mn-ea"/>
              </a:rPr>
              <a:t>个thread block处理</a:t>
            </a:r>
            <a:r>
              <a:rPr lang="en-US" altLang="zh-CN" sz="1400" dirty="0">
                <a:sym typeface="+mn-ea"/>
              </a:rPr>
              <a:t>1</a:t>
            </a:r>
            <a:r>
              <a:rPr lang="zh-CN" altLang="en-US" sz="1400" dirty="0">
                <a:sym typeface="+mn-ea"/>
              </a:rPr>
              <a:t>个attention head</a:t>
            </a:r>
            <a:endParaRPr lang="zh-CN" altLang="en-US" sz="1400" dirty="0">
              <a:sym typeface="+mn-ea"/>
            </a:endParaRPr>
          </a:p>
          <a:p>
            <a:endParaRPr lang="zh-CN" altLang="en-US" sz="1400" dirty="0">
              <a:sym typeface="+mn-ea"/>
            </a:endParaRPr>
          </a:p>
          <a:p>
            <a:pPr marL="0" indent="0">
              <a:buNone/>
            </a:pPr>
            <a:r>
              <a:rPr lang="en-US" altLang="zh-CN" sz="1400" dirty="0">
                <a:sym typeface="+mn-ea"/>
              </a:rPr>
              <a:t>       </a:t>
            </a:r>
            <a:r>
              <a:rPr lang="zh-CN" altLang="en-US" sz="1400" dirty="0">
                <a:sym typeface="+mn-ea"/>
              </a:rPr>
              <a:t>FlashAttention</a:t>
            </a:r>
            <a:r>
              <a:rPr lang="en-US" altLang="zh-CN" sz="1400" dirty="0">
                <a:sym typeface="+mn-ea"/>
              </a:rPr>
              <a:t>-</a:t>
            </a:r>
            <a:r>
              <a:rPr lang="zh-CN" altLang="en-US" sz="1400" dirty="0">
                <a:sym typeface="+mn-ea"/>
              </a:rPr>
              <a:t>2中交换了内、外循环的顺序，所以FlashAttention</a:t>
            </a:r>
            <a:r>
              <a:rPr lang="en-US" altLang="zh-CN" sz="1400" dirty="0">
                <a:sym typeface="+mn-ea"/>
              </a:rPr>
              <a:t>-</a:t>
            </a:r>
            <a:r>
              <a:rPr lang="zh-CN" altLang="en-US" sz="1400" dirty="0">
                <a:sym typeface="+mn-ea"/>
              </a:rPr>
              <a:t>2实际上在FlashAttention v1的</a:t>
            </a:r>
            <a:r>
              <a:rPr lang="en-US" altLang="zh-CN" sz="1400" dirty="0">
                <a:sym typeface="+mn-ea"/>
              </a:rPr>
              <a:t> </a:t>
            </a:r>
            <a:r>
              <a:rPr lang="zh-CN" altLang="en-US" sz="1400" dirty="0">
                <a:sym typeface="+mn-ea"/>
              </a:rPr>
              <a:t>并行策略基础上，增加了外循环的并行。</a:t>
            </a:r>
            <a:endParaRPr lang="zh-CN" altLang="en-US" sz="1400" dirty="0">
              <a:sym typeface="+mn-ea"/>
            </a:endParaRPr>
          </a:p>
          <a:p>
            <a:r>
              <a:rPr lang="zh-CN" altLang="en-US" sz="1400" dirty="0">
                <a:sym typeface="+mn-ea"/>
              </a:rPr>
              <a:t>在一个attention计算块内，将工作分配在一个thread block的不同warp上，以减少通信和共享内存读/写</a:t>
            </a:r>
            <a:endParaRPr lang="zh-CN" altLang="en-US" sz="1400" dirty="0">
              <a:sym typeface="+mn-ea"/>
            </a:endParaRPr>
          </a:p>
          <a:p>
            <a:endParaRPr lang="zh-CN" altLang="en-US" sz="1800" dirty="0">
              <a:sym typeface="+mn-ea"/>
            </a:endParaRPr>
          </a:p>
          <a:p>
            <a:endParaRPr lang="zh-CN" altLang="en-US" sz="1800" dirty="0">
              <a:sym typeface="+mn-ea"/>
            </a:endParaRPr>
          </a:p>
          <a:p>
            <a:endParaRPr lang="zh-CN" altLang="en-US" sz="1800" dirty="0">
              <a:sym typeface="+mn-ea"/>
            </a:endParaRPr>
          </a:p>
          <a:p>
            <a:endParaRPr lang="en-US" altLang="zh-CN" sz="1800" dirty="0"/>
          </a:p>
          <a:p>
            <a:pPr marL="0" indent="0">
              <a:buNone/>
            </a:pPr>
            <a:endParaRPr lang="en-US" altLang="zh-CN" sz="1800" dirty="0"/>
          </a:p>
          <a:p>
            <a:endParaRPr lang="en-US" altLang="zh-CN" sz="1800" dirty="0"/>
          </a:p>
          <a:p>
            <a:endParaRPr lang="en-US" altLang="zh-CN" sz="1800" dirty="0"/>
          </a:p>
          <a:p>
            <a:endParaRPr lang="en-US" altLang="zh-CN" dirty="0"/>
          </a:p>
          <a:p>
            <a:endParaRPr lang="en-US" altLang="zh-CN" dirty="0"/>
          </a:p>
        </p:txBody>
      </p:sp>
      <p:sp>
        <p:nvSpPr>
          <p:cNvPr id="13" name="下箭头 12"/>
          <p:cNvSpPr/>
          <p:nvPr/>
        </p:nvSpPr>
        <p:spPr>
          <a:xfrm>
            <a:off x="2844165" y="2420620"/>
            <a:ext cx="86995" cy="289560"/>
          </a:xfrm>
          <a:prstGeom prst="downArrow">
            <a:avLst>
              <a:gd name="adj1" fmla="val 50000"/>
              <a:gd name="adj2" fmla="val 150420"/>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2987675" y="2420620"/>
            <a:ext cx="5561330" cy="342900"/>
          </a:xfrm>
          <a:prstGeom prst="rect">
            <a:avLst/>
          </a:prstGeom>
          <a:noFill/>
        </p:spPr>
        <p:txBody>
          <a:bodyPr wrap="square" rtlCol="0">
            <a:noAutofit/>
          </a:bodyPr>
          <a:p>
            <a:r>
              <a:rPr lang="zh-CN" altLang="en-US" sz="1400"/>
              <a:t>LLM的上下文窗口长度长，单卡上的batch size通常非常小</a:t>
            </a:r>
            <a:endParaRPr lang="zh-CN" altLang="en-US" sz="1400"/>
          </a:p>
        </p:txBody>
      </p:sp>
      <p:sp>
        <p:nvSpPr>
          <p:cNvPr id="2" name="灯片编号占位符 1"/>
          <p:cNvSpPr>
            <a:spLocks noGrp="1"/>
          </p:cNvSpPr>
          <p:nvPr>
            <p:ph type="sldNum" sz="quarter" idx="12"/>
          </p:nvPr>
        </p:nvSpPr>
        <p:spPr/>
        <p:txBody>
          <a:bodyPr/>
          <a:p>
            <a:pPr lvl="0" fontAlgn="base"/>
            <a:r>
              <a:rPr lang="en-US" altLang="zh-CN" strike="noStrike" noProof="1" dirty="0">
                <a:latin typeface="Arial" panose="020B0604020202020204" pitchFamily="34" charset="0"/>
              </a:rPr>
              <a:t>12</a:t>
            </a:r>
            <a:endParaRPr lang="en-US" altLang="zh-CN" strike="noStrike" noProof="1" dirty="0">
              <a:latin typeface="Arial" panose="020B0604020202020204" pitchFamily="34" charset="0"/>
            </a:endParaRPr>
          </a:p>
        </p:txBody>
      </p:sp>
      <p:sp>
        <p:nvSpPr>
          <p:cNvPr id="6146" name="标题 3073"/>
          <p:cNvSpPr>
            <a:spLocks noGrp="1"/>
          </p:cNvSpPr>
          <p:nvPr/>
        </p:nvSpPr>
        <p:spPr>
          <a:xfrm>
            <a:off x="5509895" y="-635"/>
            <a:ext cx="3634105" cy="7162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zh-CN" sz="1800" dirty="0">
                <a:solidFill>
                  <a:schemeClr val="bg1"/>
                </a:solidFill>
                <a:sym typeface="+mn-ea"/>
              </a:rPr>
              <a:t>用于处理长序列的主要模型</a:t>
            </a:r>
            <a:endParaRPr lang="zh-CN" altLang="zh-CN" sz="1800" dirty="0">
              <a:solidFill>
                <a:schemeClr val="bg1"/>
              </a:solidFill>
              <a:sym typeface="+mn-ea"/>
            </a:endParaRPr>
          </a:p>
        </p:txBody>
      </p:sp>
      <p:pic>
        <p:nvPicPr>
          <p:cNvPr id="7" name="图片 6"/>
          <p:cNvPicPr>
            <a:picLocks noChangeAspect="1"/>
          </p:cNvPicPr>
          <p:nvPr/>
        </p:nvPicPr>
        <p:blipFill>
          <a:blip r:embed="rId3"/>
          <a:stretch>
            <a:fillRect/>
          </a:stretch>
        </p:blipFill>
        <p:spPr>
          <a:xfrm>
            <a:off x="890905" y="3429000"/>
            <a:ext cx="7302500" cy="2712720"/>
          </a:xfrm>
          <a:prstGeom prst="rect">
            <a:avLst/>
          </a:prstGeom>
        </p:spPr>
      </p:pic>
      <p:sp>
        <p:nvSpPr>
          <p:cNvPr id="10" name="文本框 9"/>
          <p:cNvSpPr txBox="1"/>
          <p:nvPr/>
        </p:nvSpPr>
        <p:spPr>
          <a:xfrm>
            <a:off x="457200" y="6473190"/>
            <a:ext cx="7921625" cy="229870"/>
          </a:xfrm>
          <a:prstGeom prst="rect">
            <a:avLst/>
          </a:prstGeom>
          <a:noFill/>
        </p:spPr>
        <p:txBody>
          <a:bodyPr wrap="square" rtlCol="0">
            <a:spAutoFit/>
          </a:bodyPr>
          <a:p>
            <a:r>
              <a:rPr lang="zh-CN" altLang="en-US" sz="900"/>
              <a:t>Dao T. Flashattention-2: Faster attention with better parallelism and work partitioning[J]. arxiv preprint arxiv:2307.08691, 2023.</a:t>
            </a:r>
            <a:endParaRPr lang="zh-CN" altLang="en-US" sz="900"/>
          </a:p>
        </p:txBody>
      </p:sp>
      <p:pic>
        <p:nvPicPr>
          <p:cNvPr id="100" name="图片 99"/>
          <p:cNvPicPr>
            <a:picLocks noChangeAspect="1"/>
          </p:cNvPicPr>
          <p:nvPr/>
        </p:nvPicPr>
        <p:blipFill>
          <a:blip r:embed="rId4"/>
          <a:stretch>
            <a:fillRect/>
          </a:stretch>
        </p:blipFill>
        <p:spPr>
          <a:xfrm>
            <a:off x="5509895" y="966470"/>
            <a:ext cx="3275330" cy="128270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p:sp>
        <p:nvSpPr>
          <p:cNvPr id="10243" name="文本占位符 3074"/>
          <p:cNvSpPr>
            <a:spLocks noGrp="1"/>
          </p:cNvSpPr>
          <p:nvPr>
            <p:ph idx="1"/>
          </p:nvPr>
        </p:nvSpPr>
        <p:spPr>
          <a:xfrm>
            <a:off x="457200" y="1214120"/>
            <a:ext cx="8229600" cy="525145"/>
          </a:xfrm>
        </p:spPr>
        <p:txBody>
          <a:bodyPr anchor="t" anchorCtr="0"/>
          <a:p>
            <a:r>
              <a:rPr lang="en-US" altLang="zh-CN" dirty="0"/>
              <a:t>Ring attention</a:t>
            </a:r>
            <a:endParaRPr lang="en-US" altLang="zh-CN" dirty="0"/>
          </a:p>
        </p:txBody>
      </p:sp>
      <p:sp>
        <p:nvSpPr>
          <p:cNvPr id="7" name="文本框 6"/>
          <p:cNvSpPr txBox="1"/>
          <p:nvPr/>
        </p:nvSpPr>
        <p:spPr>
          <a:xfrm>
            <a:off x="457200" y="6473190"/>
            <a:ext cx="7921625" cy="229870"/>
          </a:xfrm>
          <a:prstGeom prst="rect">
            <a:avLst/>
          </a:prstGeom>
          <a:noFill/>
        </p:spPr>
        <p:txBody>
          <a:bodyPr wrap="square" rtlCol="0">
            <a:spAutoFit/>
          </a:bodyPr>
          <a:p>
            <a:r>
              <a:rPr lang="zh-CN" altLang="en-US" sz="900"/>
              <a:t>Liu H, Zaharia M, Abbeel P. Ring attention with blockwise transformers for near-infinite context[J]. arXiv preprint arXiv:2310.01889, 2023.</a:t>
            </a:r>
            <a:endParaRPr lang="zh-CN" altLang="en-US" sz="900"/>
          </a:p>
        </p:txBody>
      </p:sp>
      <p:sp>
        <p:nvSpPr>
          <p:cNvPr id="6" name="灯片编号占位符 5"/>
          <p:cNvSpPr>
            <a:spLocks noGrp="1"/>
          </p:cNvSpPr>
          <p:nvPr>
            <p:ph type="sldNum" sz="quarter" idx="12"/>
          </p:nvPr>
        </p:nvSpPr>
        <p:spPr/>
        <p:txBody>
          <a:bodyPr/>
          <a:p>
            <a:pPr lvl="0" fontAlgn="base"/>
            <a:r>
              <a:rPr lang="en-US" altLang="zh-CN" strike="noStrike" noProof="1" dirty="0">
                <a:latin typeface="Arial" panose="020B0604020202020204" pitchFamily="34" charset="0"/>
              </a:rPr>
              <a:t>13</a:t>
            </a:r>
            <a:endParaRPr lang="en-US" altLang="zh-CN" strike="noStrike" noProof="1" dirty="0">
              <a:latin typeface="Arial" panose="020B0604020202020204" pitchFamily="34" charset="0"/>
            </a:endParaRPr>
          </a:p>
        </p:txBody>
      </p:sp>
      <p:sp>
        <p:nvSpPr>
          <p:cNvPr id="6146" name="标题 3073"/>
          <p:cNvSpPr>
            <a:spLocks noGrp="1"/>
          </p:cNvSpPr>
          <p:nvPr/>
        </p:nvSpPr>
        <p:spPr>
          <a:xfrm>
            <a:off x="5509895" y="-635"/>
            <a:ext cx="3634105" cy="7162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zh-CN" sz="1800" dirty="0">
                <a:solidFill>
                  <a:schemeClr val="bg1"/>
                </a:solidFill>
                <a:sym typeface="+mn-ea"/>
              </a:rPr>
              <a:t>用于处理长序列的主要模型</a:t>
            </a:r>
            <a:endParaRPr lang="zh-CN" altLang="zh-CN" sz="1800" dirty="0">
              <a:solidFill>
                <a:schemeClr val="bg1"/>
              </a:solidFill>
              <a:sym typeface="+mn-ea"/>
            </a:endParaRPr>
          </a:p>
        </p:txBody>
      </p:sp>
      <p:pic>
        <p:nvPicPr>
          <p:cNvPr id="4" name="图片 3"/>
          <p:cNvPicPr>
            <a:picLocks noChangeAspect="1"/>
          </p:cNvPicPr>
          <p:nvPr/>
        </p:nvPicPr>
        <p:blipFill>
          <a:blip r:embed="rId2"/>
          <a:stretch>
            <a:fillRect/>
          </a:stretch>
        </p:blipFill>
        <p:spPr>
          <a:xfrm>
            <a:off x="2339975" y="1800860"/>
            <a:ext cx="4371340" cy="43827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p:sp>
        <p:nvSpPr>
          <p:cNvPr id="10243" name="文本占位符 3074"/>
          <p:cNvSpPr>
            <a:spLocks noGrp="1"/>
          </p:cNvSpPr>
          <p:nvPr>
            <p:ph idx="1"/>
          </p:nvPr>
        </p:nvSpPr>
        <p:spPr>
          <a:xfrm>
            <a:off x="457200" y="1214120"/>
            <a:ext cx="8229600" cy="525145"/>
          </a:xfrm>
        </p:spPr>
        <p:txBody>
          <a:bodyPr anchor="t" anchorCtr="0"/>
          <a:p>
            <a:r>
              <a:rPr lang="en-US" altLang="zh-CN" dirty="0"/>
              <a:t>Ring attention</a:t>
            </a:r>
            <a:endParaRPr lang="en-US" altLang="zh-CN" dirty="0"/>
          </a:p>
        </p:txBody>
      </p:sp>
      <p:sp>
        <p:nvSpPr>
          <p:cNvPr id="7" name="文本框 6"/>
          <p:cNvSpPr txBox="1"/>
          <p:nvPr/>
        </p:nvSpPr>
        <p:spPr>
          <a:xfrm>
            <a:off x="457200" y="6473190"/>
            <a:ext cx="7921625" cy="229870"/>
          </a:xfrm>
          <a:prstGeom prst="rect">
            <a:avLst/>
          </a:prstGeom>
          <a:noFill/>
        </p:spPr>
        <p:txBody>
          <a:bodyPr wrap="square" rtlCol="0">
            <a:spAutoFit/>
          </a:bodyPr>
          <a:p>
            <a:r>
              <a:rPr lang="zh-CN" altLang="en-US" sz="900"/>
              <a:t>Liu H, Zaharia M, Abbeel P. Ring attention with blockwise transformers for near-infinite context[J]. arXiv preprint arXiv:2310.01889, 2023.</a:t>
            </a:r>
            <a:endParaRPr lang="zh-CN" altLang="en-US" sz="900"/>
          </a:p>
        </p:txBody>
      </p:sp>
      <p:sp>
        <p:nvSpPr>
          <p:cNvPr id="2" name="文本框 1"/>
          <p:cNvSpPr txBox="1"/>
          <p:nvPr/>
        </p:nvSpPr>
        <p:spPr>
          <a:xfrm>
            <a:off x="560070" y="1756410"/>
            <a:ext cx="7455535" cy="1168400"/>
          </a:xfrm>
          <a:prstGeom prst="rect">
            <a:avLst/>
          </a:prstGeom>
          <a:noFill/>
        </p:spPr>
        <p:txBody>
          <a:bodyPr wrap="square" rtlCol="0">
            <a:spAutoFit/>
          </a:bodyPr>
          <a:p>
            <a:r>
              <a:rPr lang="zh-CN" altLang="en-US" sz="1400"/>
              <a:t>局部的softmax和全局的softmax可以推出一个公式关系。利用这一点</a:t>
            </a:r>
            <a:r>
              <a:rPr lang="en-US" altLang="zh-CN" sz="1400"/>
              <a:t>:</a:t>
            </a:r>
            <a:endParaRPr lang="en-US" altLang="zh-CN" sz="1400"/>
          </a:p>
          <a:p>
            <a:pPr marL="285750" indent="-285750">
              <a:buFont typeface="Arial" panose="020B0604020202020204" pitchFamily="34" charset="0"/>
              <a:buChar char="•"/>
            </a:pPr>
            <a:r>
              <a:rPr lang="en-US" altLang="zh-CN" sz="1400"/>
              <a:t>F</a:t>
            </a:r>
            <a:r>
              <a:rPr lang="zh-CN" altLang="en-US" sz="1400"/>
              <a:t>lash</a:t>
            </a:r>
            <a:r>
              <a:rPr lang="en-US" altLang="zh-CN" sz="1400"/>
              <a:t> </a:t>
            </a:r>
            <a:r>
              <a:rPr lang="zh-CN" altLang="en-US" sz="1400"/>
              <a:t>attention使用</a:t>
            </a:r>
            <a:r>
              <a:rPr lang="zh-CN" altLang="en-US" sz="1400" b="1">
                <a:solidFill>
                  <a:srgbClr val="0070C0"/>
                </a:solidFill>
              </a:rPr>
              <a:t>SRAM</a:t>
            </a:r>
            <a:r>
              <a:rPr lang="zh-CN" altLang="en-US" sz="1400"/>
              <a:t>来计算局部的attention，再规约到全局的attention，并将attention包装为一个CUDA kernel。</a:t>
            </a:r>
            <a:endParaRPr lang="zh-CN" altLang="en-US" sz="1400"/>
          </a:p>
          <a:p>
            <a:pPr marL="285750" indent="-285750">
              <a:buFont typeface="Arial" panose="020B0604020202020204" pitchFamily="34" charset="0"/>
              <a:buChar char="•"/>
            </a:pPr>
            <a:r>
              <a:rPr lang="en-US" altLang="zh-CN" sz="1400"/>
              <a:t>R</a:t>
            </a:r>
            <a:r>
              <a:rPr lang="zh-CN" altLang="en-US" sz="1400"/>
              <a:t>ing attention让一个</a:t>
            </a:r>
            <a:r>
              <a:rPr lang="zh-CN" altLang="en-US" sz="1400" b="1">
                <a:solidFill>
                  <a:srgbClr val="0070C0"/>
                </a:solidFill>
              </a:rPr>
              <a:t>GPU</a:t>
            </a:r>
            <a:r>
              <a:rPr lang="zh-CN" altLang="en-US" sz="1400"/>
              <a:t>计算attention的一个局部，整个GPU多卡集群就可以计算出全局的attention，扩展了Transformer序列长度。</a:t>
            </a:r>
            <a:endParaRPr lang="zh-CN" altLang="en-US" sz="1400"/>
          </a:p>
        </p:txBody>
      </p:sp>
      <p:sp>
        <p:nvSpPr>
          <p:cNvPr id="3" name="文本框 2"/>
          <p:cNvSpPr txBox="1"/>
          <p:nvPr/>
        </p:nvSpPr>
        <p:spPr>
          <a:xfrm>
            <a:off x="5147945" y="1024255"/>
            <a:ext cx="3303270" cy="715010"/>
          </a:xfrm>
          <a:prstGeom prst="rect">
            <a:avLst/>
          </a:prstGeom>
          <a:noFill/>
        </p:spPr>
        <p:txBody>
          <a:bodyPr wrap="square" rtlCol="0">
            <a:noAutofit/>
          </a:bodyPr>
          <a:p>
            <a:r>
              <a:rPr lang="en-US" altLang="zh-CN" sz="1200" b="1">
                <a:solidFill>
                  <a:srgbClr val="0070C0"/>
                </a:solidFill>
              </a:rPr>
              <a:t>目标</a:t>
            </a:r>
            <a:r>
              <a:rPr lang="zh-CN" altLang="en-US" sz="1200"/>
              <a:t>：</a:t>
            </a:r>
            <a:endParaRPr lang="zh-CN" altLang="en-US" sz="1200"/>
          </a:p>
          <a:p>
            <a:r>
              <a:rPr lang="en-US" altLang="zh-CN" sz="1200"/>
              <a:t>通过在不增加开销的情况下在多个主机上有效地分发长序列来消除单个设备施加的内存约束。</a:t>
            </a:r>
            <a:endParaRPr lang="en-US" altLang="zh-CN" sz="1200"/>
          </a:p>
          <a:p>
            <a:endParaRPr lang="en-US" altLang="zh-CN" sz="1200"/>
          </a:p>
        </p:txBody>
      </p:sp>
      <p:pic>
        <p:nvPicPr>
          <p:cNvPr id="5" name="图片 4"/>
          <p:cNvPicPr>
            <a:picLocks noChangeAspect="1"/>
          </p:cNvPicPr>
          <p:nvPr/>
        </p:nvPicPr>
        <p:blipFill>
          <a:blip r:embed="rId2"/>
          <a:srcRect b="51369"/>
          <a:stretch>
            <a:fillRect/>
          </a:stretch>
        </p:blipFill>
        <p:spPr>
          <a:xfrm>
            <a:off x="167640" y="3213100"/>
            <a:ext cx="4542155" cy="2209165"/>
          </a:xfrm>
          <a:prstGeom prst="rect">
            <a:avLst/>
          </a:prstGeom>
        </p:spPr>
      </p:pic>
      <p:sp>
        <p:nvSpPr>
          <p:cNvPr id="6" name="灯片编号占位符 5"/>
          <p:cNvSpPr>
            <a:spLocks noGrp="1"/>
          </p:cNvSpPr>
          <p:nvPr>
            <p:ph type="sldNum" sz="quarter" idx="12"/>
          </p:nvPr>
        </p:nvSpPr>
        <p:spPr/>
        <p:txBody>
          <a:bodyPr/>
          <a:p>
            <a:pPr lvl="0" fontAlgn="base"/>
            <a:r>
              <a:rPr lang="en-US" altLang="zh-CN" strike="noStrike" noProof="1" dirty="0">
                <a:latin typeface="Arial" panose="020B0604020202020204" pitchFamily="34" charset="0"/>
              </a:rPr>
              <a:t>14</a:t>
            </a:r>
            <a:endParaRPr lang="en-US" altLang="zh-CN" strike="noStrike" noProof="1" dirty="0">
              <a:latin typeface="Arial" panose="020B0604020202020204" pitchFamily="34" charset="0"/>
            </a:endParaRPr>
          </a:p>
        </p:txBody>
      </p:sp>
      <p:sp>
        <p:nvSpPr>
          <p:cNvPr id="6146" name="标题 3073"/>
          <p:cNvSpPr>
            <a:spLocks noGrp="1"/>
          </p:cNvSpPr>
          <p:nvPr/>
        </p:nvSpPr>
        <p:spPr>
          <a:xfrm>
            <a:off x="5509895" y="-635"/>
            <a:ext cx="3634105" cy="7162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zh-CN" sz="1800" dirty="0">
                <a:solidFill>
                  <a:schemeClr val="bg1"/>
                </a:solidFill>
                <a:sym typeface="+mn-ea"/>
              </a:rPr>
              <a:t>用于处理长序列的主要模型</a:t>
            </a:r>
            <a:endParaRPr lang="zh-CN" altLang="zh-CN" sz="1800" dirty="0">
              <a:solidFill>
                <a:schemeClr val="bg1"/>
              </a:solidFill>
              <a:sym typeface="+mn-ea"/>
            </a:endParaRPr>
          </a:p>
        </p:txBody>
      </p:sp>
      <p:pic>
        <p:nvPicPr>
          <p:cNvPr id="8" name="图片 7"/>
          <p:cNvPicPr>
            <a:picLocks noChangeAspect="1"/>
          </p:cNvPicPr>
          <p:nvPr/>
        </p:nvPicPr>
        <p:blipFill>
          <a:blip r:embed="rId2"/>
          <a:srcRect l="8692" t="49952" r="10971"/>
          <a:stretch>
            <a:fillRect/>
          </a:stretch>
        </p:blipFill>
        <p:spPr>
          <a:xfrm>
            <a:off x="4787900" y="3068955"/>
            <a:ext cx="4213225" cy="26250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1"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p:sp>
        <p:nvSpPr>
          <p:cNvPr id="10243" name="文本占位符 3074"/>
          <p:cNvSpPr>
            <a:spLocks noGrp="1"/>
          </p:cNvSpPr>
          <p:nvPr>
            <p:ph idx="1"/>
          </p:nvPr>
        </p:nvSpPr>
        <p:spPr>
          <a:xfrm>
            <a:off x="457200" y="1214120"/>
            <a:ext cx="8229600" cy="525145"/>
          </a:xfrm>
        </p:spPr>
        <p:txBody>
          <a:bodyPr anchor="t" anchorCtr="0"/>
          <a:p>
            <a:r>
              <a:rPr lang="en-US" altLang="zh-CN" dirty="0"/>
              <a:t>Ring attention</a:t>
            </a:r>
            <a:endParaRPr lang="en-US" altLang="zh-CN" dirty="0"/>
          </a:p>
        </p:txBody>
      </p:sp>
      <p:sp>
        <p:nvSpPr>
          <p:cNvPr id="7" name="文本框 6"/>
          <p:cNvSpPr txBox="1"/>
          <p:nvPr/>
        </p:nvSpPr>
        <p:spPr>
          <a:xfrm>
            <a:off x="457200" y="6473190"/>
            <a:ext cx="7921625" cy="229870"/>
          </a:xfrm>
          <a:prstGeom prst="rect">
            <a:avLst/>
          </a:prstGeom>
          <a:noFill/>
        </p:spPr>
        <p:txBody>
          <a:bodyPr wrap="square" rtlCol="0">
            <a:spAutoFit/>
          </a:bodyPr>
          <a:p>
            <a:r>
              <a:rPr lang="zh-CN" altLang="en-US" sz="900"/>
              <a:t>Liu H, Zaharia M, Abbeel P. Ring attention with blockwise transformers for near-infinite context[J]. arXiv preprint arXiv:2310.01889, 2023.</a:t>
            </a:r>
            <a:endParaRPr lang="zh-CN" altLang="en-US" sz="900"/>
          </a:p>
        </p:txBody>
      </p:sp>
      <p:sp>
        <p:nvSpPr>
          <p:cNvPr id="2" name="文本框 1"/>
          <p:cNvSpPr txBox="1"/>
          <p:nvPr/>
        </p:nvSpPr>
        <p:spPr>
          <a:xfrm>
            <a:off x="560070" y="1756410"/>
            <a:ext cx="7455535" cy="1168400"/>
          </a:xfrm>
          <a:prstGeom prst="rect">
            <a:avLst/>
          </a:prstGeom>
          <a:noFill/>
        </p:spPr>
        <p:txBody>
          <a:bodyPr wrap="square" rtlCol="0">
            <a:spAutoFit/>
          </a:bodyPr>
          <a:p>
            <a:r>
              <a:rPr lang="zh-CN" altLang="en-US" sz="1400">
                <a:sym typeface="+mn-ea"/>
              </a:rPr>
              <a:t>局部的softmax和全局的softmax可以推出一个公式关系。利用这一点</a:t>
            </a:r>
            <a:r>
              <a:rPr lang="en-US" altLang="zh-CN" sz="1400">
                <a:sym typeface="+mn-ea"/>
              </a:rPr>
              <a:t>:</a:t>
            </a:r>
            <a:endParaRPr lang="en-US" altLang="zh-CN" sz="1400"/>
          </a:p>
          <a:p>
            <a:pPr marL="285750" indent="-285750">
              <a:buFont typeface="Arial" panose="020B0604020202020204" pitchFamily="34" charset="0"/>
              <a:buChar char="•"/>
            </a:pPr>
            <a:r>
              <a:rPr lang="en-US" altLang="zh-CN" sz="1400">
                <a:sym typeface="+mn-ea"/>
              </a:rPr>
              <a:t>F</a:t>
            </a:r>
            <a:r>
              <a:rPr lang="zh-CN" altLang="en-US" sz="1400">
                <a:sym typeface="+mn-ea"/>
              </a:rPr>
              <a:t>lash</a:t>
            </a:r>
            <a:r>
              <a:rPr lang="en-US" altLang="zh-CN" sz="1400">
                <a:sym typeface="+mn-ea"/>
              </a:rPr>
              <a:t> </a:t>
            </a:r>
            <a:r>
              <a:rPr lang="zh-CN" altLang="en-US" sz="1400">
                <a:sym typeface="+mn-ea"/>
              </a:rPr>
              <a:t>attention使用</a:t>
            </a:r>
            <a:r>
              <a:rPr lang="zh-CN" altLang="en-US" sz="1400" b="1">
                <a:solidFill>
                  <a:srgbClr val="0070C0"/>
                </a:solidFill>
                <a:sym typeface="+mn-ea"/>
              </a:rPr>
              <a:t>SRAM</a:t>
            </a:r>
            <a:r>
              <a:rPr lang="zh-CN" altLang="en-US" sz="1400">
                <a:sym typeface="+mn-ea"/>
              </a:rPr>
              <a:t>来计算局部的attention，再规约到全局的attention，并将attention包装为一个CUDA kernel。</a:t>
            </a:r>
            <a:endParaRPr lang="zh-CN" altLang="en-US" sz="1400"/>
          </a:p>
          <a:p>
            <a:pPr marL="285750" indent="-285750">
              <a:buFont typeface="Arial" panose="020B0604020202020204" pitchFamily="34" charset="0"/>
              <a:buChar char="•"/>
            </a:pPr>
            <a:r>
              <a:rPr lang="en-US" altLang="zh-CN" sz="1400">
                <a:sym typeface="+mn-ea"/>
              </a:rPr>
              <a:t>R</a:t>
            </a:r>
            <a:r>
              <a:rPr lang="zh-CN" altLang="en-US" sz="1400">
                <a:sym typeface="+mn-ea"/>
              </a:rPr>
              <a:t>ing attention让一个</a:t>
            </a:r>
            <a:r>
              <a:rPr lang="zh-CN" altLang="en-US" sz="1400" b="1">
                <a:solidFill>
                  <a:srgbClr val="0070C0"/>
                </a:solidFill>
                <a:sym typeface="+mn-ea"/>
              </a:rPr>
              <a:t>GPU</a:t>
            </a:r>
            <a:r>
              <a:rPr lang="zh-CN" altLang="en-US" sz="1400">
                <a:sym typeface="+mn-ea"/>
              </a:rPr>
              <a:t>计算attention的一个局部，整个GPU多卡集群就可以计算出全局的attention，扩展了Transformer序列长度。</a:t>
            </a:r>
            <a:endParaRPr lang="zh-CN" altLang="en-US" sz="1400"/>
          </a:p>
        </p:txBody>
      </p:sp>
      <p:sp>
        <p:nvSpPr>
          <p:cNvPr id="3" name="文本框 2"/>
          <p:cNvSpPr txBox="1"/>
          <p:nvPr/>
        </p:nvSpPr>
        <p:spPr>
          <a:xfrm>
            <a:off x="5147945" y="1024255"/>
            <a:ext cx="3303270" cy="715010"/>
          </a:xfrm>
          <a:prstGeom prst="rect">
            <a:avLst/>
          </a:prstGeom>
          <a:noFill/>
        </p:spPr>
        <p:txBody>
          <a:bodyPr wrap="square" rtlCol="0">
            <a:noAutofit/>
          </a:bodyPr>
          <a:p>
            <a:r>
              <a:rPr lang="en-US" altLang="zh-CN" sz="1200" b="1">
                <a:solidFill>
                  <a:srgbClr val="0070C0"/>
                </a:solidFill>
              </a:rPr>
              <a:t>目标</a:t>
            </a:r>
            <a:r>
              <a:rPr lang="zh-CN" altLang="en-US" sz="1200"/>
              <a:t>：</a:t>
            </a:r>
            <a:endParaRPr lang="zh-CN" altLang="en-US" sz="1200"/>
          </a:p>
          <a:p>
            <a:r>
              <a:rPr lang="en-US" altLang="zh-CN" sz="1200"/>
              <a:t>通过在不增加开销的情况下在多个主机上有效地分发长序列来消除单个设备施加的内存约束。</a:t>
            </a:r>
            <a:endParaRPr lang="en-US" altLang="zh-CN" sz="1200"/>
          </a:p>
          <a:p>
            <a:endParaRPr lang="en-US" altLang="zh-CN" sz="1200"/>
          </a:p>
        </p:txBody>
      </p:sp>
      <p:sp>
        <p:nvSpPr>
          <p:cNvPr id="6" name="灯片编号占位符 5"/>
          <p:cNvSpPr>
            <a:spLocks noGrp="1"/>
          </p:cNvSpPr>
          <p:nvPr>
            <p:ph type="sldNum" sz="quarter" idx="12"/>
          </p:nvPr>
        </p:nvSpPr>
        <p:spPr/>
        <p:txBody>
          <a:bodyPr/>
          <a:p>
            <a:pPr lvl="0" fontAlgn="base"/>
            <a:r>
              <a:rPr lang="en-US" altLang="zh-CN" strike="noStrike" noProof="1" dirty="0">
                <a:latin typeface="Arial" panose="020B0604020202020204" pitchFamily="34" charset="0"/>
              </a:rPr>
              <a:t>14</a:t>
            </a:r>
            <a:endParaRPr lang="en-US" altLang="zh-CN" strike="noStrike" noProof="1" dirty="0">
              <a:latin typeface="Arial" panose="020B0604020202020204" pitchFamily="34" charset="0"/>
            </a:endParaRPr>
          </a:p>
        </p:txBody>
      </p:sp>
      <p:sp>
        <p:nvSpPr>
          <p:cNvPr id="6146" name="标题 3073"/>
          <p:cNvSpPr>
            <a:spLocks noGrp="1"/>
          </p:cNvSpPr>
          <p:nvPr/>
        </p:nvSpPr>
        <p:spPr>
          <a:xfrm>
            <a:off x="5509895" y="-635"/>
            <a:ext cx="3634105" cy="7162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zh-CN" sz="1800" dirty="0">
                <a:solidFill>
                  <a:schemeClr val="bg1"/>
                </a:solidFill>
                <a:sym typeface="+mn-ea"/>
              </a:rPr>
              <a:t>用于处理长序列的主要模型</a:t>
            </a:r>
            <a:endParaRPr lang="zh-CN" altLang="zh-CN" sz="1800" dirty="0">
              <a:solidFill>
                <a:schemeClr val="bg1"/>
              </a:solidFill>
              <a:sym typeface="+mn-ea"/>
            </a:endParaRPr>
          </a:p>
        </p:txBody>
      </p:sp>
      <p:pic>
        <p:nvPicPr>
          <p:cNvPr id="4" name="图片 3"/>
          <p:cNvPicPr>
            <a:picLocks noChangeAspect="1"/>
          </p:cNvPicPr>
          <p:nvPr/>
        </p:nvPicPr>
        <p:blipFill>
          <a:blip r:embed="rId2"/>
          <a:stretch>
            <a:fillRect/>
          </a:stretch>
        </p:blipFill>
        <p:spPr>
          <a:xfrm>
            <a:off x="1475740" y="2853055"/>
            <a:ext cx="6220460" cy="34893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5"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p:sp>
        <p:nvSpPr>
          <p:cNvPr id="11267" name="文本占位符 3074"/>
          <p:cNvSpPr>
            <a:spLocks noGrp="1"/>
          </p:cNvSpPr>
          <p:nvPr>
            <p:ph idx="1"/>
          </p:nvPr>
        </p:nvSpPr>
        <p:spPr>
          <a:xfrm>
            <a:off x="467360" y="986155"/>
            <a:ext cx="8229600" cy="602615"/>
          </a:xfrm>
        </p:spPr>
        <p:txBody>
          <a:bodyPr anchor="t" anchorCtr="0"/>
          <a:p>
            <a:r>
              <a:rPr lang="zh-CN" altLang="en-US" dirty="0"/>
              <a:t>分组注意力（</a:t>
            </a:r>
            <a:r>
              <a:rPr lang="en-US" altLang="zh-CN" dirty="0"/>
              <a:t>GQA</a:t>
            </a:r>
            <a:r>
              <a:rPr lang="zh-CN" altLang="en-US" dirty="0"/>
              <a:t>）</a:t>
            </a:r>
            <a:endParaRPr lang="zh-CN" altLang="en-US" dirty="0"/>
          </a:p>
          <a:p>
            <a:endParaRPr lang="zh-CN" altLang="en-US" dirty="0"/>
          </a:p>
        </p:txBody>
      </p:sp>
      <p:sp>
        <p:nvSpPr>
          <p:cNvPr id="2" name="文本框 1"/>
          <p:cNvSpPr txBox="1"/>
          <p:nvPr/>
        </p:nvSpPr>
        <p:spPr>
          <a:xfrm>
            <a:off x="457200" y="1557020"/>
            <a:ext cx="4128770" cy="1383665"/>
          </a:xfrm>
          <a:prstGeom prst="rect">
            <a:avLst/>
          </a:prstGeom>
          <a:noFill/>
        </p:spPr>
        <p:txBody>
          <a:bodyPr wrap="square" rtlCol="0">
            <a:spAutoFit/>
          </a:bodyPr>
          <a:p>
            <a:r>
              <a:rPr lang="zh-CN" altLang="en-US" sz="1400" b="1">
                <a:solidFill>
                  <a:srgbClr val="0070C0"/>
                </a:solidFill>
              </a:rPr>
              <a:t>目的</a:t>
            </a:r>
            <a:r>
              <a:rPr lang="zh-CN" altLang="en-US" sz="1400"/>
              <a:t>：</a:t>
            </a:r>
            <a:endParaRPr lang="zh-CN" altLang="en-US" sz="1400"/>
          </a:p>
          <a:p>
            <a:r>
              <a:rPr lang="zh-CN" altLang="en-US" sz="1400"/>
              <a:t>achieving a better trade off between </a:t>
            </a:r>
            <a:r>
              <a:rPr lang="zh-CN" altLang="en-US" sz="1400">
                <a:solidFill>
                  <a:srgbClr val="0070C0"/>
                </a:solidFill>
              </a:rPr>
              <a:t>decoder quality</a:t>
            </a:r>
            <a:r>
              <a:rPr lang="zh-CN" altLang="en-US" sz="1400"/>
              <a:t> and </a:t>
            </a:r>
            <a:r>
              <a:rPr lang="zh-CN" altLang="en-US" sz="1400">
                <a:solidFill>
                  <a:srgbClr val="0070C0"/>
                </a:solidFill>
              </a:rPr>
              <a:t>inference time</a:t>
            </a:r>
            <a:r>
              <a:rPr lang="zh-CN" altLang="en-US" sz="1400"/>
              <a:t> through reducing the memory bandwidth overhead from loading keys and values.</a:t>
            </a:r>
            <a:endParaRPr lang="zh-CN" altLang="en-US" sz="1400"/>
          </a:p>
          <a:p>
            <a:endParaRPr lang="zh-CN" altLang="en-US" sz="1400"/>
          </a:p>
        </p:txBody>
      </p:sp>
      <p:sp>
        <p:nvSpPr>
          <p:cNvPr id="7" name="文本框 6"/>
          <p:cNvSpPr txBox="1"/>
          <p:nvPr/>
        </p:nvSpPr>
        <p:spPr>
          <a:xfrm>
            <a:off x="457200" y="6473190"/>
            <a:ext cx="7921625" cy="368300"/>
          </a:xfrm>
          <a:prstGeom prst="rect">
            <a:avLst/>
          </a:prstGeom>
          <a:noFill/>
        </p:spPr>
        <p:txBody>
          <a:bodyPr wrap="square" rtlCol="0">
            <a:spAutoFit/>
          </a:bodyPr>
          <a:p>
            <a:r>
              <a:rPr lang="zh-CN" altLang="en-US" sz="900"/>
              <a:t>Ainslie J, Lee-Thorp J, de Jong M, et al. Gqa: Training generalized multi-query transformer models from multi-head checkpoints[J]. arXiv preprint arXiv:2305.13245, 2023.</a:t>
            </a:r>
            <a:endParaRPr lang="zh-CN" altLang="en-US" sz="900"/>
          </a:p>
        </p:txBody>
      </p:sp>
      <p:pic>
        <p:nvPicPr>
          <p:cNvPr id="3" name="图片 2"/>
          <p:cNvPicPr>
            <a:picLocks noChangeAspect="1"/>
          </p:cNvPicPr>
          <p:nvPr/>
        </p:nvPicPr>
        <p:blipFill>
          <a:blip r:embed="rId2"/>
          <a:stretch>
            <a:fillRect/>
          </a:stretch>
        </p:blipFill>
        <p:spPr>
          <a:xfrm>
            <a:off x="323215" y="3213100"/>
            <a:ext cx="5739130" cy="1888490"/>
          </a:xfrm>
          <a:prstGeom prst="rect">
            <a:avLst/>
          </a:prstGeom>
          <a:noFill/>
          <a:ln>
            <a:noFill/>
          </a:ln>
        </p:spPr>
      </p:pic>
      <p:sp>
        <p:nvSpPr>
          <p:cNvPr id="5" name="灯片编号占位符 4"/>
          <p:cNvSpPr>
            <a:spLocks noGrp="1"/>
          </p:cNvSpPr>
          <p:nvPr>
            <p:ph type="sldNum" sz="quarter" idx="12"/>
          </p:nvPr>
        </p:nvSpPr>
        <p:spPr/>
        <p:txBody>
          <a:bodyPr/>
          <a:p>
            <a:pPr lvl="0" fontAlgn="base"/>
            <a:r>
              <a:rPr lang="en-US" altLang="zh-CN" strike="noStrike" noProof="1" dirty="0">
                <a:latin typeface="Arial" panose="020B0604020202020204" pitchFamily="34" charset="0"/>
                <a:ea typeface="宋体" panose="02010600030101010101" pitchFamily="2" charset="-122"/>
                <a:cs typeface="+mn-cs"/>
              </a:rPr>
              <a:t>15</a:t>
            </a:r>
            <a:endParaRPr lang="en-US" altLang="zh-CN" strike="noStrike" noProof="1" dirty="0">
              <a:latin typeface="Arial" panose="020B0604020202020204" pitchFamily="34" charset="0"/>
              <a:ea typeface="宋体" panose="02010600030101010101" pitchFamily="2" charset="-122"/>
              <a:cs typeface="+mn-cs"/>
            </a:endParaRPr>
          </a:p>
        </p:txBody>
      </p:sp>
      <p:sp>
        <p:nvSpPr>
          <p:cNvPr id="6146" name="标题 3073"/>
          <p:cNvSpPr>
            <a:spLocks noGrp="1"/>
          </p:cNvSpPr>
          <p:nvPr/>
        </p:nvSpPr>
        <p:spPr>
          <a:xfrm>
            <a:off x="5509895" y="-635"/>
            <a:ext cx="3634105" cy="7162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zh-CN" sz="1800" dirty="0">
                <a:solidFill>
                  <a:schemeClr val="bg1"/>
                </a:solidFill>
                <a:sym typeface="+mn-ea"/>
              </a:rPr>
              <a:t>用于处理长序列的主要模型</a:t>
            </a:r>
            <a:endParaRPr lang="zh-CN" altLang="zh-CN" sz="1800" dirty="0">
              <a:solidFill>
                <a:schemeClr val="bg1"/>
              </a:solidFill>
              <a:sym typeface="+mn-ea"/>
            </a:endParaRPr>
          </a:p>
        </p:txBody>
      </p:sp>
      <p:sp>
        <p:nvSpPr>
          <p:cNvPr id="8" name="文本框 7"/>
          <p:cNvSpPr txBox="1"/>
          <p:nvPr/>
        </p:nvSpPr>
        <p:spPr>
          <a:xfrm>
            <a:off x="4788535" y="1579880"/>
            <a:ext cx="3422650" cy="1290955"/>
          </a:xfrm>
          <a:prstGeom prst="rect">
            <a:avLst/>
          </a:prstGeom>
          <a:noFill/>
        </p:spPr>
        <p:txBody>
          <a:bodyPr wrap="square" rtlCol="0">
            <a:noAutofit/>
          </a:bodyPr>
          <a:p>
            <a:r>
              <a:rPr lang="zh-CN" altLang="en-US" sz="1400" b="1">
                <a:solidFill>
                  <a:srgbClr val="0070C0"/>
                </a:solidFill>
                <a:sym typeface="+mn-ea"/>
              </a:rPr>
              <a:t>主要内容</a:t>
            </a:r>
            <a:r>
              <a:rPr lang="zh-CN" altLang="en-US" sz="1400">
                <a:sym typeface="+mn-ea"/>
              </a:rPr>
              <a:t>：</a:t>
            </a:r>
            <a:endParaRPr lang="zh-CN" altLang="en-US" sz="1400"/>
          </a:p>
          <a:p>
            <a:r>
              <a:rPr lang="zh-CN" altLang="en-US" sz="1400">
                <a:sym typeface="+mn-ea"/>
              </a:rPr>
              <a:t>多个query共用一个键值头，具体实现方法是会将共享的Key和Value头进行广播(复制)成与Query头相同的数量,之后像普通的多头注意力一样计算</a:t>
            </a:r>
            <a:endParaRPr lang="zh-CN" altLang="en-US" sz="1400"/>
          </a:p>
          <a:p>
            <a:endParaRPr lang="zh-CN" altLang="en-US"/>
          </a:p>
          <a:p>
            <a:endParaRPr lang="zh-CN" altLang="en-US"/>
          </a:p>
        </p:txBody>
      </p:sp>
      <p:pic>
        <p:nvPicPr>
          <p:cNvPr id="9" name="图片 8"/>
          <p:cNvPicPr>
            <a:picLocks noChangeAspect="1"/>
          </p:cNvPicPr>
          <p:nvPr/>
        </p:nvPicPr>
        <p:blipFill>
          <a:blip r:embed="rId3"/>
          <a:stretch>
            <a:fillRect/>
          </a:stretch>
        </p:blipFill>
        <p:spPr>
          <a:xfrm>
            <a:off x="6443980" y="3140710"/>
            <a:ext cx="2496820" cy="20637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p:sp>
        <p:nvSpPr>
          <p:cNvPr id="4098" name="标题 3073"/>
          <p:cNvSpPr>
            <a:spLocks noGrp="1"/>
          </p:cNvSpPr>
          <p:nvPr>
            <p:ph type="title"/>
          </p:nvPr>
        </p:nvSpPr>
        <p:spPr>
          <a:xfrm>
            <a:off x="6426200" y="127000"/>
            <a:ext cx="1738630" cy="504825"/>
          </a:xfrm>
        </p:spPr>
        <p:txBody>
          <a:bodyPr anchor="ctr" anchorCtr="0"/>
          <a:p>
            <a:r>
              <a:rPr lang="zh-CN" altLang="en-US" sz="1800" dirty="0">
                <a:solidFill>
                  <a:schemeClr val="bg1"/>
                </a:solidFill>
              </a:rPr>
              <a:t>目录</a:t>
            </a:r>
            <a:endParaRPr lang="zh-CN" altLang="en-US" sz="1800" dirty="0">
              <a:solidFill>
                <a:schemeClr val="bg1"/>
              </a:solidFill>
            </a:endParaRPr>
          </a:p>
        </p:txBody>
      </p:sp>
      <p:sp>
        <p:nvSpPr>
          <p:cNvPr id="4099" name="文本占位符 3074"/>
          <p:cNvSpPr>
            <a:spLocks noGrp="1"/>
          </p:cNvSpPr>
          <p:nvPr>
            <p:ph idx="1"/>
          </p:nvPr>
        </p:nvSpPr>
        <p:spPr>
          <a:xfrm>
            <a:off x="457200" y="2089150"/>
            <a:ext cx="8229600" cy="2474595"/>
          </a:xfrm>
        </p:spPr>
        <p:txBody>
          <a:bodyPr anchor="t" anchorCtr="0"/>
          <a:p>
            <a:r>
              <a:rPr lang="en-US" altLang="zh-CN" dirty="0"/>
              <a:t>Attention</a:t>
            </a:r>
            <a:r>
              <a:rPr lang="zh-CN" altLang="en-US" dirty="0"/>
              <a:t>介绍</a:t>
            </a:r>
            <a:endParaRPr lang="zh-CN" altLang="en-US" dirty="0"/>
          </a:p>
          <a:p>
            <a:r>
              <a:rPr lang="en-US" altLang="zh-CN" dirty="0"/>
              <a:t>Attention</a:t>
            </a:r>
            <a:r>
              <a:rPr lang="zh-CN" altLang="en-US" dirty="0"/>
              <a:t>的不足</a:t>
            </a:r>
            <a:endParaRPr lang="zh-CN" altLang="zh-CN" dirty="0"/>
          </a:p>
          <a:p>
            <a:r>
              <a:rPr lang="zh-CN" altLang="zh-CN" dirty="0"/>
              <a:t>用于处理长序列的</a:t>
            </a:r>
            <a:r>
              <a:rPr lang="zh-CN" altLang="zh-CN" dirty="0"/>
              <a:t>主要模型</a:t>
            </a:r>
            <a:endParaRPr lang="zh-CN" altLang="zh-CN" dirty="0"/>
          </a:p>
          <a:p>
            <a:r>
              <a:rPr lang="zh-CN" altLang="zh-CN" dirty="0"/>
              <a:t>总结</a:t>
            </a:r>
            <a:endParaRPr lang="zh-CN" altLang="zh-CN" dirty="0"/>
          </a:p>
        </p:txBody>
      </p:sp>
      <p:sp>
        <p:nvSpPr>
          <p:cNvPr id="2" name="灯片编号占位符 1"/>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89"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p:sp>
        <p:nvSpPr>
          <p:cNvPr id="12291" name="文本占位符 3074"/>
          <p:cNvSpPr>
            <a:spLocks noGrp="1"/>
          </p:cNvSpPr>
          <p:nvPr>
            <p:ph idx="1"/>
          </p:nvPr>
        </p:nvSpPr>
        <p:spPr>
          <a:xfrm>
            <a:off x="457200" y="1007745"/>
            <a:ext cx="8229600" cy="515620"/>
          </a:xfrm>
        </p:spPr>
        <p:txBody>
          <a:bodyPr anchor="t" anchorCtr="0"/>
          <a:p>
            <a:r>
              <a:rPr lang="en-US" altLang="zh-CN" dirty="0"/>
              <a:t>RWKV(Receptance Weighted Key Value)</a:t>
            </a:r>
            <a:endParaRPr lang="en-US" altLang="zh-CN" dirty="0"/>
          </a:p>
          <a:p>
            <a:endParaRPr lang="en-US" altLang="zh-CN" sz="1200" dirty="0"/>
          </a:p>
        </p:txBody>
      </p:sp>
      <p:sp>
        <p:nvSpPr>
          <p:cNvPr id="7" name="文本框 6"/>
          <p:cNvSpPr txBox="1"/>
          <p:nvPr/>
        </p:nvSpPr>
        <p:spPr>
          <a:xfrm>
            <a:off x="457200" y="6473190"/>
            <a:ext cx="7921625" cy="229870"/>
          </a:xfrm>
          <a:prstGeom prst="rect">
            <a:avLst/>
          </a:prstGeom>
          <a:noFill/>
        </p:spPr>
        <p:txBody>
          <a:bodyPr wrap="square" rtlCol="0">
            <a:spAutoFit/>
          </a:bodyPr>
          <a:p>
            <a:r>
              <a:rPr lang="zh-CN" altLang="en-US" sz="900"/>
              <a:t>Peng B, Alcaide E, Anthony Q, et al. Rwkv: Reinventing rnns for the transformer era[J]. arXiv preprint arXiv:2305.13048, 2023.</a:t>
            </a:r>
            <a:endParaRPr lang="zh-CN" altLang="en-US" sz="900"/>
          </a:p>
        </p:txBody>
      </p:sp>
      <p:sp>
        <p:nvSpPr>
          <p:cNvPr id="2" name="文本框 1"/>
          <p:cNvSpPr txBox="1"/>
          <p:nvPr/>
        </p:nvSpPr>
        <p:spPr>
          <a:xfrm>
            <a:off x="846455" y="1628775"/>
            <a:ext cx="7700645" cy="521970"/>
          </a:xfrm>
          <a:prstGeom prst="rect">
            <a:avLst/>
          </a:prstGeom>
          <a:noFill/>
        </p:spPr>
        <p:txBody>
          <a:bodyPr wrap="square" rtlCol="0">
            <a:spAutoFit/>
          </a:bodyPr>
          <a:p>
            <a:pPr algn="l"/>
            <a:r>
              <a:rPr lang="en-US" altLang="zh-CN" sz="1400" dirty="0">
                <a:sym typeface="+mn-ea"/>
              </a:rPr>
              <a:t>              将Transformer的高效</a:t>
            </a:r>
            <a:r>
              <a:rPr lang="en-US" altLang="zh-CN" sz="1400" dirty="0">
                <a:solidFill>
                  <a:srgbClr val="0070C0"/>
                </a:solidFill>
                <a:sym typeface="+mn-ea"/>
              </a:rPr>
              <a:t>并行训练</a:t>
            </a:r>
            <a:r>
              <a:rPr lang="en-US" altLang="zh-CN" sz="1400" dirty="0">
                <a:sym typeface="+mn-ea"/>
              </a:rPr>
              <a:t>与RNN的高效</a:t>
            </a:r>
            <a:r>
              <a:rPr lang="en-US" altLang="zh-CN" sz="1400" dirty="0">
                <a:solidFill>
                  <a:srgbClr val="0070C0"/>
                </a:solidFill>
                <a:sym typeface="+mn-ea"/>
              </a:rPr>
              <a:t>推理</a:t>
            </a:r>
            <a:r>
              <a:rPr lang="en-US" altLang="zh-CN" sz="1400" dirty="0">
                <a:sym typeface="+mn-ea"/>
              </a:rPr>
              <a:t>相结合</a:t>
            </a:r>
            <a:endParaRPr lang="en-US" altLang="zh-CN" sz="1400" dirty="0"/>
          </a:p>
          <a:p>
            <a:pPr algn="ctr"/>
            <a:endParaRPr lang="zh-CN" altLang="en-US" sz="1400"/>
          </a:p>
        </p:txBody>
      </p:sp>
      <p:sp>
        <p:nvSpPr>
          <p:cNvPr id="3" name="文本框 2"/>
          <p:cNvSpPr txBox="1"/>
          <p:nvPr/>
        </p:nvSpPr>
        <p:spPr>
          <a:xfrm>
            <a:off x="828040" y="2013585"/>
            <a:ext cx="2684145" cy="1168400"/>
          </a:xfrm>
          <a:prstGeom prst="rect">
            <a:avLst/>
          </a:prstGeom>
          <a:noFill/>
        </p:spPr>
        <p:txBody>
          <a:bodyPr wrap="square" rtlCol="0">
            <a:spAutoFit/>
          </a:bodyPr>
          <a:p>
            <a:r>
              <a:rPr lang="en-US" altLang="zh-CN" sz="1400"/>
              <a:t>RNN</a:t>
            </a:r>
            <a:r>
              <a:rPr lang="zh-CN" altLang="en-US" sz="1400"/>
              <a:t>：</a:t>
            </a:r>
            <a:endParaRPr lang="zh-CN" altLang="en-US" sz="1400"/>
          </a:p>
          <a:p>
            <a:pPr marL="285750" indent="-285750">
              <a:buFont typeface="Arial" panose="020B0604020202020204" pitchFamily="34" charset="0"/>
              <a:buChar char="•"/>
            </a:pPr>
            <a:r>
              <a:rPr lang="zh-CN" altLang="en-US" sz="1400"/>
              <a:t>需要更少的内存</a:t>
            </a:r>
            <a:endParaRPr lang="zh-CN" altLang="en-US" sz="1400"/>
          </a:p>
          <a:p>
            <a:pPr marL="285750" indent="-285750">
              <a:buFont typeface="Arial" panose="020B0604020202020204" pitchFamily="34" charset="0"/>
              <a:buChar char="•"/>
            </a:pPr>
            <a:r>
              <a:rPr lang="zh-CN" altLang="en-US" sz="1400"/>
              <a:t>在训练过程中存在梯度消失问题和时间维度上的不可并行性</a:t>
            </a:r>
            <a:endParaRPr lang="zh-CN" altLang="en-US" sz="1400"/>
          </a:p>
        </p:txBody>
      </p:sp>
      <p:sp>
        <p:nvSpPr>
          <p:cNvPr id="5" name="文本框 4"/>
          <p:cNvSpPr txBox="1"/>
          <p:nvPr/>
        </p:nvSpPr>
        <p:spPr>
          <a:xfrm>
            <a:off x="4302760" y="2013585"/>
            <a:ext cx="4293870" cy="1168400"/>
          </a:xfrm>
          <a:prstGeom prst="rect">
            <a:avLst/>
          </a:prstGeom>
          <a:noFill/>
        </p:spPr>
        <p:txBody>
          <a:bodyPr wrap="square" rtlCol="0">
            <a:spAutoFit/>
          </a:bodyPr>
          <a:p>
            <a:r>
              <a:rPr lang="en-US" altLang="zh-CN" sz="1400"/>
              <a:t>Transformer</a:t>
            </a:r>
            <a:r>
              <a:rPr lang="zh-CN" altLang="en-US" sz="1400"/>
              <a:t>：</a:t>
            </a:r>
            <a:endParaRPr lang="zh-CN" altLang="en-US" sz="1400"/>
          </a:p>
          <a:p>
            <a:pPr marL="285750" indent="-285750">
              <a:buFont typeface="Arial" panose="020B0604020202020204" pitchFamily="34" charset="0"/>
              <a:buChar char="•"/>
            </a:pPr>
            <a:r>
              <a:rPr lang="zh-CN" altLang="en-US" sz="1400"/>
              <a:t>擅长于管理本地和远程依赖关系，并支持并行训练</a:t>
            </a:r>
            <a:endParaRPr lang="zh-CN" altLang="en-US" sz="1400"/>
          </a:p>
          <a:p>
            <a:pPr marL="285750" indent="-285750">
              <a:buFont typeface="Arial" panose="020B0604020202020204" pitchFamily="34" charset="0"/>
              <a:buChar char="•"/>
            </a:pPr>
            <a:r>
              <a:rPr lang="en-US" altLang="zh-CN" sz="1400"/>
              <a:t>self-attention</a:t>
            </a:r>
            <a:r>
              <a:rPr lang="zh-CN" altLang="en-US" sz="1400"/>
              <a:t>的二次方复杂度使得它在涉及长序列和资源受限的任务中计算和内存消耗很大</a:t>
            </a:r>
            <a:endParaRPr lang="zh-CN" altLang="en-US" sz="1400"/>
          </a:p>
        </p:txBody>
      </p:sp>
      <p:sp>
        <p:nvSpPr>
          <p:cNvPr id="6" name="圆角矩形 5"/>
          <p:cNvSpPr/>
          <p:nvPr/>
        </p:nvSpPr>
        <p:spPr>
          <a:xfrm>
            <a:off x="828040" y="1988820"/>
            <a:ext cx="2663825" cy="1151890"/>
          </a:xfrm>
          <a:prstGeom prst="roundRect">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4211955" y="1984375"/>
            <a:ext cx="4335145" cy="1148080"/>
          </a:xfrm>
          <a:prstGeom prst="roundRect">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9" name="直接连接符 8"/>
          <p:cNvCxnSpPr>
            <a:stCxn id="6" idx="3"/>
            <a:endCxn id="8" idx="1"/>
          </p:cNvCxnSpPr>
          <p:nvPr/>
        </p:nvCxnSpPr>
        <p:spPr>
          <a:xfrm flipV="1">
            <a:off x="3491865" y="2558415"/>
            <a:ext cx="720090" cy="635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3836035" y="2546985"/>
            <a:ext cx="0" cy="1170305"/>
          </a:xfrm>
          <a:prstGeom prst="straightConnector1">
            <a:avLst/>
          </a:prstGeom>
          <a:ln w="158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p>
            <a:pPr lvl="0" fontAlgn="base"/>
            <a:r>
              <a:rPr lang="en-US" altLang="zh-CN" strike="noStrike" noProof="1" dirty="0">
                <a:latin typeface="Arial" panose="020B0604020202020204" pitchFamily="34" charset="0"/>
                <a:ea typeface="宋体" panose="02010600030101010101" pitchFamily="2" charset="-122"/>
                <a:cs typeface="+mn-cs"/>
              </a:rPr>
              <a:t>16</a:t>
            </a:r>
            <a:endParaRPr lang="en-US" altLang="zh-CN" strike="noStrike" noProof="1" dirty="0">
              <a:latin typeface="Arial" panose="020B0604020202020204" pitchFamily="34" charset="0"/>
              <a:ea typeface="宋体" panose="02010600030101010101" pitchFamily="2" charset="-122"/>
              <a:cs typeface="+mn-cs"/>
            </a:endParaRPr>
          </a:p>
        </p:txBody>
      </p:sp>
      <p:sp>
        <p:nvSpPr>
          <p:cNvPr id="6146" name="标题 3073"/>
          <p:cNvSpPr>
            <a:spLocks noGrp="1"/>
          </p:cNvSpPr>
          <p:nvPr/>
        </p:nvSpPr>
        <p:spPr>
          <a:xfrm>
            <a:off x="5509895" y="-635"/>
            <a:ext cx="3634105" cy="7162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zh-CN" sz="1800" dirty="0">
                <a:solidFill>
                  <a:schemeClr val="bg1"/>
                </a:solidFill>
                <a:sym typeface="+mn-ea"/>
              </a:rPr>
              <a:t>用于处理长序列的主要模型</a:t>
            </a:r>
            <a:endParaRPr lang="zh-CN" altLang="zh-CN" sz="1800" dirty="0">
              <a:solidFill>
                <a:schemeClr val="bg1"/>
              </a:solidFill>
              <a:sym typeface="+mn-ea"/>
            </a:endParaRPr>
          </a:p>
        </p:txBody>
      </p:sp>
      <p:pic>
        <p:nvPicPr>
          <p:cNvPr id="20" name="图片 19"/>
          <p:cNvPicPr>
            <a:picLocks noChangeAspect="1"/>
          </p:cNvPicPr>
          <p:nvPr/>
        </p:nvPicPr>
        <p:blipFill>
          <a:blip r:embed="rId2"/>
          <a:stretch>
            <a:fillRect/>
          </a:stretch>
        </p:blipFill>
        <p:spPr>
          <a:xfrm>
            <a:off x="144780" y="3860800"/>
            <a:ext cx="3061335" cy="2139950"/>
          </a:xfrm>
          <a:prstGeom prst="rect">
            <a:avLst/>
          </a:prstGeom>
        </p:spPr>
      </p:pic>
      <p:pic>
        <p:nvPicPr>
          <p:cNvPr id="21" name="图片 20"/>
          <p:cNvPicPr>
            <a:picLocks noChangeAspect="1"/>
          </p:cNvPicPr>
          <p:nvPr/>
        </p:nvPicPr>
        <p:blipFill>
          <a:blip r:embed="rId3"/>
          <a:stretch>
            <a:fillRect/>
          </a:stretch>
        </p:blipFill>
        <p:spPr>
          <a:xfrm>
            <a:off x="5578475" y="3860800"/>
            <a:ext cx="3024505" cy="2296160"/>
          </a:xfrm>
          <a:prstGeom prst="rect">
            <a:avLst/>
          </a:prstGeom>
        </p:spPr>
      </p:pic>
      <p:sp>
        <p:nvSpPr>
          <p:cNvPr id="22" name="圆角矩形 21"/>
          <p:cNvSpPr/>
          <p:nvPr/>
        </p:nvSpPr>
        <p:spPr>
          <a:xfrm>
            <a:off x="3312795" y="3723005"/>
            <a:ext cx="2197100" cy="1901825"/>
          </a:xfrm>
          <a:prstGeom prst="roundRect">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3374390" y="3717290"/>
            <a:ext cx="2073910" cy="2245995"/>
          </a:xfrm>
          <a:prstGeom prst="rect">
            <a:avLst/>
          </a:prstGeom>
          <a:noFill/>
        </p:spPr>
        <p:txBody>
          <a:bodyPr wrap="square" rtlCol="0">
            <a:noAutofit/>
          </a:bodyPr>
          <a:p>
            <a:r>
              <a:rPr lang="en-US" altLang="zh-CN" sz="1400"/>
              <a:t>RWKV</a:t>
            </a:r>
            <a:r>
              <a:rPr lang="zh-CN" altLang="en-US" sz="1400"/>
              <a:t>：</a:t>
            </a:r>
            <a:endParaRPr lang="zh-CN" altLang="en-US" sz="1400"/>
          </a:p>
          <a:p>
            <a:pPr marL="285750" indent="-285750">
              <a:buFont typeface="Arial" panose="020B0604020202020204" pitchFamily="34" charset="0"/>
              <a:buChar char="•"/>
            </a:pPr>
            <a:r>
              <a:rPr lang="zh-CN" altLang="en-US" sz="1400"/>
              <a:t>单推理时间恒定，总</a:t>
            </a:r>
            <a:r>
              <a:rPr lang="zh-CN" altLang="en-US" sz="1400" b="1">
                <a:solidFill>
                  <a:srgbClr val="0070C0"/>
                </a:solidFill>
              </a:rPr>
              <a:t>推理时间</a:t>
            </a:r>
            <a:r>
              <a:rPr lang="zh-CN" altLang="en-US" sz="1400"/>
              <a:t>随</a:t>
            </a:r>
            <a:r>
              <a:rPr lang="zh-CN" altLang="en-US" sz="1400"/>
              <a:t>序列长度线性增加</a:t>
            </a:r>
            <a:endParaRPr lang="zh-CN" altLang="en-US" sz="1400"/>
          </a:p>
          <a:p>
            <a:pPr marL="285750" indent="-285750">
              <a:buFont typeface="Arial" panose="020B0604020202020204" pitchFamily="34" charset="0"/>
              <a:buChar char="•"/>
            </a:pPr>
            <a:r>
              <a:rPr lang="zh-CN" altLang="en-US" sz="1400" b="1">
                <a:solidFill>
                  <a:srgbClr val="0070C0"/>
                </a:solidFill>
              </a:rPr>
              <a:t>内存占用</a:t>
            </a:r>
            <a:r>
              <a:rPr lang="zh-CN" altLang="en-US" sz="1400"/>
              <a:t>恒定，不随</a:t>
            </a:r>
            <a:r>
              <a:rPr lang="zh-CN" altLang="en-US" sz="1400"/>
              <a:t>序列长度增加</a:t>
            </a:r>
            <a:endParaRPr lang="zh-CN" altLang="en-US" sz="1400"/>
          </a:p>
          <a:p>
            <a:pPr marL="285750" indent="-285750">
              <a:buFont typeface="Arial" panose="020B0604020202020204" pitchFamily="34" charset="0"/>
              <a:buChar char="•"/>
            </a:pPr>
            <a:r>
              <a:rPr lang="zh-CN" altLang="en-US" sz="1400"/>
              <a:t>推理时间和内存占用随模型尺寸</a:t>
            </a:r>
            <a:r>
              <a:rPr lang="zh-CN" altLang="en-US" sz="1400" b="1">
                <a:solidFill>
                  <a:srgbClr val="0070C0"/>
                </a:solidFill>
              </a:rPr>
              <a:t>线性增长</a:t>
            </a:r>
            <a:endParaRPr lang="zh-CN" altLang="en-US" sz="1400" b="1">
              <a:solidFill>
                <a:srgbClr val="0070C0"/>
              </a:solidFill>
            </a:endParaRPr>
          </a:p>
        </p:txBody>
      </p:sp>
      <p:pic>
        <p:nvPicPr>
          <p:cNvPr id="25" name="图片 24"/>
          <p:cNvPicPr>
            <a:picLocks noChangeAspect="1"/>
          </p:cNvPicPr>
          <p:nvPr/>
        </p:nvPicPr>
        <p:blipFill>
          <a:blip r:embed="rId4"/>
          <a:stretch>
            <a:fillRect/>
          </a:stretch>
        </p:blipFill>
        <p:spPr>
          <a:xfrm>
            <a:off x="395605" y="3247390"/>
            <a:ext cx="2921000" cy="285750"/>
          </a:xfrm>
          <a:prstGeom prst="rect">
            <a:avLst/>
          </a:prstGeom>
        </p:spPr>
      </p:pic>
      <p:pic>
        <p:nvPicPr>
          <p:cNvPr id="26" name="图片 25"/>
          <p:cNvPicPr>
            <a:picLocks noChangeAspect="1"/>
          </p:cNvPicPr>
          <p:nvPr/>
        </p:nvPicPr>
        <p:blipFill>
          <a:blip r:embed="rId5"/>
          <a:stretch>
            <a:fillRect/>
          </a:stretch>
        </p:blipFill>
        <p:spPr>
          <a:xfrm>
            <a:off x="4787900" y="3143885"/>
            <a:ext cx="2389505" cy="5626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89"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p:sp>
        <p:nvSpPr>
          <p:cNvPr id="12291" name="文本占位符 3074"/>
          <p:cNvSpPr>
            <a:spLocks noGrp="1"/>
          </p:cNvSpPr>
          <p:nvPr>
            <p:ph idx="1"/>
          </p:nvPr>
        </p:nvSpPr>
        <p:spPr>
          <a:xfrm>
            <a:off x="457200" y="1007745"/>
            <a:ext cx="8229600" cy="515620"/>
          </a:xfrm>
        </p:spPr>
        <p:txBody>
          <a:bodyPr anchor="t" anchorCtr="0"/>
          <a:p>
            <a:r>
              <a:rPr lang="en-US" altLang="zh-CN" dirty="0"/>
              <a:t>RWKV(Receptance Weighted Key Value)</a:t>
            </a:r>
            <a:endParaRPr lang="en-US" altLang="zh-CN" dirty="0"/>
          </a:p>
          <a:p>
            <a:endParaRPr lang="en-US" altLang="zh-CN" sz="1200" dirty="0"/>
          </a:p>
        </p:txBody>
      </p:sp>
      <p:sp>
        <p:nvSpPr>
          <p:cNvPr id="7" name="文本框 6"/>
          <p:cNvSpPr txBox="1"/>
          <p:nvPr/>
        </p:nvSpPr>
        <p:spPr>
          <a:xfrm>
            <a:off x="457200" y="6473190"/>
            <a:ext cx="7921625" cy="229870"/>
          </a:xfrm>
          <a:prstGeom prst="rect">
            <a:avLst/>
          </a:prstGeom>
          <a:noFill/>
        </p:spPr>
        <p:txBody>
          <a:bodyPr wrap="square" rtlCol="0">
            <a:spAutoFit/>
          </a:bodyPr>
          <a:p>
            <a:r>
              <a:rPr lang="zh-CN" altLang="en-US" sz="900"/>
              <a:t>Peng B, Alcaide E, Anthony Q, et al. Rwkv: Reinventing rnns for the transformer era[J]. arXiv preprint arXiv:2305.13048, 2023.</a:t>
            </a:r>
            <a:endParaRPr lang="zh-CN" altLang="en-US" sz="900"/>
          </a:p>
        </p:txBody>
      </p:sp>
      <p:pic>
        <p:nvPicPr>
          <p:cNvPr id="15" name="图片 14"/>
          <p:cNvPicPr>
            <a:picLocks noChangeAspect="1"/>
          </p:cNvPicPr>
          <p:nvPr/>
        </p:nvPicPr>
        <p:blipFill>
          <a:blip r:embed="rId2"/>
          <a:stretch>
            <a:fillRect/>
          </a:stretch>
        </p:blipFill>
        <p:spPr>
          <a:xfrm>
            <a:off x="683895" y="1995170"/>
            <a:ext cx="2861310" cy="673735"/>
          </a:xfrm>
          <a:prstGeom prst="rect">
            <a:avLst/>
          </a:prstGeom>
        </p:spPr>
      </p:pic>
      <p:pic>
        <p:nvPicPr>
          <p:cNvPr id="16" name="图片 15"/>
          <p:cNvPicPr>
            <a:picLocks noChangeAspect="1"/>
          </p:cNvPicPr>
          <p:nvPr/>
        </p:nvPicPr>
        <p:blipFill>
          <a:blip r:embed="rId3"/>
          <a:stretch>
            <a:fillRect/>
          </a:stretch>
        </p:blipFill>
        <p:spPr>
          <a:xfrm>
            <a:off x="395605" y="3411220"/>
            <a:ext cx="3252470" cy="572770"/>
          </a:xfrm>
          <a:prstGeom prst="rect">
            <a:avLst/>
          </a:prstGeom>
        </p:spPr>
      </p:pic>
      <p:sp>
        <p:nvSpPr>
          <p:cNvPr id="4" name="灯片编号占位符 3"/>
          <p:cNvSpPr>
            <a:spLocks noGrp="1"/>
          </p:cNvSpPr>
          <p:nvPr>
            <p:ph type="sldNum" sz="quarter" idx="12"/>
          </p:nvPr>
        </p:nvSpPr>
        <p:spPr/>
        <p:txBody>
          <a:bodyPr/>
          <a:p>
            <a:pPr lvl="0" fontAlgn="base"/>
            <a:r>
              <a:rPr lang="en-US" altLang="zh-CN" strike="noStrike" noProof="1" dirty="0">
                <a:latin typeface="Arial" panose="020B0604020202020204" pitchFamily="34" charset="0"/>
              </a:rPr>
              <a:t>17</a:t>
            </a:r>
            <a:endParaRPr lang="en-US" altLang="zh-CN" strike="noStrike" noProof="1" dirty="0">
              <a:latin typeface="Arial" panose="020B0604020202020204" pitchFamily="34" charset="0"/>
            </a:endParaRPr>
          </a:p>
        </p:txBody>
      </p:sp>
      <p:sp>
        <p:nvSpPr>
          <p:cNvPr id="6146" name="标题 3073"/>
          <p:cNvSpPr>
            <a:spLocks noGrp="1"/>
          </p:cNvSpPr>
          <p:nvPr/>
        </p:nvSpPr>
        <p:spPr>
          <a:xfrm>
            <a:off x="5509895" y="-635"/>
            <a:ext cx="3634105" cy="7162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zh-CN" sz="1800" dirty="0">
                <a:solidFill>
                  <a:schemeClr val="bg1"/>
                </a:solidFill>
                <a:sym typeface="+mn-ea"/>
              </a:rPr>
              <a:t>用于处理长序列的主要模型</a:t>
            </a:r>
            <a:endParaRPr lang="zh-CN" altLang="zh-CN" sz="1800" dirty="0">
              <a:solidFill>
                <a:schemeClr val="bg1"/>
              </a:solidFill>
              <a:sym typeface="+mn-ea"/>
            </a:endParaRPr>
          </a:p>
        </p:txBody>
      </p:sp>
      <p:pic>
        <p:nvPicPr>
          <p:cNvPr id="21" name="图片 20"/>
          <p:cNvPicPr>
            <a:picLocks noChangeAspect="1"/>
          </p:cNvPicPr>
          <p:nvPr/>
        </p:nvPicPr>
        <p:blipFill>
          <a:blip r:embed="rId4"/>
          <a:stretch>
            <a:fillRect/>
          </a:stretch>
        </p:blipFill>
        <p:spPr>
          <a:xfrm>
            <a:off x="3636010" y="5236210"/>
            <a:ext cx="1588770" cy="306070"/>
          </a:xfrm>
          <a:prstGeom prst="rect">
            <a:avLst/>
          </a:prstGeom>
        </p:spPr>
      </p:pic>
      <p:pic>
        <p:nvPicPr>
          <p:cNvPr id="22" name="图片 21"/>
          <p:cNvPicPr>
            <a:picLocks noChangeAspect="1"/>
          </p:cNvPicPr>
          <p:nvPr/>
        </p:nvPicPr>
        <p:blipFill>
          <a:blip r:embed="rId5"/>
          <a:stretch>
            <a:fillRect/>
          </a:stretch>
        </p:blipFill>
        <p:spPr>
          <a:xfrm>
            <a:off x="3719195" y="1772920"/>
            <a:ext cx="3034665" cy="2532380"/>
          </a:xfrm>
          <a:prstGeom prst="rect">
            <a:avLst/>
          </a:prstGeom>
        </p:spPr>
      </p:pic>
      <p:sp>
        <p:nvSpPr>
          <p:cNvPr id="3" name="圆角矩形 2"/>
          <p:cNvSpPr/>
          <p:nvPr/>
        </p:nvSpPr>
        <p:spPr>
          <a:xfrm>
            <a:off x="389255" y="1815465"/>
            <a:ext cx="8346440" cy="1306195"/>
          </a:xfrm>
          <a:prstGeom prst="roundRect">
            <a:avLst/>
          </a:prstGeom>
          <a:solidFill>
            <a:srgbClr val="0070C0">
              <a:alpha val="10000"/>
            </a:srgbClr>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圆角矩形 4"/>
          <p:cNvSpPr/>
          <p:nvPr/>
        </p:nvSpPr>
        <p:spPr>
          <a:xfrm>
            <a:off x="243840" y="3188335"/>
            <a:ext cx="8709025" cy="1212850"/>
          </a:xfrm>
          <a:prstGeom prst="roundRect">
            <a:avLst/>
          </a:prstGeom>
          <a:solidFill>
            <a:schemeClr val="accent1">
              <a:lumMod val="90000"/>
              <a:alpha val="10000"/>
            </a:schemeClr>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6660515" y="2277110"/>
            <a:ext cx="1771650" cy="368300"/>
          </a:xfrm>
          <a:prstGeom prst="rect">
            <a:avLst/>
          </a:prstGeom>
          <a:noFill/>
        </p:spPr>
        <p:txBody>
          <a:bodyPr wrap="square" rtlCol="0">
            <a:spAutoFit/>
          </a:bodyPr>
          <a:p>
            <a:pPr algn="ctr"/>
            <a:r>
              <a:rPr lang="zh-CN" altLang="en-US"/>
              <a:t>标准</a:t>
            </a:r>
            <a:r>
              <a:rPr lang="en-US" altLang="zh-CN"/>
              <a:t>A</a:t>
            </a:r>
            <a:r>
              <a:rPr lang="en-US" altLang="zh-CN"/>
              <a:t>ttention</a:t>
            </a:r>
            <a:endParaRPr lang="en-US" altLang="zh-CN"/>
          </a:p>
        </p:txBody>
      </p:sp>
      <p:sp>
        <p:nvSpPr>
          <p:cNvPr id="8" name="文本框 7"/>
          <p:cNvSpPr txBox="1"/>
          <p:nvPr/>
        </p:nvSpPr>
        <p:spPr>
          <a:xfrm>
            <a:off x="6753860" y="3500755"/>
            <a:ext cx="1981835" cy="553085"/>
          </a:xfrm>
          <a:prstGeom prst="rect">
            <a:avLst/>
          </a:prstGeom>
          <a:noFill/>
        </p:spPr>
        <p:txBody>
          <a:bodyPr wrap="square" rtlCol="0">
            <a:spAutoFit/>
          </a:bodyPr>
          <a:p>
            <a:pPr algn="ctr"/>
            <a:r>
              <a:rPr lang="en-US" altLang="zh-CN"/>
              <a:t>AFT A</a:t>
            </a:r>
            <a:r>
              <a:rPr lang="en-US" altLang="zh-CN"/>
              <a:t>ttention</a:t>
            </a:r>
            <a:endParaRPr lang="en-US" altLang="zh-CN"/>
          </a:p>
          <a:p>
            <a:pPr algn="ctr"/>
            <a:r>
              <a:rPr lang="en-US" altLang="zh-CN" sz="1200"/>
              <a:t>(Attention free transformer)</a:t>
            </a:r>
            <a:endParaRPr lang="en-US" altLang="zh-CN" sz="1200"/>
          </a:p>
        </p:txBody>
      </p:sp>
      <mc:AlternateContent xmlns:mc="http://schemas.openxmlformats.org/markup-compatibility/2006">
        <mc:Choice xmlns:a14="http://schemas.microsoft.com/office/drawing/2010/main" Requires="a14">
          <p:sp>
            <p:nvSpPr>
              <p:cNvPr id="9" name="文本框 8"/>
              <p:cNvSpPr txBox="1"/>
              <p:nvPr/>
            </p:nvSpPr>
            <p:spPr>
              <a:xfrm>
                <a:off x="510540" y="4653280"/>
                <a:ext cx="7868285" cy="389255"/>
              </a:xfrm>
              <a:prstGeom prst="rect">
                <a:avLst/>
              </a:prstGeom>
              <a:noFill/>
            </p:spPr>
            <p:txBody>
              <a:bodyPr wrap="square" rtlCol="0">
                <a:spAutoFit/>
              </a:bodyPr>
              <a:p>
                <a:r>
                  <a:rPr lang="zh-CN" altLang="en-US" sz="1800"/>
                  <a:t>受到</a:t>
                </a:r>
                <a:r>
                  <a:rPr lang="en-US" altLang="zh-CN" sz="1800"/>
                  <a:t>AFT</a:t>
                </a:r>
                <a:r>
                  <a:rPr lang="zh-CN" altLang="en-US" sz="1800"/>
                  <a:t>的启发，</a:t>
                </a:r>
                <a:r>
                  <a:rPr lang="en-US" altLang="zh-CN" sz="1800"/>
                  <a:t>RWKV</a:t>
                </a:r>
                <a:r>
                  <a:rPr lang="zh-CN" altLang="en-US" sz="1800"/>
                  <a:t>中的每个</a:t>
                </a:r>
                <a14:m>
                  <m:oMath xmlns:m="http://schemas.openxmlformats.org/officeDocument/2006/math">
                    <m:sSub>
                      <m:sSubPr>
                        <m:ctrlPr>
                          <a:rPr lang="en-US" altLang="zh-CN" sz="1800" i="1">
                            <a:latin typeface="Cambria Math" panose="02040503050406030204" charset="0"/>
                            <a:cs typeface="Cambria Math" panose="02040503050406030204" charset="0"/>
                          </a:rPr>
                        </m:ctrlPr>
                      </m:sSubPr>
                      <m:e>
                        <m:r>
                          <a:rPr lang="en-US" altLang="zh-CN" sz="1800" i="1">
                            <a:latin typeface="Cambria Math" panose="02040503050406030204" charset="0"/>
                            <a:cs typeface="Cambria Math" panose="02040503050406030204" charset="0"/>
                          </a:rPr>
                          <m:t>𝑤</m:t>
                        </m:r>
                      </m:e>
                      <m:sub>
                        <m:r>
                          <a:rPr lang="en-US" altLang="zh-CN" sz="1800" i="1">
                            <a:latin typeface="Cambria Math" panose="02040503050406030204" charset="0"/>
                            <a:cs typeface="Cambria Math" panose="02040503050406030204" charset="0"/>
                          </a:rPr>
                          <m:t>𝑡</m:t>
                        </m:r>
                        <m:r>
                          <a:rPr lang="en-US" altLang="zh-CN" sz="1800" i="1">
                            <a:latin typeface="Cambria Math" panose="02040503050406030204" charset="0"/>
                            <a:cs typeface="Cambria Math" panose="02040503050406030204" charset="0"/>
                          </a:rPr>
                          <m:t>,</m:t>
                        </m:r>
                        <m:r>
                          <a:rPr lang="en-US" altLang="zh-CN" sz="1800" i="1">
                            <a:latin typeface="Cambria Math" panose="02040503050406030204" charset="0"/>
                            <a:cs typeface="Cambria Math" panose="02040503050406030204" charset="0"/>
                          </a:rPr>
                          <m:t>𝑖</m:t>
                        </m:r>
                      </m:sub>
                    </m:sSub>
                  </m:oMath>
                </a14:m>
                <a:r>
                  <a:rPr lang="zh-CN" altLang="en-US" sz="1800">
                    <a:latin typeface="Cambria Math" panose="02040503050406030204" charset="0"/>
                    <a:cs typeface="Cambria Math" panose="02040503050406030204" charset="0"/>
                  </a:rPr>
                  <a:t>成为一个</a:t>
                </a:r>
                <a:r>
                  <a:rPr lang="en-US" altLang="zh-CN" sz="1800">
                    <a:latin typeface="Cambria Math" panose="02040503050406030204" charset="0"/>
                    <a:cs typeface="Cambria Math" panose="02040503050406030204" charset="0"/>
                  </a:rPr>
                  <a:t>channel-wise</a:t>
                </a:r>
                <a:r>
                  <a:rPr lang="zh-CN" altLang="en-US" sz="1800">
                    <a:latin typeface="Cambria Math" panose="02040503050406030204" charset="0"/>
                    <a:cs typeface="Cambria Math" panose="02040503050406030204" charset="0"/>
                  </a:rPr>
                  <a:t>的时间衰减向量</a:t>
                </a:r>
                <a:r>
                  <a:rPr lang="en-US" altLang="zh-CN" sz="1800">
                    <a:latin typeface="Cambria Math" panose="02040503050406030204" charset="0"/>
                    <a:cs typeface="Cambria Math" panose="02040503050406030204" charset="0"/>
                  </a:rPr>
                  <a:t>:</a:t>
                </a:r>
                <a:endParaRPr lang="en-US" altLang="zh-CN" sz="1800">
                  <a:latin typeface="Cambria Math" panose="02040503050406030204" charset="0"/>
                  <a:cs typeface="Cambria Math" panose="02040503050406030204"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510540" y="4653280"/>
                <a:ext cx="7868285" cy="389255"/>
              </a:xfrm>
              <a:prstGeom prst="rect">
                <a:avLst/>
              </a:prstGeom>
              <a:blipFill rotWithShape="1">
                <a:blip r:embed="rId6"/>
                <a:stretch>
                  <a:fillRect/>
                </a:stretch>
              </a:blipFill>
            </p:spPr>
            <p:txBody>
              <a:bodyPr/>
              <a:lstStyle/>
              <a:p>
                <a:r>
                  <a:rPr lang="zh-CN" alt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89"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p:sp>
        <p:nvSpPr>
          <p:cNvPr id="12291" name="文本占位符 3074"/>
          <p:cNvSpPr>
            <a:spLocks noGrp="1"/>
          </p:cNvSpPr>
          <p:nvPr>
            <p:ph idx="1"/>
          </p:nvPr>
        </p:nvSpPr>
        <p:spPr>
          <a:xfrm>
            <a:off x="457200" y="1007745"/>
            <a:ext cx="8229600" cy="515620"/>
          </a:xfrm>
        </p:spPr>
        <p:txBody>
          <a:bodyPr anchor="t" anchorCtr="0"/>
          <a:p>
            <a:r>
              <a:rPr lang="en-US" altLang="zh-CN" dirty="0"/>
              <a:t>RWKV(Receptance Weighted Key Value)</a:t>
            </a:r>
            <a:endParaRPr lang="en-US" altLang="zh-CN" dirty="0"/>
          </a:p>
          <a:p>
            <a:endParaRPr lang="en-US" altLang="zh-CN" sz="1200" dirty="0"/>
          </a:p>
        </p:txBody>
      </p:sp>
      <p:sp>
        <p:nvSpPr>
          <p:cNvPr id="7" name="文本框 6"/>
          <p:cNvSpPr txBox="1"/>
          <p:nvPr/>
        </p:nvSpPr>
        <p:spPr>
          <a:xfrm>
            <a:off x="457200" y="6473190"/>
            <a:ext cx="7921625" cy="229870"/>
          </a:xfrm>
          <a:prstGeom prst="rect">
            <a:avLst/>
          </a:prstGeom>
          <a:noFill/>
        </p:spPr>
        <p:txBody>
          <a:bodyPr wrap="square" rtlCol="0">
            <a:spAutoFit/>
          </a:bodyPr>
          <a:p>
            <a:r>
              <a:rPr lang="zh-CN" altLang="en-US" sz="900"/>
              <a:t>Peng B, Alcaide E, Anthony Q, et al. Rwkv: Reinventing rnns for the transformer era[J]. arXiv preprint arXiv:2305.13048, 2023.</a:t>
            </a:r>
            <a:endParaRPr lang="zh-CN" altLang="en-US" sz="900"/>
          </a:p>
        </p:txBody>
      </p:sp>
      <p:pic>
        <p:nvPicPr>
          <p:cNvPr id="11" name="图片 10"/>
          <p:cNvPicPr>
            <a:picLocks noChangeAspect="1"/>
          </p:cNvPicPr>
          <p:nvPr/>
        </p:nvPicPr>
        <p:blipFill>
          <a:blip r:embed="rId2"/>
          <a:stretch>
            <a:fillRect/>
          </a:stretch>
        </p:blipFill>
        <p:spPr>
          <a:xfrm>
            <a:off x="4150360" y="1523365"/>
            <a:ext cx="3986530" cy="4767580"/>
          </a:xfrm>
          <a:prstGeom prst="rect">
            <a:avLst/>
          </a:prstGeom>
        </p:spPr>
      </p:pic>
      <p:sp>
        <p:nvSpPr>
          <p:cNvPr id="4" name="灯片编号占位符 3"/>
          <p:cNvSpPr>
            <a:spLocks noGrp="1"/>
          </p:cNvSpPr>
          <p:nvPr>
            <p:ph type="sldNum" sz="quarter" idx="12"/>
          </p:nvPr>
        </p:nvSpPr>
        <p:spPr/>
        <p:txBody>
          <a:bodyPr/>
          <a:p>
            <a:pPr lvl="0" fontAlgn="base"/>
            <a:r>
              <a:rPr lang="en-US" altLang="zh-CN" strike="noStrike" noProof="1" dirty="0">
                <a:latin typeface="Arial" panose="020B0604020202020204" pitchFamily="34" charset="0"/>
              </a:rPr>
              <a:t>18</a:t>
            </a:r>
            <a:endParaRPr lang="en-US" altLang="zh-CN" strike="noStrike" noProof="1" dirty="0">
              <a:latin typeface="Arial" panose="020B0604020202020204" pitchFamily="34" charset="0"/>
            </a:endParaRPr>
          </a:p>
        </p:txBody>
      </p:sp>
      <p:sp>
        <p:nvSpPr>
          <p:cNvPr id="6146" name="标题 3073"/>
          <p:cNvSpPr>
            <a:spLocks noGrp="1"/>
          </p:cNvSpPr>
          <p:nvPr/>
        </p:nvSpPr>
        <p:spPr>
          <a:xfrm>
            <a:off x="5509895" y="-635"/>
            <a:ext cx="3634105" cy="7162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zh-CN" sz="1800" dirty="0">
                <a:solidFill>
                  <a:schemeClr val="bg1"/>
                </a:solidFill>
                <a:sym typeface="+mn-ea"/>
              </a:rPr>
              <a:t>用于处理长序列的主要模型</a:t>
            </a:r>
            <a:endParaRPr lang="zh-CN" altLang="zh-CN" sz="1800" dirty="0">
              <a:solidFill>
                <a:schemeClr val="bg1"/>
              </a:solidFill>
              <a:sym typeface="+mn-ea"/>
            </a:endParaRPr>
          </a:p>
        </p:txBody>
      </p:sp>
      <p:sp>
        <p:nvSpPr>
          <p:cNvPr id="2" name="文本框 1"/>
          <p:cNvSpPr txBox="1"/>
          <p:nvPr/>
        </p:nvSpPr>
        <p:spPr>
          <a:xfrm>
            <a:off x="657225" y="2132965"/>
            <a:ext cx="3268980" cy="3415030"/>
          </a:xfrm>
          <a:prstGeom prst="rect">
            <a:avLst/>
          </a:prstGeom>
          <a:noFill/>
        </p:spPr>
        <p:txBody>
          <a:bodyPr wrap="square" rtlCol="0">
            <a:spAutoFit/>
          </a:bodyPr>
          <a:p>
            <a:r>
              <a:rPr lang="en-US" altLang="zh-CN" sz="1800">
                <a:sym typeface="+mn-ea"/>
              </a:rPr>
              <a:t>RWKV</a:t>
            </a:r>
            <a:r>
              <a:rPr lang="zh-CN" altLang="en-US" sz="1800">
                <a:sym typeface="+mn-ea"/>
              </a:rPr>
              <a:t>架构的命名源自时间混合和通道混合块中使用的四个主要模型元素：</a:t>
            </a:r>
            <a:endParaRPr lang="zh-CN" altLang="en-US" sz="1800">
              <a:sym typeface="+mn-ea"/>
            </a:endParaRPr>
          </a:p>
          <a:p>
            <a:pPr marL="285750" indent="-285750">
              <a:buFont typeface="Arial" panose="020B0604020202020204" pitchFamily="34" charset="0"/>
              <a:buChar char="•"/>
            </a:pPr>
            <a:r>
              <a:rPr lang="zh-CN" altLang="en-US" sz="1800">
                <a:sym typeface="+mn-ea"/>
              </a:rPr>
              <a:t>R：作为</a:t>
            </a:r>
            <a:r>
              <a:rPr lang="zh-CN" altLang="en-US" sz="1800" b="1">
                <a:solidFill>
                  <a:srgbClr val="0070C0"/>
                </a:solidFill>
                <a:sym typeface="+mn-ea"/>
              </a:rPr>
              <a:t>过去信息</a:t>
            </a:r>
            <a:r>
              <a:rPr lang="zh-CN" altLang="en-US" sz="1800">
                <a:sym typeface="+mn-ea"/>
              </a:rPr>
              <a:t>的接受程度的</a:t>
            </a:r>
            <a:r>
              <a:rPr lang="zh-CN" altLang="en-US" sz="1800">
                <a:sym typeface="+mn-ea"/>
              </a:rPr>
              <a:t>接受向量。</a:t>
            </a:r>
            <a:endParaRPr lang="zh-CN" altLang="en-US" sz="1800"/>
          </a:p>
          <a:p>
            <a:pPr marL="285750" indent="-285750">
              <a:buFont typeface="Arial" panose="020B0604020202020204" pitchFamily="34" charset="0"/>
              <a:buChar char="•"/>
            </a:pPr>
            <a:r>
              <a:rPr lang="zh-CN" altLang="en-US" sz="1800">
                <a:sym typeface="+mn-ea"/>
              </a:rPr>
              <a:t>W：</a:t>
            </a:r>
            <a:r>
              <a:rPr lang="zh-CN" altLang="en-US" sz="1800" b="1">
                <a:solidFill>
                  <a:srgbClr val="0070C0"/>
                </a:solidFill>
                <a:sym typeface="+mn-ea"/>
              </a:rPr>
              <a:t>位置</a:t>
            </a:r>
            <a:r>
              <a:rPr lang="zh-CN" altLang="en-US" sz="1800">
                <a:sym typeface="+mn-ea"/>
              </a:rPr>
              <a:t>权重衰减向量，是模型内可训练的参数。</a:t>
            </a:r>
            <a:endParaRPr lang="zh-CN" altLang="en-US" sz="1800"/>
          </a:p>
          <a:p>
            <a:pPr marL="285750" indent="-285750">
              <a:buFont typeface="Arial" panose="020B0604020202020204" pitchFamily="34" charset="0"/>
              <a:buChar char="•"/>
            </a:pPr>
            <a:r>
              <a:rPr lang="zh-CN" altLang="en-US" sz="1800">
                <a:sym typeface="+mn-ea"/>
              </a:rPr>
              <a:t>K：</a:t>
            </a:r>
            <a:r>
              <a:rPr lang="zh-CN" altLang="en-US" sz="1800" b="1">
                <a:solidFill>
                  <a:srgbClr val="0070C0"/>
                </a:solidFill>
                <a:sym typeface="+mn-ea"/>
              </a:rPr>
              <a:t>键向量</a:t>
            </a:r>
            <a:r>
              <a:rPr lang="zh-CN" altLang="en-US" sz="1800">
                <a:sym typeface="+mn-ea"/>
              </a:rPr>
              <a:t>，类似于传统注意机制中</a:t>
            </a:r>
            <a:r>
              <a:rPr lang="zh-CN" altLang="en-US" sz="1800">
                <a:sym typeface="+mn-ea"/>
              </a:rPr>
              <a:t>的K。</a:t>
            </a:r>
            <a:endParaRPr lang="zh-CN" altLang="en-US" sz="1800"/>
          </a:p>
          <a:p>
            <a:pPr marL="285750" indent="-285750">
              <a:buFont typeface="Arial" panose="020B0604020202020204" pitchFamily="34" charset="0"/>
              <a:buChar char="•"/>
            </a:pPr>
            <a:r>
              <a:rPr lang="zh-CN" altLang="en-US" sz="1800">
                <a:sym typeface="+mn-ea"/>
              </a:rPr>
              <a:t>V：</a:t>
            </a:r>
            <a:r>
              <a:rPr lang="zh-CN" altLang="en-US" sz="1800" b="1">
                <a:solidFill>
                  <a:srgbClr val="0070C0"/>
                </a:solidFill>
                <a:sym typeface="+mn-ea"/>
              </a:rPr>
              <a:t>值向量</a:t>
            </a:r>
            <a:r>
              <a:rPr lang="zh-CN" altLang="en-US" sz="1800">
                <a:sym typeface="+mn-ea"/>
              </a:rPr>
              <a:t>，</a:t>
            </a:r>
            <a:r>
              <a:rPr lang="zh-CN" altLang="en-US" sz="1800">
                <a:sym typeface="+mn-ea"/>
              </a:rPr>
              <a:t>类似于传统注意机制中的</a:t>
            </a:r>
            <a:r>
              <a:rPr lang="en-US" altLang="zh-CN" sz="1800">
                <a:sym typeface="+mn-ea"/>
              </a:rPr>
              <a:t>V</a:t>
            </a:r>
            <a:r>
              <a:rPr lang="zh-CN" altLang="en-US" sz="1800">
                <a:sym typeface="+mn-ea"/>
              </a:rPr>
              <a:t>。</a:t>
            </a:r>
            <a:endParaRPr lang="zh-CN" altLang="en-US" sz="1800"/>
          </a:p>
          <a:p>
            <a:endParaRPr lang="zh-CN" altLang="en-US"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89"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p:sp>
        <p:nvSpPr>
          <p:cNvPr id="12291" name="文本占位符 3074"/>
          <p:cNvSpPr>
            <a:spLocks noGrp="1"/>
          </p:cNvSpPr>
          <p:nvPr>
            <p:ph idx="1"/>
          </p:nvPr>
        </p:nvSpPr>
        <p:spPr>
          <a:xfrm>
            <a:off x="457200" y="1007745"/>
            <a:ext cx="8229600" cy="515620"/>
          </a:xfrm>
        </p:spPr>
        <p:txBody>
          <a:bodyPr anchor="t" anchorCtr="0"/>
          <a:p>
            <a:r>
              <a:rPr lang="en-US" altLang="zh-CN" dirty="0"/>
              <a:t>RWKV(Receptance Weighted Key Value)</a:t>
            </a:r>
            <a:endParaRPr lang="en-US" altLang="zh-CN" dirty="0"/>
          </a:p>
          <a:p>
            <a:endParaRPr lang="en-US" altLang="zh-CN" sz="1200" dirty="0"/>
          </a:p>
        </p:txBody>
      </p:sp>
      <p:sp>
        <p:nvSpPr>
          <p:cNvPr id="7" name="文本框 6"/>
          <p:cNvSpPr txBox="1"/>
          <p:nvPr/>
        </p:nvSpPr>
        <p:spPr>
          <a:xfrm>
            <a:off x="457200" y="6473190"/>
            <a:ext cx="7921625" cy="229870"/>
          </a:xfrm>
          <a:prstGeom prst="rect">
            <a:avLst/>
          </a:prstGeom>
          <a:noFill/>
        </p:spPr>
        <p:txBody>
          <a:bodyPr wrap="square" rtlCol="0">
            <a:spAutoFit/>
          </a:bodyPr>
          <a:p>
            <a:r>
              <a:rPr lang="zh-CN" altLang="en-US" sz="900"/>
              <a:t>Peng B, Alcaide E, Anthony Q, et al. Rwkv: Reinventing rnns for the transformer era[J]. arXiv preprint arXiv:2305.13048, 2023.</a:t>
            </a:r>
            <a:endParaRPr lang="zh-CN" altLang="en-US" sz="900"/>
          </a:p>
        </p:txBody>
      </p:sp>
      <p:pic>
        <p:nvPicPr>
          <p:cNvPr id="11" name="图片 10"/>
          <p:cNvPicPr>
            <a:picLocks noChangeAspect="1"/>
          </p:cNvPicPr>
          <p:nvPr/>
        </p:nvPicPr>
        <p:blipFill>
          <a:blip r:embed="rId2"/>
          <a:stretch>
            <a:fillRect/>
          </a:stretch>
        </p:blipFill>
        <p:spPr>
          <a:xfrm>
            <a:off x="4150360" y="1523365"/>
            <a:ext cx="3986530" cy="4767580"/>
          </a:xfrm>
          <a:prstGeom prst="rect">
            <a:avLst/>
          </a:prstGeom>
        </p:spPr>
      </p:pic>
      <p:sp>
        <p:nvSpPr>
          <p:cNvPr id="4" name="灯片编号占位符 3"/>
          <p:cNvSpPr>
            <a:spLocks noGrp="1"/>
          </p:cNvSpPr>
          <p:nvPr>
            <p:ph type="sldNum" sz="quarter" idx="12"/>
          </p:nvPr>
        </p:nvSpPr>
        <p:spPr/>
        <p:txBody>
          <a:bodyPr/>
          <a:p>
            <a:pPr lvl="0" fontAlgn="base"/>
            <a:r>
              <a:rPr lang="en-US" altLang="zh-CN" strike="noStrike" noProof="1" dirty="0">
                <a:latin typeface="Arial" panose="020B0604020202020204" pitchFamily="34" charset="0"/>
              </a:rPr>
              <a:t>18</a:t>
            </a:r>
            <a:endParaRPr lang="en-US" altLang="zh-CN" strike="noStrike" noProof="1" dirty="0">
              <a:latin typeface="Arial" panose="020B0604020202020204" pitchFamily="34" charset="0"/>
            </a:endParaRPr>
          </a:p>
        </p:txBody>
      </p:sp>
      <p:sp>
        <p:nvSpPr>
          <p:cNvPr id="6146" name="标题 3073"/>
          <p:cNvSpPr>
            <a:spLocks noGrp="1"/>
          </p:cNvSpPr>
          <p:nvPr/>
        </p:nvSpPr>
        <p:spPr>
          <a:xfrm>
            <a:off x="5509895" y="-635"/>
            <a:ext cx="3634105" cy="7162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zh-CN" sz="1800" dirty="0">
                <a:solidFill>
                  <a:schemeClr val="bg1"/>
                </a:solidFill>
                <a:sym typeface="+mn-ea"/>
              </a:rPr>
              <a:t>用于处理长序列的主要模型</a:t>
            </a:r>
            <a:endParaRPr lang="zh-CN" altLang="zh-CN" sz="1800" dirty="0">
              <a:solidFill>
                <a:schemeClr val="bg1"/>
              </a:solidFill>
              <a:sym typeface="+mn-ea"/>
            </a:endParaRPr>
          </a:p>
        </p:txBody>
      </p:sp>
      <p:pic>
        <p:nvPicPr>
          <p:cNvPr id="14" name="图片 13"/>
          <p:cNvPicPr>
            <a:picLocks noChangeAspect="1"/>
          </p:cNvPicPr>
          <p:nvPr/>
        </p:nvPicPr>
        <p:blipFill>
          <a:blip r:embed="rId3"/>
          <a:stretch>
            <a:fillRect/>
          </a:stretch>
        </p:blipFill>
        <p:spPr>
          <a:xfrm>
            <a:off x="611505" y="1879600"/>
            <a:ext cx="3250565" cy="901065"/>
          </a:xfrm>
          <a:prstGeom prst="rect">
            <a:avLst/>
          </a:prstGeom>
        </p:spPr>
      </p:pic>
      <p:pic>
        <p:nvPicPr>
          <p:cNvPr id="17" name="图片 16"/>
          <p:cNvPicPr>
            <a:picLocks noChangeAspect="1"/>
          </p:cNvPicPr>
          <p:nvPr/>
        </p:nvPicPr>
        <p:blipFill>
          <a:blip r:embed="rId4"/>
          <a:stretch>
            <a:fillRect/>
          </a:stretch>
        </p:blipFill>
        <p:spPr>
          <a:xfrm>
            <a:off x="323215" y="2862580"/>
            <a:ext cx="3815080" cy="667385"/>
          </a:xfrm>
          <a:prstGeom prst="rect">
            <a:avLst/>
          </a:prstGeom>
        </p:spPr>
      </p:pic>
      <p:pic>
        <p:nvPicPr>
          <p:cNvPr id="18" name="图片 17"/>
          <p:cNvPicPr>
            <a:picLocks noChangeAspect="1"/>
          </p:cNvPicPr>
          <p:nvPr/>
        </p:nvPicPr>
        <p:blipFill>
          <a:blip r:embed="rId5"/>
          <a:stretch>
            <a:fillRect/>
          </a:stretch>
        </p:blipFill>
        <p:spPr>
          <a:xfrm>
            <a:off x="611505" y="3611880"/>
            <a:ext cx="2160000" cy="285283"/>
          </a:xfrm>
          <a:prstGeom prst="rect">
            <a:avLst/>
          </a:prstGeom>
        </p:spPr>
      </p:pic>
      <p:sp>
        <p:nvSpPr>
          <p:cNvPr id="3" name="圆角矩形 2"/>
          <p:cNvSpPr/>
          <p:nvPr/>
        </p:nvSpPr>
        <p:spPr>
          <a:xfrm>
            <a:off x="4508500" y="3561715"/>
            <a:ext cx="1647825" cy="1739265"/>
          </a:xfrm>
          <a:prstGeom prst="roundRect">
            <a:avLst/>
          </a:prstGeom>
          <a:solidFill>
            <a:srgbClr val="0070C0">
              <a:alpha val="10000"/>
            </a:srgbClr>
          </a:solidFill>
          <a:ln>
            <a:solidFill>
              <a:srgbClr val="0070C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9982200" y="2790190"/>
            <a:ext cx="3048000" cy="368300"/>
          </a:xfrm>
          <a:prstGeom prst="rect">
            <a:avLst/>
          </a:prstGeom>
          <a:noFill/>
        </p:spPr>
        <p:txBody>
          <a:bodyPr wrap="square" rtlCol="0">
            <a:spAutoFit/>
          </a:bodyPr>
          <a:p>
            <a:endParaRPr lang="zh-CN" altLang="en-US"/>
          </a:p>
        </p:txBody>
      </p:sp>
      <p:pic>
        <p:nvPicPr>
          <p:cNvPr id="5" name="图片 4"/>
          <p:cNvPicPr>
            <a:picLocks noChangeAspect="1"/>
          </p:cNvPicPr>
          <p:nvPr/>
        </p:nvPicPr>
        <p:blipFill>
          <a:blip r:embed="rId6"/>
          <a:stretch>
            <a:fillRect/>
          </a:stretch>
        </p:blipFill>
        <p:spPr>
          <a:xfrm>
            <a:off x="755650" y="3879850"/>
            <a:ext cx="2943860" cy="22434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89"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p:sp>
        <p:nvSpPr>
          <p:cNvPr id="12291" name="文本占位符 3074"/>
          <p:cNvSpPr>
            <a:spLocks noGrp="1"/>
          </p:cNvSpPr>
          <p:nvPr>
            <p:ph idx="1"/>
          </p:nvPr>
        </p:nvSpPr>
        <p:spPr>
          <a:xfrm>
            <a:off x="457200" y="1007745"/>
            <a:ext cx="8229600" cy="515620"/>
          </a:xfrm>
        </p:spPr>
        <p:txBody>
          <a:bodyPr anchor="t" anchorCtr="0"/>
          <a:p>
            <a:r>
              <a:rPr lang="en-US" altLang="zh-CN" dirty="0"/>
              <a:t>RWKV(Receptance Weighted Key Value)</a:t>
            </a:r>
            <a:endParaRPr lang="en-US" altLang="zh-CN" dirty="0"/>
          </a:p>
          <a:p>
            <a:endParaRPr lang="en-US" altLang="zh-CN" sz="1200" dirty="0"/>
          </a:p>
        </p:txBody>
      </p:sp>
      <p:sp>
        <p:nvSpPr>
          <p:cNvPr id="7" name="文本框 6"/>
          <p:cNvSpPr txBox="1"/>
          <p:nvPr/>
        </p:nvSpPr>
        <p:spPr>
          <a:xfrm>
            <a:off x="457200" y="6473190"/>
            <a:ext cx="7921625" cy="229870"/>
          </a:xfrm>
          <a:prstGeom prst="rect">
            <a:avLst/>
          </a:prstGeom>
          <a:noFill/>
        </p:spPr>
        <p:txBody>
          <a:bodyPr wrap="square" rtlCol="0">
            <a:spAutoFit/>
          </a:bodyPr>
          <a:p>
            <a:r>
              <a:rPr lang="zh-CN" altLang="en-US" sz="900"/>
              <a:t>Peng B, Alcaide E, Anthony Q, et al. Rwkv: Reinventing rnns for the transformer era[J]. arXiv preprint arXiv:2305.13048, 2023.</a:t>
            </a:r>
            <a:endParaRPr lang="zh-CN" altLang="en-US" sz="900"/>
          </a:p>
        </p:txBody>
      </p:sp>
      <p:pic>
        <p:nvPicPr>
          <p:cNvPr id="12" name="图片 11"/>
          <p:cNvPicPr>
            <a:picLocks noChangeAspect="1"/>
          </p:cNvPicPr>
          <p:nvPr/>
        </p:nvPicPr>
        <p:blipFill>
          <a:blip r:embed="rId2"/>
          <a:stretch>
            <a:fillRect/>
          </a:stretch>
        </p:blipFill>
        <p:spPr>
          <a:xfrm>
            <a:off x="4859655" y="1772920"/>
            <a:ext cx="3890645" cy="3912870"/>
          </a:xfrm>
          <a:prstGeom prst="rect">
            <a:avLst/>
          </a:prstGeom>
        </p:spPr>
      </p:pic>
      <p:pic>
        <p:nvPicPr>
          <p:cNvPr id="13" name="图片 12"/>
          <p:cNvPicPr>
            <a:picLocks noChangeAspect="1"/>
          </p:cNvPicPr>
          <p:nvPr/>
        </p:nvPicPr>
        <p:blipFill>
          <a:blip r:embed="rId3"/>
          <a:stretch>
            <a:fillRect/>
          </a:stretch>
        </p:blipFill>
        <p:spPr>
          <a:xfrm>
            <a:off x="561975" y="1888490"/>
            <a:ext cx="4288790" cy="825500"/>
          </a:xfrm>
          <a:prstGeom prst="rect">
            <a:avLst/>
          </a:prstGeom>
        </p:spPr>
      </p:pic>
      <p:pic>
        <p:nvPicPr>
          <p:cNvPr id="19" name="图片 18"/>
          <p:cNvPicPr>
            <a:picLocks noChangeAspect="1"/>
          </p:cNvPicPr>
          <p:nvPr/>
        </p:nvPicPr>
        <p:blipFill>
          <a:blip r:embed="rId4"/>
          <a:stretch>
            <a:fillRect/>
          </a:stretch>
        </p:blipFill>
        <p:spPr>
          <a:xfrm>
            <a:off x="611505" y="2781300"/>
            <a:ext cx="4111625" cy="485775"/>
          </a:xfrm>
          <a:prstGeom prst="rect">
            <a:avLst/>
          </a:prstGeom>
        </p:spPr>
      </p:pic>
      <p:sp>
        <p:nvSpPr>
          <p:cNvPr id="4" name="灯片编号占位符 3"/>
          <p:cNvSpPr>
            <a:spLocks noGrp="1"/>
          </p:cNvSpPr>
          <p:nvPr>
            <p:ph type="sldNum" sz="quarter" idx="12"/>
          </p:nvPr>
        </p:nvSpPr>
        <p:spPr/>
        <p:txBody>
          <a:bodyPr/>
          <a:p>
            <a:pPr lvl="0" fontAlgn="base"/>
            <a:r>
              <a:rPr lang="en-US" altLang="zh-CN" strike="noStrike" noProof="1" dirty="0">
                <a:latin typeface="Arial" panose="020B0604020202020204" pitchFamily="34" charset="0"/>
              </a:rPr>
              <a:t>19</a:t>
            </a:r>
            <a:endParaRPr lang="en-US" altLang="zh-CN" strike="noStrike" noProof="1" dirty="0">
              <a:latin typeface="Arial" panose="020B0604020202020204" pitchFamily="34" charset="0"/>
            </a:endParaRPr>
          </a:p>
        </p:txBody>
      </p:sp>
      <p:sp>
        <p:nvSpPr>
          <p:cNvPr id="6146" name="标题 3073"/>
          <p:cNvSpPr>
            <a:spLocks noGrp="1"/>
          </p:cNvSpPr>
          <p:nvPr/>
        </p:nvSpPr>
        <p:spPr>
          <a:xfrm>
            <a:off x="5509895" y="-635"/>
            <a:ext cx="3634105" cy="7162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zh-CN" sz="1800" dirty="0">
                <a:solidFill>
                  <a:schemeClr val="bg1"/>
                </a:solidFill>
                <a:sym typeface="+mn-ea"/>
              </a:rPr>
              <a:t>用于处理长序列的主要模型</a:t>
            </a:r>
            <a:endParaRPr lang="zh-CN" altLang="zh-CN" sz="1800" dirty="0">
              <a:solidFill>
                <a:schemeClr val="bg1"/>
              </a:solidFill>
              <a:sym typeface="+mn-ea"/>
            </a:endParaRPr>
          </a:p>
        </p:txBody>
      </p:sp>
      <mc:AlternateContent xmlns:mc="http://schemas.openxmlformats.org/markup-compatibility/2006">
        <mc:Choice xmlns:a14="http://schemas.microsoft.com/office/drawing/2010/main" Requires="a14">
          <p:sp>
            <p:nvSpPr>
              <p:cNvPr id="2" name="文本框 1"/>
              <p:cNvSpPr txBox="1"/>
              <p:nvPr/>
            </p:nvSpPr>
            <p:spPr>
              <a:xfrm>
                <a:off x="971550" y="3540760"/>
                <a:ext cx="3553460" cy="2327910"/>
              </a:xfrm>
              <a:prstGeom prst="rect">
                <a:avLst/>
              </a:prstGeom>
              <a:noFill/>
            </p:spPr>
            <p:txBody>
              <a:bodyPr wrap="square" rtlCol="0">
                <a:noAutofit/>
              </a:bodyPr>
              <a:p>
                <a:r>
                  <a:rPr lang="zh-CN" altLang="en-US"/>
                  <a:t>像</a:t>
                </a:r>
                <a:r>
                  <a:rPr lang="en-US" altLang="zh-CN"/>
                  <a:t>Transformer</a:t>
                </a:r>
                <a:r>
                  <a:rPr lang="zh-CN" altLang="en-US"/>
                  <a:t>一样训练：</a:t>
                </a:r>
                <a:endParaRPr lang="zh-CN" altLang="en-US"/>
              </a:p>
              <a:p>
                <a:pPr marL="285750" indent="-285750">
                  <a:buFont typeface="Arial" panose="020B0604020202020204" pitchFamily="34" charset="0"/>
                  <a:buChar char="•"/>
                </a:pPr>
                <a:r>
                  <a:rPr lang="en-US" altLang="zh-CN"/>
                  <a:t>RWKV</a:t>
                </a:r>
                <a:r>
                  <a:rPr lang="zh-CN" altLang="en-US"/>
                  <a:t>高度</a:t>
                </a:r>
                <a:r>
                  <a:rPr lang="zh-CN" altLang="en-US" b="1">
                    <a:solidFill>
                      <a:srgbClr val="0070C0"/>
                    </a:solidFill>
                  </a:rPr>
                  <a:t>并行化</a:t>
                </a:r>
                <a:r>
                  <a:rPr lang="zh-CN" altLang="en-US"/>
                  <a:t>，提高了</a:t>
                </a:r>
                <a:r>
                  <a:rPr lang="zh-CN" altLang="en-US"/>
                  <a:t>可扩展性</a:t>
                </a:r>
                <a:endParaRPr lang="zh-CN" altLang="en-US"/>
              </a:p>
              <a:p>
                <a:pPr marL="285750" indent="-285750">
                  <a:buFont typeface="Arial" panose="020B0604020202020204" pitchFamily="34" charset="0"/>
                  <a:buChar char="•"/>
                </a:pPr>
                <a:r>
                  <a:rPr lang="zh-CN" altLang="en-US"/>
                  <a:t>处理批大小为</a:t>
                </a:r>
                <a:r>
                  <a:rPr lang="en-US" altLang="zh-CN"/>
                  <a:t>B</a:t>
                </a:r>
                <a:r>
                  <a:rPr lang="zh-CN" altLang="en-US"/>
                  <a:t>，长度为</a:t>
                </a:r>
                <a:r>
                  <a:rPr lang="en-US" altLang="zh-CN"/>
                  <a:t>T</a:t>
                </a:r>
                <a:r>
                  <a:rPr lang="zh-CN" altLang="en-US"/>
                  <a:t>的序列的时间复杂度为</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𝐵𝑇</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𝑑</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oMath>
                </a14:m>
                <a:endParaRPr lang="en-US" altLang="zh-CN" i="1">
                  <a:latin typeface="Cambria Math" panose="02040503050406030204" charset="0"/>
                  <a:cs typeface="Cambria Math" panose="02040503050406030204" charset="0"/>
                </a:endParaRPr>
              </a:p>
              <a:p>
                <a:pPr marL="285750" indent="-285750">
                  <a:buFont typeface="Arial" panose="020B0604020202020204" pitchFamily="34" charset="0"/>
                  <a:buChar char="•"/>
                </a:pPr>
                <a:r>
                  <a:rPr lang="zh-CN" altLang="en-US"/>
                  <a:t>计算</a:t>
                </a:r>
                <a14:m>
                  <m:oMath xmlns:m="http://schemas.openxmlformats.org/officeDocument/2006/math">
                    <m:r>
                      <a:rPr lang="en-US" altLang="zh-CN" i="1">
                        <a:latin typeface="Cambria Math" panose="02040503050406030204" charset="0"/>
                        <a:cs typeface="Cambria Math" panose="02040503050406030204" charset="0"/>
                      </a:rPr>
                      <m:t>𝑤𝑘</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𝑣</m:t>
                        </m:r>
                      </m:e>
                      <m:sub>
                        <m:r>
                          <a:rPr lang="en-US" altLang="zh-CN" i="1">
                            <a:latin typeface="Cambria Math" panose="02040503050406030204" charset="0"/>
                            <a:cs typeface="Cambria Math" panose="02040503050406030204" charset="0"/>
                          </a:rPr>
                          <m:t>𝑡</m:t>
                        </m:r>
                      </m:sub>
                    </m:sSub>
                  </m:oMath>
                </a14:m>
                <a:r>
                  <a:rPr lang="zh-CN" altLang="en-US">
                    <a:latin typeface="Cambria Math" panose="02040503050406030204" charset="0"/>
                    <a:cs typeface="Cambria Math" panose="02040503050406030204" charset="0"/>
                  </a:rPr>
                  <a:t>依靠</a:t>
                </a:r>
                <a:r>
                  <a:rPr lang="zh-CN" altLang="en-US" b="1">
                    <a:solidFill>
                      <a:srgbClr val="0070C0"/>
                    </a:solidFill>
                    <a:latin typeface="Cambria Math" panose="02040503050406030204" charset="0"/>
                    <a:cs typeface="Cambria Math" panose="02040503050406030204" charset="0"/>
                  </a:rPr>
                  <a:t>串行扫描</a:t>
                </a:r>
                <a:r>
                  <a:rPr lang="zh-CN" altLang="en-US">
                    <a:latin typeface="Cambria Math" panose="02040503050406030204" charset="0"/>
                    <a:cs typeface="Cambria Math" panose="02040503050406030204" charset="0"/>
                  </a:rPr>
                  <a:t>复杂度为</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𝐵𝑇𝑑</m:t>
                    </m:r>
                    <m:r>
                      <a:rPr lang="en-US" altLang="zh-CN" i="1">
                        <a:latin typeface="Cambria Math" panose="02040503050406030204" charset="0"/>
                        <a:cs typeface="Cambria Math" panose="02040503050406030204" charset="0"/>
                      </a:rPr>
                      <m:t>)</m:t>
                    </m:r>
                  </m:oMath>
                </a14:m>
                <a:endParaRPr lang="zh-CN" altLang="en-US">
                  <a:latin typeface="Cambria Math" panose="02040503050406030204" charset="0"/>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971550" y="3540760"/>
                <a:ext cx="3553460" cy="232791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89"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p:sp>
        <p:nvSpPr>
          <p:cNvPr id="12291" name="文本占位符 3074"/>
          <p:cNvSpPr>
            <a:spLocks noGrp="1"/>
          </p:cNvSpPr>
          <p:nvPr>
            <p:ph idx="1"/>
          </p:nvPr>
        </p:nvSpPr>
        <p:spPr>
          <a:xfrm>
            <a:off x="457200" y="1007745"/>
            <a:ext cx="8229600" cy="515620"/>
          </a:xfrm>
        </p:spPr>
        <p:txBody>
          <a:bodyPr anchor="t" anchorCtr="0"/>
          <a:p>
            <a:r>
              <a:rPr lang="en-US" altLang="zh-CN" dirty="0"/>
              <a:t>RWKV(Receptance Weighted Key Value)</a:t>
            </a:r>
            <a:endParaRPr lang="en-US" altLang="zh-CN" dirty="0"/>
          </a:p>
          <a:p>
            <a:endParaRPr lang="en-US" altLang="zh-CN" sz="1200" dirty="0"/>
          </a:p>
        </p:txBody>
      </p:sp>
      <p:sp>
        <p:nvSpPr>
          <p:cNvPr id="7" name="文本框 6"/>
          <p:cNvSpPr txBox="1"/>
          <p:nvPr/>
        </p:nvSpPr>
        <p:spPr>
          <a:xfrm>
            <a:off x="457200" y="6473190"/>
            <a:ext cx="7921625" cy="229870"/>
          </a:xfrm>
          <a:prstGeom prst="rect">
            <a:avLst/>
          </a:prstGeom>
          <a:noFill/>
        </p:spPr>
        <p:txBody>
          <a:bodyPr wrap="square" rtlCol="0">
            <a:spAutoFit/>
          </a:bodyPr>
          <a:p>
            <a:r>
              <a:rPr lang="zh-CN" altLang="en-US" sz="900"/>
              <a:t>Peng B, Alcaide E, Anthony Q, et al. Rwkv: Reinventing rnns for the transformer era[J]. arXiv preprint arXiv:2305.13048, 2023.</a:t>
            </a:r>
            <a:endParaRPr lang="zh-CN" altLang="en-US" sz="900"/>
          </a:p>
        </p:txBody>
      </p:sp>
      <p:sp>
        <p:nvSpPr>
          <p:cNvPr id="4" name="灯片编号占位符 3"/>
          <p:cNvSpPr>
            <a:spLocks noGrp="1"/>
          </p:cNvSpPr>
          <p:nvPr>
            <p:ph type="sldNum" sz="quarter" idx="12"/>
          </p:nvPr>
        </p:nvSpPr>
        <p:spPr/>
        <p:txBody>
          <a:bodyPr/>
          <a:p>
            <a:pPr lvl="0" fontAlgn="base"/>
            <a:r>
              <a:rPr lang="en-US" altLang="zh-CN" strike="noStrike" noProof="1" dirty="0">
                <a:latin typeface="Arial" panose="020B0604020202020204" pitchFamily="34" charset="0"/>
              </a:rPr>
              <a:t>20</a:t>
            </a:r>
            <a:endParaRPr lang="en-US" altLang="zh-CN" strike="noStrike" noProof="1" dirty="0">
              <a:latin typeface="Arial" panose="020B0604020202020204" pitchFamily="34" charset="0"/>
            </a:endParaRPr>
          </a:p>
        </p:txBody>
      </p:sp>
      <p:sp>
        <p:nvSpPr>
          <p:cNvPr id="6146" name="标题 3073"/>
          <p:cNvSpPr>
            <a:spLocks noGrp="1"/>
          </p:cNvSpPr>
          <p:nvPr/>
        </p:nvSpPr>
        <p:spPr>
          <a:xfrm>
            <a:off x="5509895" y="-635"/>
            <a:ext cx="3634105" cy="7162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zh-CN" sz="1800" dirty="0">
                <a:solidFill>
                  <a:schemeClr val="bg1"/>
                </a:solidFill>
                <a:sym typeface="+mn-ea"/>
              </a:rPr>
              <a:t>用于处理长序列的主要模型</a:t>
            </a:r>
            <a:endParaRPr lang="zh-CN" altLang="zh-CN" sz="1800" dirty="0">
              <a:solidFill>
                <a:schemeClr val="bg1"/>
              </a:solidFill>
              <a:sym typeface="+mn-ea"/>
            </a:endParaRPr>
          </a:p>
        </p:txBody>
      </p:sp>
      <p:pic>
        <p:nvPicPr>
          <p:cNvPr id="3" name="图片 2"/>
          <p:cNvPicPr>
            <a:picLocks noChangeAspect="1"/>
          </p:cNvPicPr>
          <p:nvPr/>
        </p:nvPicPr>
        <p:blipFill>
          <a:blip r:embed="rId2"/>
          <a:stretch>
            <a:fillRect/>
          </a:stretch>
        </p:blipFill>
        <p:spPr>
          <a:xfrm>
            <a:off x="3923665" y="1701165"/>
            <a:ext cx="4562475" cy="3143250"/>
          </a:xfrm>
          <a:prstGeom prst="rect">
            <a:avLst/>
          </a:prstGeom>
        </p:spPr>
      </p:pic>
      <p:pic>
        <p:nvPicPr>
          <p:cNvPr id="5" name="图片 4"/>
          <p:cNvPicPr>
            <a:picLocks noChangeAspect="1"/>
          </p:cNvPicPr>
          <p:nvPr/>
        </p:nvPicPr>
        <p:blipFill>
          <a:blip r:embed="rId3"/>
          <a:stretch>
            <a:fillRect/>
          </a:stretch>
        </p:blipFill>
        <p:spPr>
          <a:xfrm>
            <a:off x="467360" y="2493010"/>
            <a:ext cx="3387090" cy="1461770"/>
          </a:xfrm>
          <a:prstGeom prst="rect">
            <a:avLst/>
          </a:prstGeom>
        </p:spPr>
      </p:pic>
      <p:sp>
        <p:nvSpPr>
          <p:cNvPr id="6" name="文本框 5"/>
          <p:cNvSpPr txBox="1"/>
          <p:nvPr/>
        </p:nvSpPr>
        <p:spPr>
          <a:xfrm>
            <a:off x="700405" y="5029835"/>
            <a:ext cx="7435215" cy="368300"/>
          </a:xfrm>
          <a:prstGeom prst="rect">
            <a:avLst/>
          </a:prstGeom>
          <a:noFill/>
        </p:spPr>
        <p:txBody>
          <a:bodyPr wrap="square" rtlCol="0">
            <a:spAutoFit/>
          </a:bodyPr>
          <a:p>
            <a:r>
              <a:rPr lang="en-US" altLang="zh-CN"/>
              <a:t>RWKV</a:t>
            </a:r>
            <a:r>
              <a:rPr lang="zh-CN" altLang="en-US"/>
              <a:t>解码只依赖当前输入和</a:t>
            </a:r>
            <a:r>
              <a:rPr lang="en-US" altLang="zh-CN"/>
              <a:t>state</a:t>
            </a:r>
            <a:r>
              <a:rPr lang="zh-CN" altLang="en-US"/>
              <a:t>，每一步只需要较小的内存和</a:t>
            </a:r>
            <a:r>
              <a:rPr lang="zh-CN" altLang="en-US"/>
              <a:t>计算量</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3"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p:sp>
        <p:nvSpPr>
          <p:cNvPr id="13315" name="文本占位符 3074"/>
          <p:cNvSpPr>
            <a:spLocks noGrp="1"/>
          </p:cNvSpPr>
          <p:nvPr>
            <p:ph idx="1"/>
          </p:nvPr>
        </p:nvSpPr>
        <p:spPr>
          <a:xfrm>
            <a:off x="457200" y="1016000"/>
            <a:ext cx="8229600" cy="550545"/>
          </a:xfrm>
        </p:spPr>
        <p:txBody>
          <a:bodyPr anchor="t" anchorCtr="0"/>
          <a:p>
            <a:r>
              <a:rPr lang="zh-CN" altLang="en-US" dirty="0"/>
              <a:t>稀疏近似的</a:t>
            </a:r>
            <a:r>
              <a:rPr lang="en-US" altLang="zh-CN" dirty="0"/>
              <a:t>attention</a:t>
            </a:r>
            <a:r>
              <a:rPr lang="zh-CN" altLang="en-US" dirty="0"/>
              <a:t>的大致介绍</a:t>
            </a:r>
            <a:endParaRPr lang="zh-CN" altLang="en-US" dirty="0"/>
          </a:p>
        </p:txBody>
      </p:sp>
      <p:sp>
        <p:nvSpPr>
          <p:cNvPr id="2" name="文本框 1"/>
          <p:cNvSpPr txBox="1"/>
          <p:nvPr/>
        </p:nvSpPr>
        <p:spPr>
          <a:xfrm>
            <a:off x="827405" y="1566545"/>
            <a:ext cx="6610350" cy="306705"/>
          </a:xfrm>
          <a:prstGeom prst="rect">
            <a:avLst/>
          </a:prstGeom>
          <a:noFill/>
        </p:spPr>
        <p:txBody>
          <a:bodyPr wrap="square" rtlCol="0">
            <a:spAutoFit/>
          </a:bodyPr>
          <a:p>
            <a:r>
              <a:rPr lang="zh-CN" altLang="en-US" sz="1400"/>
              <a:t>有效的Attention Weights几乎全部集中在当前待预测点周围</a:t>
            </a:r>
            <a:endParaRPr lang="zh-CN" altLang="en-US" sz="1400"/>
          </a:p>
        </p:txBody>
      </p:sp>
      <p:pic>
        <p:nvPicPr>
          <p:cNvPr id="5" name="C9F754DE-2CAD-44b6-B708-469DEB6407EB-2" descr="C:/Users/95322/AppData/Local/Temp/wpp.cmfeclwpp"/>
          <p:cNvPicPr>
            <a:picLocks noChangeAspect="1"/>
          </p:cNvPicPr>
          <p:nvPr/>
        </p:nvPicPr>
        <p:blipFill>
          <a:blip r:embed="rId2"/>
          <a:stretch>
            <a:fillRect/>
          </a:stretch>
        </p:blipFill>
        <p:spPr>
          <a:xfrm>
            <a:off x="179705" y="2571750"/>
            <a:ext cx="8828405" cy="3902710"/>
          </a:xfrm>
          <a:prstGeom prst="rect">
            <a:avLst/>
          </a:prstGeom>
        </p:spPr>
      </p:pic>
      <p:pic>
        <p:nvPicPr>
          <p:cNvPr id="6" name="图片 5"/>
          <p:cNvPicPr>
            <a:picLocks noChangeAspect="1"/>
          </p:cNvPicPr>
          <p:nvPr/>
        </p:nvPicPr>
        <p:blipFill>
          <a:blip r:embed="rId3"/>
          <a:stretch>
            <a:fillRect/>
          </a:stretch>
        </p:blipFill>
        <p:spPr>
          <a:xfrm>
            <a:off x="2051685" y="1988820"/>
            <a:ext cx="1549400" cy="1555750"/>
          </a:xfrm>
          <a:prstGeom prst="rect">
            <a:avLst/>
          </a:prstGeom>
        </p:spPr>
      </p:pic>
      <p:sp>
        <p:nvSpPr>
          <p:cNvPr id="3" name="灯片编号占位符 2"/>
          <p:cNvSpPr>
            <a:spLocks noGrp="1"/>
          </p:cNvSpPr>
          <p:nvPr>
            <p:ph type="sldNum" sz="quarter" idx="12"/>
          </p:nvPr>
        </p:nvSpPr>
        <p:spPr/>
        <p:txBody>
          <a:bodyPr/>
          <a:p>
            <a:pPr lvl="0" fontAlgn="base"/>
            <a:r>
              <a:rPr lang="en-US" altLang="zh-CN" strike="noStrike" noProof="1" dirty="0">
                <a:latin typeface="Arial" panose="020B0604020202020204" pitchFamily="34" charset="0"/>
                <a:ea typeface="宋体" panose="02010600030101010101" pitchFamily="2" charset="-122"/>
                <a:cs typeface="+mn-cs"/>
              </a:rPr>
              <a:t>21</a:t>
            </a:r>
            <a:endParaRPr lang="en-US" altLang="zh-CN" strike="noStrike" noProof="1" dirty="0">
              <a:latin typeface="Arial" panose="020B0604020202020204" pitchFamily="34" charset="0"/>
              <a:ea typeface="宋体" panose="02010600030101010101" pitchFamily="2" charset="-122"/>
              <a:cs typeface="+mn-cs"/>
            </a:endParaRPr>
          </a:p>
        </p:txBody>
      </p:sp>
      <p:sp>
        <p:nvSpPr>
          <p:cNvPr id="6146" name="标题 3073"/>
          <p:cNvSpPr>
            <a:spLocks noGrp="1"/>
          </p:cNvSpPr>
          <p:nvPr/>
        </p:nvSpPr>
        <p:spPr>
          <a:xfrm>
            <a:off x="5509895" y="-635"/>
            <a:ext cx="3634105" cy="7162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zh-CN" sz="1800" dirty="0">
                <a:solidFill>
                  <a:schemeClr val="bg1"/>
                </a:solidFill>
                <a:sym typeface="+mn-ea"/>
              </a:rPr>
              <a:t>用于处理长序列的主要模型</a:t>
            </a:r>
            <a:endParaRPr lang="zh-CN" altLang="zh-CN" sz="1800" dirty="0">
              <a:solidFill>
                <a:schemeClr val="bg1"/>
              </a:solidFill>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1"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p:sp>
        <p:nvSpPr>
          <p:cNvPr id="15363" name="文本占位符 3074"/>
          <p:cNvSpPr>
            <a:spLocks noGrp="1"/>
          </p:cNvSpPr>
          <p:nvPr>
            <p:ph idx="1"/>
          </p:nvPr>
        </p:nvSpPr>
        <p:spPr/>
        <p:txBody>
          <a:bodyPr anchor="t" anchorCtr="0"/>
          <a:p>
            <a:pPr>
              <a:buFont typeface="Wingdings" panose="05000000000000000000" charset="0"/>
              <a:buChar char="Ø"/>
            </a:pPr>
            <a:r>
              <a:rPr lang="en-US" altLang="zh-CN" sz="1600" b="1" dirty="0">
                <a:solidFill>
                  <a:srgbClr val="0070C0"/>
                </a:solidFill>
              </a:rPr>
              <a:t>Flash attention</a:t>
            </a:r>
            <a:endParaRPr lang="en-US" altLang="zh-CN" sz="1600" b="1" dirty="0">
              <a:solidFill>
                <a:srgbClr val="0070C0"/>
              </a:solidFill>
            </a:endParaRPr>
          </a:p>
          <a:p>
            <a:pPr marL="0" indent="0">
              <a:buNone/>
            </a:pPr>
            <a:r>
              <a:rPr lang="zh-CN" altLang="en-US" sz="1600" dirty="0"/>
              <a:t>优点：</a:t>
            </a:r>
            <a:endParaRPr lang="zh-CN" altLang="en-US" sz="1600" dirty="0"/>
          </a:p>
          <a:p>
            <a:r>
              <a:rPr lang="zh-CN" altLang="en-US" sz="1600" dirty="0"/>
              <a:t>从</a:t>
            </a:r>
            <a:r>
              <a:rPr lang="en-US" altLang="zh-CN" sz="1600" dirty="0"/>
              <a:t>IO</a:t>
            </a:r>
            <a:r>
              <a:rPr lang="zh-CN" altLang="en-US" sz="1600" dirty="0"/>
              <a:t>感知出发，减少了</a:t>
            </a:r>
            <a:r>
              <a:rPr lang="en-US" altLang="zh-CN" sz="1600" dirty="0">
                <a:solidFill>
                  <a:srgbClr val="0070C0"/>
                </a:solidFill>
              </a:rPr>
              <a:t>HBM</a:t>
            </a:r>
            <a:r>
              <a:rPr lang="zh-CN" altLang="en-US" sz="1600" dirty="0">
                <a:solidFill>
                  <a:srgbClr val="0070C0"/>
                </a:solidFill>
              </a:rPr>
              <a:t>访问次数</a:t>
            </a:r>
            <a:r>
              <a:rPr lang="zh-CN" altLang="en-US" sz="1600" dirty="0"/>
              <a:t>，从而减少了</a:t>
            </a:r>
            <a:r>
              <a:rPr lang="zh-CN" altLang="en-US" sz="1600" dirty="0"/>
              <a:t>计算时间</a:t>
            </a:r>
            <a:endParaRPr lang="zh-CN" altLang="en-US" sz="1600" dirty="0"/>
          </a:p>
          <a:p>
            <a:r>
              <a:rPr lang="zh-CN" altLang="en-US" sz="1600" dirty="0"/>
              <a:t>通过引入统计量，节省了</a:t>
            </a:r>
            <a:r>
              <a:rPr lang="zh-CN" altLang="en-US" sz="1600" dirty="0"/>
              <a:t>显存</a:t>
            </a:r>
            <a:endParaRPr lang="zh-CN" altLang="en-US" sz="1600" dirty="0"/>
          </a:p>
          <a:p>
            <a:pPr marL="0" indent="0">
              <a:buNone/>
            </a:pPr>
            <a:r>
              <a:rPr lang="zh-CN" altLang="en-US" sz="1600" dirty="0"/>
              <a:t>可改进点：</a:t>
            </a:r>
            <a:endParaRPr lang="zh-CN" altLang="en-US" sz="1600" dirty="0"/>
          </a:p>
          <a:p>
            <a:r>
              <a:rPr lang="zh-CN" altLang="en-US" sz="1600" dirty="0"/>
              <a:t>向多</a:t>
            </a:r>
            <a:r>
              <a:rPr lang="en-US" altLang="zh-CN" sz="1600" dirty="0"/>
              <a:t>GPU IO</a:t>
            </a:r>
            <a:r>
              <a:rPr lang="zh-CN" altLang="en-US" sz="1600" dirty="0"/>
              <a:t>感知</a:t>
            </a:r>
            <a:r>
              <a:rPr lang="zh-CN" altLang="en-US" sz="1600" dirty="0"/>
              <a:t>扩展</a:t>
            </a:r>
            <a:endParaRPr lang="zh-CN" altLang="en-US" sz="1600" dirty="0"/>
          </a:p>
          <a:p>
            <a:pPr>
              <a:buFont typeface="Wingdings" panose="05000000000000000000" charset="0"/>
              <a:buChar char="Ø"/>
            </a:pPr>
            <a:r>
              <a:rPr lang="en-US" altLang="zh-CN" sz="1600" b="1" dirty="0">
                <a:solidFill>
                  <a:srgbClr val="0070C0"/>
                </a:solidFill>
              </a:rPr>
              <a:t>Ring attention</a:t>
            </a:r>
            <a:r>
              <a:rPr lang="zh-CN" altLang="en-US" sz="1600" b="1" dirty="0">
                <a:solidFill>
                  <a:srgbClr val="0070C0"/>
                </a:solidFill>
              </a:rPr>
              <a:t>：</a:t>
            </a:r>
            <a:endParaRPr lang="zh-CN" altLang="en-US" sz="1600" b="1" dirty="0">
              <a:solidFill>
                <a:srgbClr val="0070C0"/>
              </a:solidFill>
            </a:endParaRPr>
          </a:p>
          <a:p>
            <a:pPr marL="0" indent="0">
              <a:buNone/>
            </a:pPr>
            <a:r>
              <a:rPr lang="zh-CN" altLang="en-US" sz="1600" dirty="0"/>
              <a:t>给出了多设备分布式处理</a:t>
            </a:r>
            <a:r>
              <a:rPr lang="en-US" altLang="zh-CN" sz="1600" dirty="0"/>
              <a:t>attention</a:t>
            </a:r>
            <a:r>
              <a:rPr lang="zh-CN" altLang="en-US" sz="1600" dirty="0"/>
              <a:t>的方法，</a:t>
            </a:r>
            <a:r>
              <a:rPr lang="zh-CN" altLang="en-US" sz="1600">
                <a:sym typeface="+mn-ea"/>
              </a:rPr>
              <a:t>使得序列的训练和推理</a:t>
            </a:r>
            <a:r>
              <a:rPr lang="zh-CN" altLang="en-US" sz="1600">
                <a:solidFill>
                  <a:srgbClr val="0070C0"/>
                </a:solidFill>
                <a:sym typeface="+mn-ea"/>
              </a:rPr>
              <a:t>与设备数量成比例</a:t>
            </a:r>
            <a:endParaRPr lang="zh-CN" altLang="en-US" sz="1600" dirty="0"/>
          </a:p>
          <a:p>
            <a:pPr>
              <a:buFont typeface="Wingdings" panose="05000000000000000000" charset="0"/>
              <a:buChar char="Ø"/>
            </a:pPr>
            <a:r>
              <a:rPr lang="en-US" altLang="zh-CN" sz="1600" b="1" dirty="0">
                <a:solidFill>
                  <a:srgbClr val="0070C0"/>
                </a:solidFill>
              </a:rPr>
              <a:t>RWKV</a:t>
            </a:r>
            <a:r>
              <a:rPr lang="zh-CN" altLang="en-US" sz="1600" b="1" dirty="0">
                <a:solidFill>
                  <a:srgbClr val="0070C0"/>
                </a:solidFill>
              </a:rPr>
              <a:t>：</a:t>
            </a:r>
            <a:endParaRPr lang="zh-CN" altLang="en-US" sz="1600" b="1" dirty="0">
              <a:solidFill>
                <a:srgbClr val="0070C0"/>
              </a:solidFill>
            </a:endParaRPr>
          </a:p>
          <a:p>
            <a:pPr marL="0" indent="0">
              <a:buNone/>
            </a:pPr>
            <a:r>
              <a:rPr lang="zh-CN" altLang="en-US" sz="1600" dirty="0"/>
              <a:t>优点：</a:t>
            </a:r>
            <a:endParaRPr lang="zh-CN" altLang="en-US" sz="1600" dirty="0"/>
          </a:p>
          <a:p>
            <a:r>
              <a:rPr lang="zh-CN" altLang="en-US" sz="1600" dirty="0"/>
              <a:t>实现了高效的并行训练和高效的串行推理</a:t>
            </a:r>
            <a:endParaRPr lang="zh-CN" altLang="en-US" sz="1600" dirty="0"/>
          </a:p>
          <a:p>
            <a:pPr marL="0" indent="0">
              <a:buNone/>
            </a:pPr>
            <a:r>
              <a:rPr lang="zh-CN" altLang="en-US" sz="1600" dirty="0"/>
              <a:t>缺点：</a:t>
            </a:r>
            <a:endParaRPr lang="zh-CN" altLang="en-US" sz="1600" dirty="0"/>
          </a:p>
          <a:p>
            <a:r>
              <a:rPr lang="zh-CN" altLang="en-US" sz="1600" dirty="0"/>
              <a:t>限制了模型在非常长的上下文回忆细节的能力，相比于传统的自注意力机制，模型的循环架构本质上</a:t>
            </a:r>
            <a:r>
              <a:rPr lang="zh-CN" altLang="en-US" sz="1600" dirty="0">
                <a:solidFill>
                  <a:srgbClr val="0070C0"/>
                </a:solidFill>
              </a:rPr>
              <a:t>限制了其</a:t>
            </a:r>
            <a:r>
              <a:rPr lang="en-US" altLang="zh-CN" sz="1600" dirty="0">
                <a:solidFill>
                  <a:srgbClr val="0070C0"/>
                </a:solidFill>
              </a:rPr>
              <a:t>“</a:t>
            </a:r>
            <a:r>
              <a:rPr lang="zh-CN" altLang="en-US" sz="1600" dirty="0">
                <a:solidFill>
                  <a:srgbClr val="0070C0"/>
                </a:solidFill>
              </a:rPr>
              <a:t>回望</a:t>
            </a:r>
            <a:r>
              <a:rPr lang="en-US" altLang="zh-CN" sz="1600" dirty="0">
                <a:solidFill>
                  <a:srgbClr val="0070C0"/>
                </a:solidFill>
              </a:rPr>
              <a:t>”</a:t>
            </a:r>
            <a:r>
              <a:rPr lang="zh-CN" altLang="en-US" sz="1600" dirty="0"/>
              <a:t>之前信息的能力</a:t>
            </a:r>
            <a:endParaRPr lang="zh-CN" altLang="en-US" sz="1600" dirty="0"/>
          </a:p>
          <a:p>
            <a:r>
              <a:rPr lang="zh-CN" altLang="en-US" sz="1600" dirty="0"/>
              <a:t>现在只能用于</a:t>
            </a:r>
            <a:r>
              <a:rPr lang="en-US" altLang="zh-CN" sz="1600" dirty="0"/>
              <a:t>decoder</a:t>
            </a:r>
            <a:r>
              <a:rPr lang="zh-CN" altLang="en-US" sz="1600" dirty="0"/>
              <a:t>架构</a:t>
            </a:r>
            <a:endParaRPr lang="zh-CN" altLang="en-US" sz="1600" dirty="0"/>
          </a:p>
        </p:txBody>
      </p:sp>
      <p:sp>
        <p:nvSpPr>
          <p:cNvPr id="2" name="灯片编号占位符 1"/>
          <p:cNvSpPr>
            <a:spLocks noGrp="1"/>
          </p:cNvSpPr>
          <p:nvPr>
            <p:ph type="sldNum" sz="quarter" idx="12"/>
          </p:nvPr>
        </p:nvSpPr>
        <p:spPr/>
        <p:txBody>
          <a:bodyPr/>
          <a:p>
            <a:pPr lvl="0" fontAlgn="base"/>
            <a:r>
              <a:rPr lang="en-US" altLang="zh-CN" strike="noStrike" noProof="1" dirty="0">
                <a:latin typeface="Arial" panose="020B0604020202020204" pitchFamily="34" charset="0"/>
              </a:rPr>
              <a:t>22</a:t>
            </a:r>
            <a:endParaRPr lang="en-US" altLang="zh-CN" strike="noStrike" noProof="1" dirty="0">
              <a:latin typeface="Arial" panose="020B0604020202020204" pitchFamily="34" charset="0"/>
            </a:endParaRPr>
          </a:p>
        </p:txBody>
      </p:sp>
      <p:sp>
        <p:nvSpPr>
          <p:cNvPr id="6146" name="标题 3073"/>
          <p:cNvSpPr>
            <a:spLocks noGrp="1"/>
          </p:cNvSpPr>
          <p:nvPr>
            <p:ph type="title"/>
          </p:nvPr>
        </p:nvSpPr>
        <p:spPr>
          <a:xfrm>
            <a:off x="5227955" y="118745"/>
            <a:ext cx="3676650" cy="498475"/>
          </a:xfrm>
        </p:spPr>
        <p:txBody>
          <a:bodyPr anchor="ctr" anchorCtr="0"/>
          <a:p>
            <a:r>
              <a:rPr lang="zh-CN" altLang="en-US" sz="1800" dirty="0">
                <a:solidFill>
                  <a:schemeClr val="bg1"/>
                </a:solidFill>
              </a:rPr>
              <a:t>总结</a:t>
            </a:r>
            <a:endParaRPr lang="zh-CN" altLang="en-US" sz="18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5"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p:sp>
        <p:nvSpPr>
          <p:cNvPr id="6146" name="标题 3073"/>
          <p:cNvSpPr>
            <a:spLocks noGrp="1"/>
          </p:cNvSpPr>
          <p:nvPr>
            <p:ph type="title"/>
          </p:nvPr>
        </p:nvSpPr>
        <p:spPr>
          <a:xfrm>
            <a:off x="5227955" y="118745"/>
            <a:ext cx="3676650" cy="498475"/>
          </a:xfrm>
        </p:spPr>
        <p:txBody>
          <a:bodyPr anchor="ctr" anchorCtr="0"/>
          <a:p>
            <a:r>
              <a:rPr lang="en-US" altLang="zh-CN" sz="1800" dirty="0">
                <a:solidFill>
                  <a:schemeClr val="bg1"/>
                </a:solidFill>
              </a:rPr>
              <a:t>Attention</a:t>
            </a:r>
            <a:r>
              <a:rPr lang="zh-CN" altLang="en-US" sz="1800" dirty="0">
                <a:solidFill>
                  <a:schemeClr val="bg1"/>
                </a:solidFill>
              </a:rPr>
              <a:t>介绍</a:t>
            </a:r>
            <a:endParaRPr lang="zh-CN" altLang="en-US" sz="1800" dirty="0">
              <a:solidFill>
                <a:schemeClr val="bg1"/>
              </a:solidFill>
            </a:endParaRPr>
          </a:p>
        </p:txBody>
      </p:sp>
      <p:sp>
        <p:nvSpPr>
          <p:cNvPr id="6147" name="文本占位符 3074"/>
          <p:cNvSpPr>
            <a:spLocks noGrp="1"/>
          </p:cNvSpPr>
          <p:nvPr>
            <p:ph idx="1"/>
          </p:nvPr>
        </p:nvSpPr>
        <p:spPr>
          <a:xfrm>
            <a:off x="539115" y="1196975"/>
            <a:ext cx="3845560" cy="1451610"/>
          </a:xfrm>
        </p:spPr>
        <p:txBody>
          <a:bodyPr anchor="t" anchorCtr="0"/>
          <a:p>
            <a:r>
              <a:rPr lang="en-US" altLang="zh-CN" sz="1800" dirty="0">
                <a:sym typeface="+mn-ea"/>
              </a:rPr>
              <a:t>Attention</a:t>
            </a:r>
            <a:r>
              <a:rPr lang="zh-CN" altLang="zh-CN" sz="1800" dirty="0">
                <a:sym typeface="+mn-ea"/>
              </a:rPr>
              <a:t>最重要的特性是</a:t>
            </a:r>
            <a:r>
              <a:rPr lang="zh-CN" altLang="zh-CN" sz="1800" b="1" dirty="0">
                <a:solidFill>
                  <a:srgbClr val="0070C0"/>
                </a:solidFill>
                <a:sym typeface="+mn-ea"/>
              </a:rPr>
              <a:t>Global Interaction</a:t>
            </a:r>
            <a:r>
              <a:rPr lang="zh-CN" altLang="zh-CN" sz="1800" dirty="0">
                <a:sym typeface="+mn-ea"/>
              </a:rPr>
              <a:t>，也就是说对于任意两个位置的token（不论它们离的有多远），它们之间都能直接进行信息交互。这个特性解决了传统序列建模中长依赖的问题。</a:t>
            </a:r>
            <a:endParaRPr lang="zh-CN" altLang="zh-CN" sz="1800" dirty="0">
              <a:sym typeface="+mn-ea"/>
            </a:endParaRPr>
          </a:p>
          <a:p>
            <a:endParaRPr lang="zh-CN" altLang="zh-CN" sz="1800" dirty="0"/>
          </a:p>
        </p:txBody>
      </p:sp>
      <p:sp>
        <p:nvSpPr>
          <p:cNvPr id="3" name="灯片编号占位符 2"/>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pic>
        <p:nvPicPr>
          <p:cNvPr id="4" name="图片 3" descr="图片1"/>
          <p:cNvPicPr>
            <a:picLocks noChangeAspect="1"/>
          </p:cNvPicPr>
          <p:nvPr/>
        </p:nvPicPr>
        <p:blipFill>
          <a:blip r:embed="rId2"/>
          <a:stretch>
            <a:fillRect/>
          </a:stretch>
        </p:blipFill>
        <p:spPr>
          <a:xfrm rot="5400000">
            <a:off x="1997075" y="1928495"/>
            <a:ext cx="3120390" cy="5546090"/>
          </a:xfrm>
          <a:prstGeom prst="rect">
            <a:avLst/>
          </a:prstGeom>
        </p:spPr>
      </p:pic>
      <p:pic>
        <p:nvPicPr>
          <p:cNvPr id="2" name="图片 1"/>
          <p:cNvPicPr>
            <a:picLocks noChangeAspect="1"/>
          </p:cNvPicPr>
          <p:nvPr/>
        </p:nvPicPr>
        <p:blipFill>
          <a:blip r:embed="rId3"/>
          <a:stretch>
            <a:fillRect/>
          </a:stretch>
        </p:blipFill>
        <p:spPr>
          <a:xfrm>
            <a:off x="4499610" y="1124585"/>
            <a:ext cx="4381500" cy="1847215"/>
          </a:xfrm>
          <a:prstGeom prst="rect">
            <a:avLst/>
          </a:prstGeom>
        </p:spPr>
      </p:pic>
      <p:sp>
        <p:nvSpPr>
          <p:cNvPr id="5" name="文本框 4"/>
          <p:cNvSpPr txBox="1"/>
          <p:nvPr/>
        </p:nvSpPr>
        <p:spPr>
          <a:xfrm>
            <a:off x="6515735" y="3774440"/>
            <a:ext cx="2301875" cy="1753235"/>
          </a:xfrm>
          <a:prstGeom prst="rect">
            <a:avLst/>
          </a:prstGeom>
          <a:noFill/>
        </p:spPr>
        <p:txBody>
          <a:bodyPr wrap="square" rtlCol="0">
            <a:spAutoFit/>
          </a:bodyPr>
          <a:p>
            <a:endParaRPr lang="zh-CN" altLang="en-US" dirty="0">
              <a:sym typeface="+mn-ea"/>
            </a:endParaRPr>
          </a:p>
          <a:p>
            <a:r>
              <a:rPr lang="zh-CN" altLang="en-US" dirty="0">
                <a:sym typeface="+mn-ea"/>
              </a:rPr>
              <a:t>标准注意力实现存在两个问题：</a:t>
            </a:r>
            <a:endParaRPr lang="zh-CN" altLang="en-US" dirty="0">
              <a:sym typeface="+mn-ea"/>
            </a:endParaRPr>
          </a:p>
          <a:p>
            <a:r>
              <a:rPr lang="en-US" altLang="zh-CN" dirty="0">
                <a:sym typeface="+mn-ea"/>
              </a:rPr>
              <a:t>1</a:t>
            </a:r>
            <a:r>
              <a:rPr lang="zh-CN" altLang="en-US" dirty="0">
                <a:sym typeface="+mn-ea"/>
              </a:rPr>
              <a:t>、显存占用多</a:t>
            </a:r>
            <a:endParaRPr lang="zh-CN" altLang="en-US" dirty="0">
              <a:sym typeface="+mn-ea"/>
            </a:endParaRPr>
          </a:p>
          <a:p>
            <a:r>
              <a:rPr lang="en-US" altLang="zh-CN" dirty="0">
                <a:sym typeface="+mn-ea"/>
              </a:rPr>
              <a:t>2</a:t>
            </a:r>
            <a:r>
              <a:rPr lang="zh-CN" altLang="en-US" dirty="0">
                <a:sym typeface="+mn-ea"/>
              </a:rPr>
              <a:t>、</a:t>
            </a:r>
            <a:r>
              <a:rPr lang="en-US" altLang="zh-CN" dirty="0">
                <a:sym typeface="+mn-ea"/>
              </a:rPr>
              <a:t>HBM</a:t>
            </a:r>
            <a:r>
              <a:rPr lang="zh-CN" altLang="en-US" dirty="0">
                <a:sym typeface="+mn-ea"/>
              </a:rPr>
              <a:t>读写多</a:t>
            </a:r>
            <a:endParaRPr lang="zh-CN" altLang="en-US" dirty="0">
              <a:sym typeface="+mn-ea"/>
            </a:endParaRPr>
          </a:p>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5"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p:sp>
        <p:nvSpPr>
          <p:cNvPr id="6146" name="标题 3073"/>
          <p:cNvSpPr>
            <a:spLocks noGrp="1"/>
          </p:cNvSpPr>
          <p:nvPr>
            <p:ph type="title"/>
          </p:nvPr>
        </p:nvSpPr>
        <p:spPr>
          <a:xfrm>
            <a:off x="5509895" y="-635"/>
            <a:ext cx="3634105" cy="716280"/>
          </a:xfrm>
        </p:spPr>
        <p:txBody>
          <a:bodyPr anchor="ctr" anchorCtr="0"/>
          <a:p>
            <a:r>
              <a:rPr lang="en-US" altLang="zh-CN" sz="1800" dirty="0">
                <a:solidFill>
                  <a:schemeClr val="bg1"/>
                </a:solidFill>
                <a:sym typeface="+mn-ea"/>
              </a:rPr>
              <a:t>Attention</a:t>
            </a:r>
            <a:r>
              <a:rPr lang="zh-CN" altLang="en-US" sz="1800" dirty="0">
                <a:solidFill>
                  <a:schemeClr val="bg1"/>
                </a:solidFill>
                <a:sym typeface="+mn-ea"/>
              </a:rPr>
              <a:t>的不足</a:t>
            </a:r>
            <a:endParaRPr lang="zh-CN" altLang="en-US" sz="1800" dirty="0">
              <a:solidFill>
                <a:schemeClr val="bg1"/>
              </a:solidFill>
              <a:sym typeface="+mn-ea"/>
            </a:endParaRPr>
          </a:p>
        </p:txBody>
      </p:sp>
      <mc:AlternateContent xmlns:mc="http://schemas.openxmlformats.org/markup-compatibility/2006">
        <mc:Choice xmlns:a14="http://schemas.microsoft.com/office/drawing/2010/main" Requires="a14">
          <p:sp>
            <p:nvSpPr>
              <p:cNvPr id="6147" name="文本占位符 3074"/>
              <p:cNvSpPr>
                <a:spLocks noGrp="1"/>
              </p:cNvSpPr>
              <p:nvPr>
                <p:ph idx="1"/>
              </p:nvPr>
            </p:nvSpPr>
            <p:spPr>
              <a:xfrm>
                <a:off x="4067810" y="1124585"/>
                <a:ext cx="4586605" cy="1847215"/>
              </a:xfrm>
            </p:spPr>
            <p:txBody>
              <a:bodyPr anchor="t" anchorCtr="0"/>
              <a:p>
                <a:r>
                  <a:rPr lang="zh-CN" altLang="zh-CN" sz="1400" dirty="0"/>
                  <a:t>它的计算复杂度和空间复杂度均为</a:t>
                </a:r>
                <a14:m>
                  <m:oMath xmlns:m="http://schemas.openxmlformats.org/officeDocument/2006/math">
                    <m:r>
                      <a:rPr lang="en-US" altLang="zh-CN" sz="1400" b="1" i="1" dirty="0">
                        <a:solidFill>
                          <a:srgbClr val="0070C0"/>
                        </a:solidFill>
                        <a:latin typeface="Cambria Math" panose="02040503050406030204" charset="0"/>
                        <a:cs typeface="Cambria Math" panose="02040503050406030204" charset="0"/>
                      </a:rPr>
                      <m:t>𝑶</m:t>
                    </m:r>
                    <m:r>
                      <a:rPr lang="en-US" altLang="zh-CN" sz="1400" b="1" i="1" dirty="0">
                        <a:solidFill>
                          <a:srgbClr val="0070C0"/>
                        </a:solidFill>
                        <a:latin typeface="Cambria Math" panose="02040503050406030204" charset="0"/>
                        <a:cs typeface="Cambria Math" panose="02040503050406030204" charset="0"/>
                      </a:rPr>
                      <m:t>(</m:t>
                    </m:r>
                    <m:sSup>
                      <m:sSupPr>
                        <m:ctrlPr>
                          <a:rPr lang="en-US" altLang="zh-CN" sz="1400" b="1" i="1" dirty="0">
                            <a:solidFill>
                              <a:srgbClr val="0070C0"/>
                            </a:solidFill>
                            <a:latin typeface="Cambria Math" panose="02040503050406030204" charset="0"/>
                            <a:cs typeface="Cambria Math" panose="02040503050406030204" charset="0"/>
                          </a:rPr>
                        </m:ctrlPr>
                      </m:sSupPr>
                      <m:e>
                        <m:r>
                          <a:rPr lang="en-US" altLang="zh-CN" sz="1400" b="1" i="1" dirty="0">
                            <a:solidFill>
                              <a:srgbClr val="0070C0"/>
                            </a:solidFill>
                            <a:latin typeface="Cambria Math" panose="02040503050406030204" charset="0"/>
                            <a:cs typeface="Cambria Math" panose="02040503050406030204" charset="0"/>
                          </a:rPr>
                          <m:t>𝑵</m:t>
                        </m:r>
                      </m:e>
                      <m:sup>
                        <m:r>
                          <a:rPr lang="en-US" altLang="zh-CN" sz="1400" b="1" i="1" dirty="0">
                            <a:solidFill>
                              <a:srgbClr val="0070C0"/>
                            </a:solidFill>
                            <a:latin typeface="Cambria Math" panose="02040503050406030204" charset="0"/>
                            <a:cs typeface="Cambria Math" panose="02040503050406030204" charset="0"/>
                          </a:rPr>
                          <m:t>𝟐</m:t>
                        </m:r>
                      </m:sup>
                    </m:sSup>
                    <m:r>
                      <a:rPr lang="en-US" altLang="zh-CN" sz="1400" b="1" i="1" dirty="0">
                        <a:solidFill>
                          <a:srgbClr val="0070C0"/>
                        </a:solidFill>
                        <a:latin typeface="Cambria Math" panose="02040503050406030204" charset="0"/>
                        <a:cs typeface="Cambria Math" panose="02040503050406030204" charset="0"/>
                      </a:rPr>
                      <m:t>)</m:t>
                    </m:r>
                  </m:oMath>
                </a14:m>
                <a:r>
                  <a:rPr lang="zh-CN" altLang="zh-CN" sz="1400" dirty="0"/>
                  <a:t>，其中</a:t>
                </a:r>
                <a14:m>
                  <m:oMath xmlns:m="http://schemas.openxmlformats.org/officeDocument/2006/math">
                    <m:r>
                      <a:rPr lang="en-US" altLang="zh-CN" sz="1400" i="1" dirty="0">
                        <a:latin typeface="Cambria Math" panose="02040503050406030204" charset="0"/>
                        <a:cs typeface="Cambria Math" panose="02040503050406030204" charset="0"/>
                      </a:rPr>
                      <m:t>𝑁</m:t>
                    </m:r>
                  </m:oMath>
                </a14:m>
                <a:r>
                  <a:rPr lang="zh-CN" altLang="zh-CN" sz="1400" dirty="0"/>
                  <a:t>为序列长度。</a:t>
                </a:r>
                <a:endParaRPr lang="zh-CN" altLang="zh-CN" sz="1400" dirty="0"/>
              </a:p>
              <a:p>
                <a:r>
                  <a:rPr lang="zh-CN" altLang="zh-CN" sz="1400" dirty="0"/>
                  <a:t>第一次矩阵乘法是</a:t>
                </a:r>
                <a14:m>
                  <m:oMath xmlns:m="http://schemas.openxmlformats.org/officeDocument/2006/math">
                    <m:r>
                      <m:rPr>
                        <m:sty m:val="p"/>
                      </m:rPr>
                      <a:rPr lang="en-US" altLang="zh-CN" sz="1400" dirty="0">
                        <a:latin typeface="Cambria Math" panose="02040503050406030204" charset="0"/>
                      </a:rPr>
                      <m:t>Q</m:t>
                    </m:r>
                    <m:r>
                      <a:rPr lang="en-US" altLang="zh-CN" sz="1400" dirty="0">
                        <a:latin typeface="Cambria Math" panose="02040503050406030204" charset="0"/>
                        <a:cs typeface="Cambria Math" panose="02040503050406030204" charset="0"/>
                      </a:rPr>
                      <m:t>×</m:t>
                    </m:r>
                    <m:sSup>
                      <m:sSupPr>
                        <m:ctrlPr>
                          <a:rPr lang="en-US" altLang="zh-CN" sz="1400" i="1" dirty="0">
                            <a:latin typeface="Cambria Math" panose="02040503050406030204" charset="0"/>
                            <a:cs typeface="Cambria Math" panose="02040503050406030204" charset="0"/>
                          </a:rPr>
                        </m:ctrlPr>
                      </m:sSupPr>
                      <m:e>
                        <m:r>
                          <a:rPr lang="en-US" altLang="zh-CN" sz="1400" i="1" dirty="0">
                            <a:latin typeface="Cambria Math" panose="02040503050406030204" charset="0"/>
                            <a:cs typeface="Cambria Math" panose="02040503050406030204" charset="0"/>
                          </a:rPr>
                          <m:t>𝐾</m:t>
                        </m:r>
                      </m:e>
                      <m:sup>
                        <m:r>
                          <a:rPr lang="en-US" altLang="zh-CN" sz="1400" i="1" dirty="0">
                            <a:latin typeface="Cambria Math" panose="02040503050406030204" charset="0"/>
                            <a:cs typeface="Cambria Math" panose="02040503050406030204" charset="0"/>
                          </a:rPr>
                          <m:t>𝑇</m:t>
                        </m:r>
                      </m:sup>
                    </m:sSup>
                  </m:oMath>
                </a14:m>
                <a:r>
                  <a:rPr lang="zh-CN" altLang="zh-CN" sz="1400" dirty="0"/>
                  <a:t>，其复杂度为</a:t>
                </a:r>
                <a14:m>
                  <m:oMath xmlns:m="http://schemas.openxmlformats.org/officeDocument/2006/math">
                    <m:r>
                      <a:rPr lang="en-US" altLang="zh-CN" sz="1400" i="1" dirty="0">
                        <a:latin typeface="Cambria Math" panose="02040503050406030204" charset="0"/>
                        <a:cs typeface="Cambria Math" panose="02040503050406030204" charset="0"/>
                      </a:rPr>
                      <m:t>𝑂</m:t>
                    </m:r>
                    <m:r>
                      <a:rPr lang="en-US" altLang="zh-CN" sz="1400" i="1" dirty="0">
                        <a:latin typeface="Cambria Math" panose="02040503050406030204" charset="0"/>
                        <a:cs typeface="Cambria Math" panose="02040503050406030204" charset="0"/>
                      </a:rPr>
                      <m:t>(</m:t>
                    </m:r>
                    <m:sSup>
                      <m:sSupPr>
                        <m:ctrlPr>
                          <a:rPr lang="en-US" altLang="zh-CN" sz="1400" i="1" dirty="0">
                            <a:latin typeface="Cambria Math" panose="02040503050406030204" charset="0"/>
                            <a:cs typeface="Cambria Math" panose="02040503050406030204" charset="0"/>
                          </a:rPr>
                        </m:ctrlPr>
                      </m:sSupPr>
                      <m:e>
                        <m:r>
                          <a:rPr lang="en-US" altLang="zh-CN" sz="1400" i="1" dirty="0">
                            <a:latin typeface="Cambria Math" panose="02040503050406030204" charset="0"/>
                            <a:cs typeface="Cambria Math" panose="02040503050406030204" charset="0"/>
                          </a:rPr>
                          <m:t>𝑁</m:t>
                        </m:r>
                      </m:e>
                      <m:sup>
                        <m:r>
                          <a:rPr lang="en-US" altLang="zh-CN" sz="1400" i="1" dirty="0">
                            <a:latin typeface="Cambria Math" panose="02040503050406030204" charset="0"/>
                            <a:cs typeface="Cambria Math" panose="02040503050406030204" charset="0"/>
                          </a:rPr>
                          <m:t>2</m:t>
                        </m:r>
                      </m:sup>
                    </m:sSup>
                    <m:r>
                      <a:rPr lang="en-US" altLang="zh-CN" sz="1400" i="1" dirty="0">
                        <a:latin typeface="Cambria Math" panose="02040503050406030204" charset="0"/>
                        <a:cs typeface="Cambria Math" panose="02040503050406030204" charset="0"/>
                      </a:rPr>
                      <m:t>𝐷</m:t>
                    </m:r>
                    <m:r>
                      <a:rPr lang="en-US" altLang="zh-CN" sz="1400" i="1" dirty="0">
                        <a:latin typeface="Cambria Math" panose="02040503050406030204" charset="0"/>
                        <a:cs typeface="Cambria Math" panose="02040503050406030204" charset="0"/>
                      </a:rPr>
                      <m:t>)</m:t>
                    </m:r>
                  </m:oMath>
                </a14:m>
                <a:r>
                  <a:rPr lang="zh-CN" altLang="zh-CN" sz="1400" dirty="0"/>
                  <a:t> 。</a:t>
                </a:r>
                <a:endParaRPr lang="zh-CN" altLang="zh-CN" sz="1400" dirty="0"/>
              </a:p>
              <a:p>
                <a:r>
                  <a:rPr lang="zh-CN" altLang="zh-CN" sz="1400" dirty="0"/>
                  <a:t>第二次矩阵乘法是</a:t>
                </a:r>
                <a14:m>
                  <m:oMath xmlns:m="http://schemas.openxmlformats.org/officeDocument/2006/math">
                    <m:r>
                      <m:rPr>
                        <m:sty m:val="p"/>
                      </m:rPr>
                      <a:rPr lang="en-US" altLang="zh-CN" sz="1400" dirty="0">
                        <a:latin typeface="Cambria Math" panose="02040503050406030204" charset="0"/>
                        <a:cs typeface="Cambria Math" panose="02040503050406030204" charset="0"/>
                      </a:rPr>
                      <m:t>softmax</m:t>
                    </m:r>
                  </m:oMath>
                </a14:m>
                <a:r>
                  <a:rPr lang="zh-CN" altLang="zh-CN" sz="1400" dirty="0"/>
                  <a:t>的结果与</a:t>
                </a:r>
                <a14:m>
                  <m:oMath xmlns:m="http://schemas.openxmlformats.org/officeDocument/2006/math">
                    <m:r>
                      <m:rPr>
                        <m:sty m:val="p"/>
                      </m:rPr>
                      <a:rPr lang="en-US" altLang="zh-CN" sz="1400" dirty="0">
                        <a:latin typeface="Cambria Math" panose="02040503050406030204" charset="0"/>
                      </a:rPr>
                      <m:t>V</m:t>
                    </m:r>
                  </m:oMath>
                </a14:m>
                <a:r>
                  <a:rPr lang="zh-CN" altLang="zh-CN" sz="1400" dirty="0"/>
                  <a:t>的乘积。</a:t>
                </a:r>
                <a14:m>
                  <m:oMath xmlns:m="http://schemas.openxmlformats.org/officeDocument/2006/math">
                    <m:r>
                      <m:rPr>
                        <m:sty m:val="p"/>
                      </m:rPr>
                      <a:rPr lang="en-US" altLang="zh-CN" sz="1400" dirty="0">
                        <a:latin typeface="Cambria Math" panose="02040503050406030204" charset="0"/>
                        <a:cs typeface="Cambria Math" panose="02040503050406030204" charset="0"/>
                      </a:rPr>
                      <m:t>softmax</m:t>
                    </m:r>
                  </m:oMath>
                </a14:m>
                <a:r>
                  <a:rPr lang="zh-CN" altLang="zh-CN" sz="1400" dirty="0"/>
                  <a:t>输出的矩阵大小为</a:t>
                </a:r>
                <a14:m>
                  <m:oMath xmlns:m="http://schemas.openxmlformats.org/officeDocument/2006/math">
                    <m:r>
                      <m:rPr>
                        <m:sty m:val="p"/>
                      </m:rPr>
                      <a:rPr lang="en-US" altLang="zh-CN" sz="1400" dirty="0">
                        <a:latin typeface="Cambria Math" panose="02040503050406030204" charset="0"/>
                      </a:rPr>
                      <m:t>N</m:t>
                    </m:r>
                    <m:r>
                      <a:rPr lang="en-US" altLang="zh-CN" sz="1400" dirty="0">
                        <a:latin typeface="Cambria Math" panose="02040503050406030204" charset="0"/>
                        <a:cs typeface="Cambria Math" panose="02040503050406030204" charset="0"/>
                      </a:rPr>
                      <m:t>×</m:t>
                    </m:r>
                    <m:r>
                      <m:rPr>
                        <m:sty m:val="p"/>
                      </m:rPr>
                      <a:rPr lang="en-US" altLang="zh-CN" sz="1400" dirty="0">
                        <a:latin typeface="Cambria Math" panose="02040503050406030204" charset="0"/>
                        <a:cs typeface="Cambria Math" panose="02040503050406030204" charset="0"/>
                      </a:rPr>
                      <m:t>N</m:t>
                    </m:r>
                  </m:oMath>
                </a14:m>
                <a:r>
                  <a:rPr lang="zh-CN" altLang="zh-CN" sz="1400" dirty="0"/>
                  <a:t>，</a:t>
                </a:r>
                <a:r>
                  <a:rPr lang="en-US" altLang="zh-CN" sz="1400" dirty="0"/>
                  <a:t>V</a:t>
                </a:r>
                <a:r>
                  <a:rPr lang="zh-CN" altLang="zh-CN" sz="1400" dirty="0"/>
                  <a:t>矩阵的大小为</a:t>
                </a:r>
                <a14:m>
                  <m:oMath xmlns:m="http://schemas.openxmlformats.org/officeDocument/2006/math">
                    <m:r>
                      <m:rPr>
                        <m:sty m:val="p"/>
                      </m:rPr>
                      <a:rPr lang="en-US" altLang="zh-CN" sz="1400" dirty="0">
                        <a:latin typeface="Cambria Math" panose="02040503050406030204" charset="0"/>
                      </a:rPr>
                      <m:t>N</m:t>
                    </m:r>
                    <m:r>
                      <a:rPr lang="en-US" altLang="zh-CN" sz="1400" dirty="0">
                        <a:latin typeface="Cambria Math" panose="02040503050406030204" charset="0"/>
                        <a:cs typeface="Cambria Math" panose="02040503050406030204" charset="0"/>
                      </a:rPr>
                      <m:t>×</m:t>
                    </m:r>
                    <m:r>
                      <m:rPr>
                        <m:sty m:val="p"/>
                      </m:rPr>
                      <a:rPr lang="en-US" altLang="zh-CN" sz="1400" dirty="0">
                        <a:latin typeface="Cambria Math" panose="02040503050406030204" charset="0"/>
                        <a:cs typeface="Cambria Math" panose="02040503050406030204" charset="0"/>
                      </a:rPr>
                      <m:t>D</m:t>
                    </m:r>
                  </m:oMath>
                </a14:m>
                <a:r>
                  <a:rPr lang="zh-CN" altLang="zh-CN" sz="1400" dirty="0"/>
                  <a:t>，所以这一次矩阵乘法的复杂度为</a:t>
                </a:r>
                <a:endParaRPr lang="zh-CN" altLang="zh-CN" sz="1400" dirty="0"/>
              </a:p>
              <a:p>
                <a:pPr marL="0" indent="0">
                  <a:buNone/>
                </a:pPr>
                <a:r>
                  <a:rPr lang="en-US" altLang="zh-CN" sz="1400" dirty="0">
                    <a:latin typeface="Cambria Math" panose="02040503050406030204" charset="0"/>
                    <a:cs typeface="Cambria Math" panose="02040503050406030204" charset="0"/>
                  </a:rPr>
                  <a:t>        </a:t>
                </a:r>
                <a14:m>
                  <m:oMath xmlns:m="http://schemas.openxmlformats.org/officeDocument/2006/math">
                    <m:r>
                      <a:rPr lang="en-US" altLang="zh-CN" sz="1400" i="1" dirty="0">
                        <a:latin typeface="Cambria Math" panose="02040503050406030204" charset="0"/>
                        <a:cs typeface="Cambria Math" panose="02040503050406030204" charset="0"/>
                      </a:rPr>
                      <m:t>𝑂</m:t>
                    </m:r>
                    <m:r>
                      <a:rPr lang="en-US" altLang="zh-CN" sz="1400" i="1" dirty="0">
                        <a:latin typeface="Cambria Math" panose="02040503050406030204" charset="0"/>
                        <a:cs typeface="Cambria Math" panose="02040503050406030204" charset="0"/>
                      </a:rPr>
                      <m:t>(</m:t>
                    </m:r>
                    <m:r>
                      <a:rPr lang="en-US" altLang="zh-CN" sz="1400" i="1" dirty="0">
                        <a:latin typeface="Cambria Math" panose="02040503050406030204" charset="0"/>
                        <a:cs typeface="Cambria Math" panose="02040503050406030204" charset="0"/>
                      </a:rPr>
                      <m:t>𝑁</m:t>
                    </m:r>
                    <m:r>
                      <a:rPr lang="en-US" altLang="zh-CN" sz="1400" i="1" dirty="0">
                        <a:latin typeface="Cambria Math" panose="02040503050406030204" charset="0"/>
                        <a:cs typeface="Cambria Math" panose="02040503050406030204" charset="0"/>
                      </a:rPr>
                      <m:t>×</m:t>
                    </m:r>
                    <m:r>
                      <a:rPr lang="en-US" altLang="zh-CN" sz="1400" i="1" dirty="0">
                        <a:latin typeface="Cambria Math" panose="02040503050406030204" charset="0"/>
                        <a:cs typeface="Cambria Math" panose="02040503050406030204" charset="0"/>
                      </a:rPr>
                      <m:t>𝐷</m:t>
                    </m:r>
                    <m:r>
                      <a:rPr lang="en-US" altLang="zh-CN" sz="1400" i="1" dirty="0">
                        <a:latin typeface="Cambria Math" panose="02040503050406030204" charset="0"/>
                        <a:cs typeface="Cambria Math" panose="02040503050406030204" charset="0"/>
                      </a:rPr>
                      <m:t>×</m:t>
                    </m:r>
                    <m:r>
                      <a:rPr lang="en-US" altLang="zh-CN" sz="1400" i="1" dirty="0">
                        <a:latin typeface="Cambria Math" panose="02040503050406030204" charset="0"/>
                        <a:cs typeface="Cambria Math" panose="02040503050406030204" charset="0"/>
                      </a:rPr>
                      <m:t>𝑁</m:t>
                    </m:r>
                    <m:r>
                      <a:rPr lang="en-US" altLang="zh-CN" sz="1400" i="1" dirty="0">
                        <a:latin typeface="Cambria Math" panose="02040503050406030204" charset="0"/>
                        <a:cs typeface="Cambria Math" panose="02040503050406030204" charset="0"/>
                      </a:rPr>
                      <m:t>)=</m:t>
                    </m:r>
                    <m:r>
                      <a:rPr lang="en-US" altLang="zh-CN" sz="1400" i="1" dirty="0">
                        <a:latin typeface="Cambria Math" panose="02040503050406030204" charset="0"/>
                        <a:cs typeface="Cambria Math" panose="02040503050406030204" charset="0"/>
                      </a:rPr>
                      <m:t>𝑂</m:t>
                    </m:r>
                    <m:r>
                      <a:rPr lang="en-US" altLang="zh-CN" sz="1400" i="1" dirty="0">
                        <a:latin typeface="Cambria Math" panose="02040503050406030204" charset="0"/>
                        <a:cs typeface="Cambria Math" panose="02040503050406030204" charset="0"/>
                      </a:rPr>
                      <m:t>(</m:t>
                    </m:r>
                    <m:sSup>
                      <m:sSupPr>
                        <m:ctrlPr>
                          <a:rPr lang="en-US" altLang="zh-CN" sz="1400" i="1" dirty="0">
                            <a:latin typeface="Cambria Math" panose="02040503050406030204" charset="0"/>
                            <a:cs typeface="Cambria Math" panose="02040503050406030204" charset="0"/>
                          </a:rPr>
                        </m:ctrlPr>
                      </m:sSupPr>
                      <m:e>
                        <m:r>
                          <a:rPr lang="en-US" altLang="zh-CN" sz="1400" i="1" dirty="0">
                            <a:latin typeface="Cambria Math" panose="02040503050406030204" charset="0"/>
                            <a:cs typeface="Cambria Math" panose="02040503050406030204" charset="0"/>
                          </a:rPr>
                          <m:t>𝑁</m:t>
                        </m:r>
                      </m:e>
                      <m:sup>
                        <m:r>
                          <a:rPr lang="en-US" altLang="zh-CN" sz="1400" i="1" dirty="0">
                            <a:latin typeface="Cambria Math" panose="02040503050406030204" charset="0"/>
                            <a:cs typeface="Cambria Math" panose="02040503050406030204" charset="0"/>
                          </a:rPr>
                          <m:t>2</m:t>
                        </m:r>
                      </m:sup>
                    </m:sSup>
                    <m:r>
                      <a:rPr lang="en-US" altLang="zh-CN" sz="1400" i="1" dirty="0">
                        <a:latin typeface="Cambria Math" panose="02040503050406030204" charset="0"/>
                        <a:cs typeface="Cambria Math" panose="02040503050406030204" charset="0"/>
                      </a:rPr>
                      <m:t>𝐷</m:t>
                    </m:r>
                    <m:r>
                      <a:rPr lang="en-US" altLang="zh-CN" sz="1400" i="1" dirty="0">
                        <a:latin typeface="Cambria Math" panose="02040503050406030204" charset="0"/>
                        <a:cs typeface="Cambria Math" panose="02040503050406030204" charset="0"/>
                      </a:rPr>
                      <m:t>)</m:t>
                    </m:r>
                  </m:oMath>
                </a14:m>
                <a:r>
                  <a:rPr lang="zh-CN" altLang="zh-CN" sz="1400" dirty="0"/>
                  <a:t>。</a:t>
                </a:r>
                <a:endParaRPr lang="zh-CN" altLang="zh-CN" sz="1400" dirty="0"/>
              </a:p>
              <a:p>
                <a:endParaRPr lang="zh-CN" altLang="zh-CN" sz="1400" dirty="0"/>
              </a:p>
            </p:txBody>
          </p:sp>
        </mc:Choice>
        <mc:Fallback>
          <p:sp>
            <p:nvSpPr>
              <p:cNvPr id="6147" name="文本占位符 3074"/>
              <p:cNvSpPr>
                <a:spLocks noRot="1" noChangeAspect="1" noMove="1" noResize="1" noEditPoints="1" noAdjustHandles="1" noChangeArrowheads="1" noChangeShapeType="1" noTextEdit="1"/>
              </p:cNvSpPr>
              <p:nvPr>
                <p:ph idx="1"/>
              </p:nvPr>
            </p:nvSpPr>
            <p:spPr>
              <a:xfrm>
                <a:off x="4067810" y="1124585"/>
                <a:ext cx="4586605" cy="1847215"/>
              </a:xfrm>
              <a:blipFill rotWithShape="1">
                <a:blip r:embed="rId2"/>
                <a:stretch>
                  <a:fillRect b="-5672"/>
                </a:stretch>
              </a:blipFill>
            </p:spPr>
            <p:txBody>
              <a:bodyPr/>
              <a:lstStyle/>
              <a:p>
                <a:r>
                  <a:rPr lang="zh-CN" altLang="en-US">
                    <a:noFill/>
                  </a:rPr>
                  <a:t> </a:t>
                </a:r>
              </a:p>
            </p:txBody>
          </p:sp>
        </mc:Fallback>
      </mc:AlternateContent>
      <p:pic>
        <p:nvPicPr>
          <p:cNvPr id="100" name="图片 99"/>
          <p:cNvPicPr>
            <a:picLocks noChangeAspect="1"/>
          </p:cNvPicPr>
          <p:nvPr/>
        </p:nvPicPr>
        <p:blipFill>
          <a:blip r:embed="rId3"/>
          <a:stretch>
            <a:fillRect/>
          </a:stretch>
        </p:blipFill>
        <p:spPr>
          <a:xfrm>
            <a:off x="683260" y="1780540"/>
            <a:ext cx="3275330" cy="1282700"/>
          </a:xfrm>
          <a:prstGeom prst="rect">
            <a:avLst/>
          </a:prstGeom>
          <a:noFill/>
          <a:ln w="9525">
            <a:noFill/>
          </a:ln>
        </p:spPr>
      </p:pic>
      <p:sp>
        <p:nvSpPr>
          <p:cNvPr id="3" name="灯片编号占位符 2"/>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
        <p:nvSpPr>
          <p:cNvPr id="2" name="文本框 1"/>
          <p:cNvSpPr txBox="1"/>
          <p:nvPr/>
        </p:nvSpPr>
        <p:spPr>
          <a:xfrm>
            <a:off x="457200" y="1340485"/>
            <a:ext cx="2976245" cy="398780"/>
          </a:xfrm>
          <a:prstGeom prst="rect">
            <a:avLst/>
          </a:prstGeom>
          <a:noFill/>
        </p:spPr>
        <p:txBody>
          <a:bodyPr wrap="square" rtlCol="0">
            <a:spAutoFit/>
          </a:bodyPr>
          <a:p>
            <a:r>
              <a:rPr lang="zh-CN" altLang="en-US" sz="2000" dirty="0">
                <a:sym typeface="+mn-ea"/>
              </a:rPr>
              <a:t>第一点：</a:t>
            </a:r>
            <a:r>
              <a:rPr lang="zh-CN" altLang="en-US" sz="2000" dirty="0">
                <a:sym typeface="+mn-ea"/>
              </a:rPr>
              <a:t>显存占用多</a:t>
            </a:r>
            <a:endParaRPr lang="zh-CN" altLang="en-US" sz="2000"/>
          </a:p>
        </p:txBody>
      </p:sp>
      <p:pic>
        <p:nvPicPr>
          <p:cNvPr id="4" name="图片 3" descr="图片1"/>
          <p:cNvPicPr>
            <a:picLocks noChangeAspect="1"/>
          </p:cNvPicPr>
          <p:nvPr/>
        </p:nvPicPr>
        <p:blipFill>
          <a:blip r:embed="rId4"/>
          <a:stretch>
            <a:fillRect/>
          </a:stretch>
        </p:blipFill>
        <p:spPr>
          <a:xfrm rot="5400000">
            <a:off x="1997075" y="1928495"/>
            <a:ext cx="3120390" cy="5546090"/>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6553200" y="3601085"/>
                <a:ext cx="2167890" cy="2209800"/>
              </a:xfrm>
              <a:prstGeom prst="rect">
                <a:avLst/>
              </a:prstGeom>
              <a:noFill/>
            </p:spPr>
            <p:txBody>
              <a:bodyPr wrap="square" rtlCol="0">
                <a:noAutofit/>
              </a:bodyPr>
              <a:p>
                <a:pPr algn="l"/>
                <a:r>
                  <a:rPr lang="zh-CN" altLang="zh-CN" sz="1400" dirty="0">
                    <a:latin typeface="+mn-lt"/>
                    <a:ea typeface="+mn-ea"/>
                    <a:sym typeface="+mn-ea"/>
                  </a:rPr>
                  <a:t>因为这两次矩阵乘法是顺序执行的，所以总的复杂度为它们各自复杂度之</a:t>
                </a:r>
                <a:r>
                  <a:rPr lang="zh-CN" altLang="zh-CN" sz="1400" b="1" dirty="0">
                    <a:solidFill>
                      <a:srgbClr val="0070C0"/>
                    </a:solidFill>
                    <a:latin typeface="+mn-lt"/>
                    <a:ea typeface="+mn-ea"/>
                    <a:sym typeface="+mn-ea"/>
                  </a:rPr>
                  <a:t>和</a:t>
                </a:r>
                <a:r>
                  <a:rPr lang="zh-CN" altLang="zh-CN" sz="1400" dirty="0">
                    <a:latin typeface="+mn-lt"/>
                    <a:ea typeface="+mn-ea"/>
                    <a:sym typeface="+mn-ea"/>
                  </a:rPr>
                  <a:t>。因为这两个复杂度相等，相加只是引入了一个常数项，所以可以忽略，因此Softmax Attention总的</a:t>
                </a:r>
                <a:r>
                  <a:rPr lang="zh-CN" altLang="zh-CN" sz="1400" dirty="0">
                    <a:latin typeface="+mn-lt"/>
                    <a:ea typeface="+mn-ea"/>
                    <a:sym typeface="+mn-ea"/>
                  </a:rPr>
                  <a:t>计算复杂度就为</a:t>
                </a:r>
                <a14:m>
                  <m:oMath xmlns:m="http://schemas.openxmlformats.org/officeDocument/2006/math">
                    <m:r>
                      <a:rPr lang="zh-CN" altLang="zh-CN" sz="1400" b="1" dirty="0">
                        <a:solidFill>
                          <a:srgbClr val="0070C0"/>
                        </a:solidFill>
                        <a:latin typeface="+mn-lt"/>
                        <a:ea typeface="+mn-ea"/>
                      </a:rPr>
                      <m:t>𝐎</m:t>
                    </m:r>
                    <m:r>
                      <a:rPr lang="zh-CN" altLang="zh-CN" sz="1400" b="1" dirty="0">
                        <a:solidFill>
                          <a:srgbClr val="0070C0"/>
                        </a:solidFill>
                        <a:latin typeface="+mn-lt"/>
                        <a:ea typeface="+mn-ea"/>
                      </a:rPr>
                      <m:t>(</m:t>
                    </m:r>
                    <m:sSup>
                      <m:sSupPr>
                        <m:ctrlPr>
                          <a:rPr lang="zh-CN" altLang="zh-CN" sz="1400" b="1" dirty="0">
                            <a:solidFill>
                              <a:srgbClr val="0070C0"/>
                            </a:solidFill>
                            <a:latin typeface="+mn-lt"/>
                            <a:ea typeface="+mn-ea"/>
                          </a:rPr>
                        </m:ctrlPr>
                      </m:sSupPr>
                      <m:e>
                        <m:r>
                          <a:rPr lang="zh-CN" altLang="zh-CN" sz="1400" b="1" dirty="0">
                            <a:solidFill>
                              <a:srgbClr val="0070C0"/>
                            </a:solidFill>
                            <a:latin typeface="+mn-lt"/>
                            <a:ea typeface="+mn-ea"/>
                          </a:rPr>
                          <m:t>𝐍</m:t>
                        </m:r>
                      </m:e>
                      <m:sup>
                        <m:r>
                          <a:rPr lang="zh-CN" altLang="zh-CN" sz="1400" b="1" dirty="0">
                            <a:solidFill>
                              <a:srgbClr val="0070C0"/>
                            </a:solidFill>
                            <a:latin typeface="+mn-lt"/>
                            <a:ea typeface="+mn-ea"/>
                          </a:rPr>
                          <m:t>𝟐</m:t>
                        </m:r>
                      </m:sup>
                    </m:sSup>
                    <m:r>
                      <a:rPr lang="zh-CN" altLang="zh-CN" sz="1400" b="1" dirty="0">
                        <a:solidFill>
                          <a:srgbClr val="0070C0"/>
                        </a:solidFill>
                        <a:latin typeface="+mn-lt"/>
                        <a:ea typeface="+mn-ea"/>
                      </a:rPr>
                      <m:t>𝐃</m:t>
                    </m:r>
                    <m:r>
                      <a:rPr lang="zh-CN" altLang="zh-CN" sz="1400" b="1" dirty="0">
                        <a:solidFill>
                          <a:srgbClr val="0070C0"/>
                        </a:solidFill>
                        <a:latin typeface="+mn-lt"/>
                        <a:ea typeface="+mn-ea"/>
                      </a:rPr>
                      <m:t>)</m:t>
                    </m:r>
                  </m:oMath>
                </a14:m>
                <a:r>
                  <a:rPr lang="zh-CN" altLang="zh-CN" sz="1400" dirty="0">
                    <a:latin typeface="+mn-lt"/>
                    <a:ea typeface="+mn-ea"/>
                    <a:sym typeface="+mn-ea"/>
                  </a:rPr>
                  <a:t>。</a:t>
                </a:r>
                <a:endParaRPr lang="zh-CN" altLang="zh-CN" sz="1400" dirty="0">
                  <a:latin typeface="+mn-lt"/>
                  <a:ea typeface="+mn-ea"/>
                </a:endParaRPr>
              </a:p>
              <a:p>
                <a:pPr algn="l"/>
                <a:endParaRPr lang="zh-CN" altLang="en-US"/>
              </a:p>
            </p:txBody>
          </p:sp>
        </mc:Choice>
        <mc:Fallback>
          <p:sp>
            <p:nvSpPr>
              <p:cNvPr id="7" name="文本框 6"/>
              <p:cNvSpPr txBox="1">
                <a:spLocks noRot="1" noChangeAspect="1" noMove="1" noResize="1" noEditPoints="1" noAdjustHandles="1" noChangeArrowheads="1" noChangeShapeType="1" noTextEdit="1"/>
              </p:cNvSpPr>
              <p:nvPr/>
            </p:nvSpPr>
            <p:spPr>
              <a:xfrm>
                <a:off x="6553200" y="3601085"/>
                <a:ext cx="2167890" cy="2209800"/>
              </a:xfrm>
              <a:prstGeom prst="rect">
                <a:avLst/>
              </a:prstGeom>
              <a:blipFill rotWithShape="1">
                <a:blip r:embed="rId5"/>
                <a:stretch>
                  <a:fillRect r="-2695"/>
                </a:stretch>
              </a:blipFill>
            </p:spPr>
            <p:txBody>
              <a:bodyPr/>
              <a:lstStyle/>
              <a:p>
                <a:r>
                  <a:rPr lang="zh-CN" alt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5"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p:sp>
        <p:nvSpPr>
          <p:cNvPr id="6147" name="文本占位符 3074"/>
          <p:cNvSpPr>
            <a:spLocks noGrp="1"/>
          </p:cNvSpPr>
          <p:nvPr>
            <p:ph idx="1"/>
          </p:nvPr>
        </p:nvSpPr>
        <p:spPr>
          <a:xfrm>
            <a:off x="457200" y="1343025"/>
            <a:ext cx="8229600" cy="4783455"/>
          </a:xfrm>
        </p:spPr>
        <p:txBody>
          <a:bodyPr anchor="t" anchorCtr="0"/>
          <a:p>
            <a:pPr marL="0" indent="0">
              <a:buNone/>
            </a:pPr>
            <a:r>
              <a:rPr lang="zh-CN" altLang="en-US" sz="2000" dirty="0"/>
              <a:t>第二点：HBM读写次数多，减慢了运行时间(wall-clock time)</a:t>
            </a:r>
            <a:endParaRPr lang="zh-CN" altLang="en-US" sz="2000" dirty="0"/>
          </a:p>
        </p:txBody>
      </p:sp>
      <p:pic>
        <p:nvPicPr>
          <p:cNvPr id="4" name="图片 3"/>
          <p:cNvPicPr>
            <a:picLocks noChangeAspect="1"/>
          </p:cNvPicPr>
          <p:nvPr/>
        </p:nvPicPr>
        <p:blipFill>
          <a:blip r:embed="rId2"/>
          <a:stretch>
            <a:fillRect/>
          </a:stretch>
        </p:blipFill>
        <p:spPr>
          <a:xfrm>
            <a:off x="457200" y="1916430"/>
            <a:ext cx="8303260" cy="1419225"/>
          </a:xfrm>
          <a:prstGeom prst="rect">
            <a:avLst/>
          </a:prstGeom>
        </p:spPr>
      </p:pic>
      <p:pic>
        <p:nvPicPr>
          <p:cNvPr id="2" name="图片 1"/>
          <p:cNvPicPr>
            <a:picLocks noChangeAspect="1"/>
          </p:cNvPicPr>
          <p:nvPr/>
        </p:nvPicPr>
        <p:blipFill>
          <a:blip r:embed="rId3"/>
          <a:stretch>
            <a:fillRect/>
          </a:stretch>
        </p:blipFill>
        <p:spPr>
          <a:xfrm>
            <a:off x="1259840" y="3557905"/>
            <a:ext cx="2329180" cy="1800860"/>
          </a:xfrm>
          <a:prstGeom prst="rect">
            <a:avLst/>
          </a:prstGeom>
        </p:spPr>
      </p:pic>
      <p:sp>
        <p:nvSpPr>
          <p:cNvPr id="5" name="文本框 4"/>
          <p:cNvSpPr txBox="1"/>
          <p:nvPr/>
        </p:nvSpPr>
        <p:spPr>
          <a:xfrm>
            <a:off x="4716145" y="3717290"/>
            <a:ext cx="3178810" cy="2159635"/>
          </a:xfrm>
          <a:prstGeom prst="rect">
            <a:avLst/>
          </a:prstGeom>
          <a:noFill/>
        </p:spPr>
        <p:txBody>
          <a:bodyPr wrap="square" rtlCol="0">
            <a:noAutofit/>
          </a:bodyPr>
          <a:p>
            <a:r>
              <a:rPr lang="zh-CN" altLang="en-US" sz="1800">
                <a:solidFill>
                  <a:srgbClr val="0070C0"/>
                </a:solidFill>
              </a:rPr>
              <a:t>Compute-bound：</a:t>
            </a:r>
            <a:endParaRPr lang="zh-CN" altLang="en-US" sz="1800">
              <a:solidFill>
                <a:srgbClr val="0070C0"/>
              </a:solidFill>
            </a:endParaRPr>
          </a:p>
          <a:p>
            <a:r>
              <a:rPr lang="zh-CN" altLang="en-US" sz="1800">
                <a:sym typeface="+mn-ea"/>
              </a:rPr>
              <a:t>计算密集型。</a:t>
            </a:r>
            <a:endParaRPr lang="zh-CN" altLang="en-US" sz="1800">
              <a:sym typeface="+mn-ea"/>
            </a:endParaRPr>
          </a:p>
          <a:p>
            <a:r>
              <a:rPr lang="zh-CN" altLang="en-US" sz="1800"/>
              <a:t>计算</a:t>
            </a:r>
            <a:r>
              <a:rPr lang="zh-CN" altLang="en-US" sz="1800"/>
              <a:t>带宽决定了计算的时耗。</a:t>
            </a:r>
            <a:endParaRPr lang="zh-CN" altLang="en-US" sz="1800"/>
          </a:p>
          <a:p>
            <a:r>
              <a:rPr lang="zh-CN" altLang="en-US" sz="1800">
                <a:solidFill>
                  <a:srgbClr val="0070C0"/>
                </a:solidFill>
              </a:rPr>
              <a:t>Memory-bound：</a:t>
            </a:r>
            <a:endParaRPr lang="zh-CN" altLang="en-US" sz="1800">
              <a:solidFill>
                <a:srgbClr val="0070C0"/>
              </a:solidFill>
            </a:endParaRPr>
          </a:p>
          <a:p>
            <a:r>
              <a:rPr lang="zh-CN" altLang="en-US" sz="1800">
                <a:sym typeface="+mn-ea"/>
              </a:rPr>
              <a:t>存储访问密集型。</a:t>
            </a:r>
            <a:endParaRPr lang="zh-CN" altLang="en-US" sz="1800">
              <a:sym typeface="+mn-ea"/>
            </a:endParaRPr>
          </a:p>
          <a:p>
            <a:r>
              <a:rPr lang="zh-CN" altLang="en-US" sz="1800"/>
              <a:t>内存带宽决定了计算的时耗。</a:t>
            </a:r>
            <a:endParaRPr lang="zh-CN" altLang="en-US" sz="1800"/>
          </a:p>
          <a:p>
            <a:endParaRPr lang="zh-CN" altLang="en-US"/>
          </a:p>
          <a:p>
            <a:endParaRPr lang="zh-CN" altLang="en-US"/>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
        <p:nvSpPr>
          <p:cNvPr id="8" name="标题 3073"/>
          <p:cNvSpPr>
            <a:spLocks noGrp="1"/>
          </p:cNvSpPr>
          <p:nvPr>
            <p:ph type="title"/>
          </p:nvPr>
        </p:nvSpPr>
        <p:spPr>
          <a:xfrm>
            <a:off x="5509895" y="-635"/>
            <a:ext cx="3634105" cy="716280"/>
          </a:xfrm>
        </p:spPr>
        <p:txBody>
          <a:bodyPr anchor="ctr" anchorCtr="0"/>
          <a:p>
            <a:r>
              <a:rPr lang="en-US" altLang="zh-CN" sz="1800" dirty="0">
                <a:solidFill>
                  <a:schemeClr val="bg1"/>
                </a:solidFill>
                <a:sym typeface="+mn-ea"/>
              </a:rPr>
              <a:t>Attention</a:t>
            </a:r>
            <a:r>
              <a:rPr lang="zh-CN" altLang="en-US" sz="1800" dirty="0">
                <a:solidFill>
                  <a:schemeClr val="bg1"/>
                </a:solidFill>
                <a:sym typeface="+mn-ea"/>
              </a:rPr>
              <a:t>的不足</a:t>
            </a:r>
            <a:endParaRPr lang="zh-CN" altLang="en-US" sz="1800" dirty="0">
              <a:solidFill>
                <a:schemeClr val="bg1"/>
              </a:solidFill>
              <a:sym typeface="+mn-ea"/>
            </a:endParaRPr>
          </a:p>
        </p:txBody>
      </p:sp>
      <p:sp>
        <p:nvSpPr>
          <p:cNvPr id="7" name="文本框 6"/>
          <p:cNvSpPr txBox="1"/>
          <p:nvPr/>
        </p:nvSpPr>
        <p:spPr>
          <a:xfrm>
            <a:off x="755650" y="5445125"/>
            <a:ext cx="3790315" cy="521970"/>
          </a:xfrm>
          <a:prstGeom prst="rect">
            <a:avLst/>
          </a:prstGeom>
          <a:noFill/>
        </p:spPr>
        <p:txBody>
          <a:bodyPr wrap="square" rtlCol="0">
            <a:spAutoFit/>
          </a:bodyPr>
          <a:p>
            <a:r>
              <a:rPr lang="zh-CN" altLang="en-US" sz="1400">
                <a:sym typeface="+mn-ea"/>
              </a:rPr>
              <a:t>HBM：</a:t>
            </a:r>
            <a:r>
              <a:rPr lang="zh-CN" altLang="en-US" sz="1400"/>
              <a:t>高带宽内存High Bandwidth Memory</a:t>
            </a:r>
            <a:endParaRPr lang="zh-CN" altLang="en-US" sz="1400"/>
          </a:p>
          <a:p>
            <a:r>
              <a:rPr lang="zh-CN" altLang="en-US" sz="1400"/>
              <a:t>SRAM：</a:t>
            </a:r>
            <a:r>
              <a:rPr lang="zh-CN" altLang="en-US" sz="1400">
                <a:sym typeface="+mn-ea"/>
              </a:rPr>
              <a:t>Static Random-Access Memory</a:t>
            </a:r>
            <a:endParaRPr lang="zh-CN" altLang="en-US"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69"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p:pic>
        <p:nvPicPr>
          <p:cNvPr id="4" name="C9F754DE-2CAD-44b6-B708-469DEB6407EB-3" descr="C:/Users/DELL/AppData/Local/Temp/wpp.uTeNGuwpp"/>
          <p:cNvPicPr>
            <a:picLocks noChangeAspect="1"/>
          </p:cNvPicPr>
          <p:nvPr/>
        </p:nvPicPr>
        <p:blipFill>
          <a:blip r:embed="rId2"/>
          <a:stretch>
            <a:fillRect/>
          </a:stretch>
        </p:blipFill>
        <p:spPr>
          <a:xfrm>
            <a:off x="318" y="1696720"/>
            <a:ext cx="9143365" cy="3646170"/>
          </a:xfrm>
          <a:prstGeom prst="rect">
            <a:avLst/>
          </a:prstGeom>
        </p:spPr>
      </p:pic>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
        <p:nvSpPr>
          <p:cNvPr id="6146" name="标题 3073"/>
          <p:cNvSpPr>
            <a:spLocks noGrp="1"/>
          </p:cNvSpPr>
          <p:nvPr/>
        </p:nvSpPr>
        <p:spPr>
          <a:xfrm>
            <a:off x="5509895" y="-635"/>
            <a:ext cx="3634105" cy="7162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zh-CN" sz="1800" dirty="0">
                <a:solidFill>
                  <a:schemeClr val="bg1"/>
                </a:solidFill>
                <a:sym typeface="+mn-ea"/>
              </a:rPr>
              <a:t>用于处理长序列的主要模型</a:t>
            </a:r>
            <a:endParaRPr lang="zh-CN" altLang="zh-CN" sz="1800" dirty="0">
              <a:solidFill>
                <a:schemeClr val="bg1"/>
              </a:solidFill>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7"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p:sp>
        <p:nvSpPr>
          <p:cNvPr id="9219" name="文本占位符 3074"/>
          <p:cNvSpPr>
            <a:spLocks noGrp="1"/>
          </p:cNvSpPr>
          <p:nvPr>
            <p:ph idx="1"/>
          </p:nvPr>
        </p:nvSpPr>
        <p:spPr>
          <a:xfrm>
            <a:off x="457200" y="1136015"/>
            <a:ext cx="8229600" cy="1496060"/>
          </a:xfrm>
        </p:spPr>
        <p:txBody>
          <a:bodyPr anchor="t" anchorCtr="0"/>
          <a:p>
            <a:r>
              <a:rPr lang="en-US" altLang="zh-CN" dirty="0"/>
              <a:t>Flash attention</a:t>
            </a:r>
            <a:endParaRPr lang="en-US" altLang="zh-CN" dirty="0"/>
          </a:p>
          <a:p>
            <a:r>
              <a:rPr lang="en-US" altLang="zh-CN" sz="1400" dirty="0"/>
              <a:t>绝大多数Efficient Transformer把改进方法集中在降低模型的FLOPS(Floating Point Operations Per Second)，FlashAttention将优化重点放在了降低存储访问开销（Memory Access Cost，MAC）上</a:t>
            </a:r>
            <a:endParaRPr lang="en-US" altLang="zh-CN" sz="1400" dirty="0"/>
          </a:p>
          <a:p>
            <a:endParaRPr lang="en-US" altLang="zh-CN" sz="1800" dirty="0"/>
          </a:p>
          <a:p>
            <a:endParaRPr lang="en-US" altLang="zh-CN" sz="1800" dirty="0"/>
          </a:p>
          <a:p>
            <a:endParaRPr lang="en-US" altLang="zh-CN" sz="1800" dirty="0"/>
          </a:p>
          <a:p>
            <a:pPr marL="0" indent="0">
              <a:buNone/>
            </a:pPr>
            <a:endParaRPr lang="en-US" altLang="zh-CN" sz="1800" dirty="0"/>
          </a:p>
          <a:p>
            <a:endParaRPr lang="en-US" altLang="zh-CN" sz="1800" dirty="0"/>
          </a:p>
          <a:p>
            <a:endParaRPr lang="en-US" altLang="zh-CN" dirty="0"/>
          </a:p>
          <a:p>
            <a:endParaRPr lang="en-US" altLang="zh-CN" dirty="0"/>
          </a:p>
        </p:txBody>
      </p:sp>
      <p:sp>
        <p:nvSpPr>
          <p:cNvPr id="3" name="文本框 2"/>
          <p:cNvSpPr txBox="1"/>
          <p:nvPr/>
        </p:nvSpPr>
        <p:spPr>
          <a:xfrm>
            <a:off x="457200" y="6473190"/>
            <a:ext cx="7921625" cy="368300"/>
          </a:xfrm>
          <a:prstGeom prst="rect">
            <a:avLst/>
          </a:prstGeom>
          <a:noFill/>
        </p:spPr>
        <p:txBody>
          <a:bodyPr wrap="square" rtlCol="0">
            <a:spAutoFit/>
          </a:bodyPr>
          <a:p>
            <a:r>
              <a:rPr lang="zh-CN" altLang="en-US" sz="900"/>
              <a:t>Dao T, Fu D, Ermon S, et al. Flashattention: Fast and memory-efficient exact attention with io-awareness[J]. Advances in Neural Information Processing Systems, 2022, 35: 16344-16359.</a:t>
            </a:r>
            <a:endParaRPr lang="zh-CN" altLang="en-US" sz="900"/>
          </a:p>
        </p:txBody>
      </p:sp>
      <p:pic>
        <p:nvPicPr>
          <p:cNvPr id="6" name="图片 5"/>
          <p:cNvPicPr>
            <a:picLocks noChangeAspect="1"/>
          </p:cNvPicPr>
          <p:nvPr/>
        </p:nvPicPr>
        <p:blipFill>
          <a:blip r:embed="rId2"/>
          <a:stretch>
            <a:fillRect/>
          </a:stretch>
        </p:blipFill>
        <p:spPr>
          <a:xfrm>
            <a:off x="5579745" y="2204720"/>
            <a:ext cx="2590800" cy="2002790"/>
          </a:xfrm>
          <a:prstGeom prst="rect">
            <a:avLst/>
          </a:prstGeom>
        </p:spPr>
      </p:pic>
      <p:sp>
        <p:nvSpPr>
          <p:cNvPr id="7" name="文本框 6"/>
          <p:cNvSpPr txBox="1"/>
          <p:nvPr/>
        </p:nvSpPr>
        <p:spPr>
          <a:xfrm>
            <a:off x="1475105" y="2468245"/>
            <a:ext cx="2754630" cy="953135"/>
          </a:xfrm>
          <a:prstGeom prst="rect">
            <a:avLst/>
          </a:prstGeom>
          <a:noFill/>
        </p:spPr>
        <p:txBody>
          <a:bodyPr wrap="square" rtlCol="0">
            <a:spAutoFit/>
          </a:bodyPr>
          <a:p>
            <a:r>
              <a:rPr lang="en-US" altLang="zh-CN" sz="1400" dirty="0">
                <a:sym typeface="+mn-ea"/>
              </a:rPr>
              <a:t>避免频繁地从HBM中读写数据</a:t>
            </a:r>
            <a:endParaRPr lang="en-US" altLang="zh-CN" sz="1400" dirty="0">
              <a:sym typeface="+mn-ea"/>
            </a:endParaRPr>
          </a:p>
          <a:p>
            <a:r>
              <a:rPr lang="en-US" altLang="zh-CN" sz="1400" dirty="0">
                <a:sym typeface="+mn-ea"/>
              </a:rPr>
              <a:t>→利用更高速的SRAM进行计算</a:t>
            </a:r>
            <a:endParaRPr lang="en-US" altLang="zh-CN" sz="1400" dirty="0">
              <a:sym typeface="+mn-ea"/>
            </a:endParaRPr>
          </a:p>
          <a:p>
            <a:r>
              <a:rPr lang="en-US" altLang="zh-CN" sz="1400" dirty="0">
                <a:sym typeface="+mn-ea"/>
              </a:rPr>
              <a:t>→</a:t>
            </a:r>
            <a:r>
              <a:rPr lang="en-US" altLang="zh-CN" sz="1400" dirty="0">
                <a:solidFill>
                  <a:srgbClr val="0070C0"/>
                </a:solidFill>
                <a:sym typeface="+mn-ea"/>
              </a:rPr>
              <a:t>kernel融合</a:t>
            </a:r>
            <a:endParaRPr lang="en-US" altLang="zh-CN" sz="1400" dirty="0"/>
          </a:p>
          <a:p>
            <a:endParaRPr lang="zh-CN" altLang="en-US" sz="1400"/>
          </a:p>
        </p:txBody>
      </p:sp>
      <p:pic>
        <p:nvPicPr>
          <p:cNvPr id="8" name="图片 7"/>
          <p:cNvPicPr>
            <a:picLocks noChangeAspect="1"/>
          </p:cNvPicPr>
          <p:nvPr/>
        </p:nvPicPr>
        <p:blipFill>
          <a:blip r:embed="rId3"/>
          <a:stretch>
            <a:fillRect/>
          </a:stretch>
        </p:blipFill>
        <p:spPr>
          <a:xfrm>
            <a:off x="899160" y="3420110"/>
            <a:ext cx="3968115" cy="2265045"/>
          </a:xfrm>
          <a:prstGeom prst="rect">
            <a:avLst/>
          </a:prstGeom>
        </p:spPr>
      </p:pic>
      <p:sp>
        <p:nvSpPr>
          <p:cNvPr id="9" name="文本框 8"/>
          <p:cNvSpPr txBox="1"/>
          <p:nvPr/>
        </p:nvSpPr>
        <p:spPr>
          <a:xfrm>
            <a:off x="5393690" y="4293235"/>
            <a:ext cx="2922270" cy="521970"/>
          </a:xfrm>
          <a:prstGeom prst="rect">
            <a:avLst/>
          </a:prstGeom>
          <a:noFill/>
        </p:spPr>
        <p:txBody>
          <a:bodyPr wrap="square" rtlCol="0">
            <a:spAutoFit/>
          </a:bodyPr>
          <a:p>
            <a:r>
              <a:rPr lang="en-US" altLang="zh-CN" sz="1400"/>
              <a:t>→</a:t>
            </a:r>
            <a:r>
              <a:rPr lang="zh-CN" altLang="en-US" sz="1400"/>
              <a:t>满足SRAM的内存大小 </a:t>
            </a:r>
            <a:endParaRPr lang="zh-CN" altLang="en-US" sz="1400"/>
          </a:p>
          <a:p>
            <a:r>
              <a:rPr lang="en-US" altLang="zh-CN" sz="1400"/>
              <a:t>→</a:t>
            </a:r>
            <a:r>
              <a:rPr lang="zh-CN" altLang="en-US" sz="1400">
                <a:solidFill>
                  <a:srgbClr val="0070C0"/>
                </a:solidFill>
              </a:rPr>
              <a:t>分块计算tiling</a:t>
            </a:r>
            <a:endParaRPr lang="zh-CN" altLang="en-US" sz="1400">
              <a:solidFill>
                <a:srgbClr val="0070C0"/>
              </a:solidFill>
            </a:endParaRPr>
          </a:p>
        </p:txBody>
      </p:sp>
      <p:sp>
        <p:nvSpPr>
          <p:cNvPr id="10" name="下箭头 9"/>
          <p:cNvSpPr/>
          <p:nvPr/>
        </p:nvSpPr>
        <p:spPr>
          <a:xfrm>
            <a:off x="6588125" y="4797425"/>
            <a:ext cx="75565" cy="215900"/>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5219700" y="5079365"/>
            <a:ext cx="3244215" cy="521970"/>
          </a:xfrm>
          <a:prstGeom prst="rect">
            <a:avLst/>
          </a:prstGeom>
          <a:noFill/>
        </p:spPr>
        <p:txBody>
          <a:bodyPr wrap="square" rtlCol="0">
            <a:spAutoFit/>
          </a:bodyPr>
          <a:p>
            <a:r>
              <a:rPr lang="zh-CN" altLang="en-US" sz="1400"/>
              <a:t>tiling分块计算使得可以用</a:t>
            </a:r>
            <a:r>
              <a:rPr lang="zh-CN" altLang="en-US" sz="1400">
                <a:solidFill>
                  <a:srgbClr val="0070C0"/>
                </a:solidFill>
              </a:rPr>
              <a:t>一个</a:t>
            </a:r>
            <a:r>
              <a:rPr lang="zh-CN" altLang="en-US" sz="1400"/>
              <a:t>CUDA kernel来执行注意力的</a:t>
            </a:r>
            <a:r>
              <a:rPr lang="zh-CN" altLang="en-US" sz="1400">
                <a:solidFill>
                  <a:srgbClr val="0070C0"/>
                </a:solidFill>
              </a:rPr>
              <a:t>所有</a:t>
            </a:r>
            <a:r>
              <a:rPr lang="zh-CN" altLang="en-US" sz="1400"/>
              <a:t>操作。</a:t>
            </a:r>
            <a:endParaRPr lang="zh-CN" altLang="en-US" sz="1400"/>
          </a:p>
        </p:txBody>
      </p:sp>
      <p:sp>
        <p:nvSpPr>
          <p:cNvPr id="2" name="灯片编号占位符 1"/>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
        <p:nvSpPr>
          <p:cNvPr id="6146" name="标题 3073"/>
          <p:cNvSpPr>
            <a:spLocks noGrp="1"/>
          </p:cNvSpPr>
          <p:nvPr/>
        </p:nvSpPr>
        <p:spPr>
          <a:xfrm>
            <a:off x="5509895" y="-635"/>
            <a:ext cx="3634105" cy="7162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zh-CN" sz="1800" dirty="0">
                <a:solidFill>
                  <a:schemeClr val="bg1"/>
                </a:solidFill>
                <a:sym typeface="+mn-ea"/>
              </a:rPr>
              <a:t>用于处理长序列的主要模型</a:t>
            </a:r>
            <a:endParaRPr lang="zh-CN" altLang="zh-CN" sz="1800" dirty="0">
              <a:solidFill>
                <a:schemeClr val="bg1"/>
              </a:solidFill>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7" name="图片 3076" descr="a4"/>
          <p:cNvPicPr>
            <a:picLocks noChangeAspect="1"/>
          </p:cNvPicPr>
          <p:nvPr/>
        </p:nvPicPr>
        <p:blipFill>
          <a:blip r:embed="rId1"/>
          <a:stretch>
            <a:fillRect/>
          </a:stretch>
        </p:blipFill>
        <p:spPr>
          <a:xfrm>
            <a:off x="0" y="4445"/>
            <a:ext cx="9144000" cy="6858000"/>
          </a:xfrm>
          <a:prstGeom prst="rect">
            <a:avLst/>
          </a:prstGeom>
          <a:noFill/>
          <a:ln w="9525">
            <a:noFill/>
          </a:ln>
        </p:spPr>
      </p:pic>
      <mc:AlternateContent xmlns:mc="http://schemas.openxmlformats.org/markup-compatibility/2006">
        <mc:Choice xmlns:a14="http://schemas.microsoft.com/office/drawing/2010/main" Requires="a14">
          <p:sp>
            <p:nvSpPr>
              <p:cNvPr id="9219" name="文本占位符 3074"/>
              <p:cNvSpPr>
                <a:spLocks noGrp="1"/>
              </p:cNvSpPr>
              <p:nvPr>
                <p:ph idx="1"/>
              </p:nvPr>
            </p:nvSpPr>
            <p:spPr>
              <a:xfrm>
                <a:off x="457200" y="1136015"/>
                <a:ext cx="4911090" cy="1980565"/>
              </a:xfrm>
            </p:spPr>
            <p:txBody>
              <a:bodyPr anchor="t" anchorCtr="0"/>
              <a:p>
                <a:r>
                  <a:rPr lang="en-US" altLang="zh-CN" dirty="0"/>
                  <a:t>Flash attention</a:t>
                </a:r>
                <a:endParaRPr lang="en-US" altLang="zh-CN" dirty="0"/>
              </a:p>
              <a:p>
                <a:r>
                  <a:rPr lang="zh-CN" altLang="en-US" sz="1800" dirty="0">
                    <a:sym typeface="+mn-ea"/>
                  </a:rPr>
                  <a:t>分块计算难点：</a:t>
                </a:r>
                <a:r>
                  <a:rPr lang="en-US" altLang="zh-CN" sz="1800" dirty="0"/>
                  <a:t>计算softmax的归一化因子(分母)时，需要获取完整的输入数据</a:t>
                </a:r>
                <a:endParaRPr lang="en-US" altLang="zh-CN" sz="1800" dirty="0"/>
              </a:p>
              <a:p>
                <a:r>
                  <a:rPr lang="zh-CN" altLang="en-US" sz="1800" dirty="0"/>
                  <a:t>解决办法：引入了两个额外的统计量</a:t>
                </a:r>
                <a14:m>
                  <m:oMath xmlns:m="http://schemas.openxmlformats.org/officeDocument/2006/math">
                    <m:r>
                      <a:rPr lang="en-US" altLang="zh-CN" sz="1800" b="1" i="1" dirty="0">
                        <a:solidFill>
                          <a:srgbClr val="0070C0"/>
                        </a:solidFill>
                        <a:latin typeface="Cambria Math" panose="02040503050406030204" charset="0"/>
                        <a:cs typeface="Cambria Math" panose="02040503050406030204" charset="0"/>
                      </a:rPr>
                      <m:t>𝒎</m:t>
                    </m:r>
                    <m:r>
                      <a:rPr lang="en-US" altLang="zh-CN" sz="1800" b="1" i="1" dirty="0">
                        <a:solidFill>
                          <a:srgbClr val="0070C0"/>
                        </a:solidFill>
                        <a:latin typeface="Cambria Math" panose="02040503050406030204" charset="0"/>
                        <a:cs typeface="Cambria Math" panose="02040503050406030204" charset="0"/>
                      </a:rPr>
                      <m:t>(</m:t>
                    </m:r>
                    <m:r>
                      <a:rPr lang="en-US" altLang="zh-CN" sz="1800" b="1" i="1" dirty="0">
                        <a:solidFill>
                          <a:srgbClr val="0070C0"/>
                        </a:solidFill>
                        <a:latin typeface="Cambria Math" panose="02040503050406030204" charset="0"/>
                        <a:cs typeface="Cambria Math" panose="02040503050406030204" charset="0"/>
                      </a:rPr>
                      <m:t>𝒙</m:t>
                    </m:r>
                    <m:r>
                      <a:rPr lang="en-US" altLang="zh-CN" sz="1800" b="1" i="1" dirty="0">
                        <a:solidFill>
                          <a:srgbClr val="0070C0"/>
                        </a:solidFill>
                        <a:latin typeface="Cambria Math" panose="02040503050406030204" charset="0"/>
                        <a:cs typeface="Cambria Math" panose="02040503050406030204" charset="0"/>
                      </a:rPr>
                      <m:t>)</m:t>
                    </m:r>
                  </m:oMath>
                </a14:m>
                <a:r>
                  <a:rPr lang="zh-CN" altLang="en-US" sz="1800" dirty="0">
                    <a:latin typeface="Cambria Math" panose="02040503050406030204" charset="0"/>
                    <a:cs typeface="Cambria Math" panose="02040503050406030204" charset="0"/>
                  </a:rPr>
                  <a:t>，</a:t>
                </a:r>
                <a14:m>
                  <m:oMath xmlns:m="http://schemas.openxmlformats.org/officeDocument/2006/math">
                    <m:r>
                      <a:rPr lang="en-US" altLang="zh-CN" sz="1800" b="1" i="1" dirty="0">
                        <a:solidFill>
                          <a:srgbClr val="0070C0"/>
                        </a:solidFill>
                        <a:latin typeface="Cambria Math" panose="02040503050406030204" charset="0"/>
                        <a:cs typeface="Cambria Math" panose="02040503050406030204" charset="0"/>
                      </a:rPr>
                      <m:t>𝒍</m:t>
                    </m:r>
                    <m:r>
                      <a:rPr lang="en-US" altLang="zh-CN" sz="1800" b="1" i="1" dirty="0">
                        <a:solidFill>
                          <a:srgbClr val="0070C0"/>
                        </a:solidFill>
                        <a:latin typeface="Cambria Math" panose="02040503050406030204" charset="0"/>
                        <a:cs typeface="Cambria Math" panose="02040503050406030204" charset="0"/>
                      </a:rPr>
                      <m:t>(</m:t>
                    </m:r>
                    <m:r>
                      <a:rPr lang="en-US" altLang="zh-CN" sz="1800" b="1" i="1" dirty="0">
                        <a:solidFill>
                          <a:srgbClr val="0070C0"/>
                        </a:solidFill>
                        <a:latin typeface="Cambria Math" panose="02040503050406030204" charset="0"/>
                        <a:cs typeface="Cambria Math" panose="02040503050406030204" charset="0"/>
                      </a:rPr>
                      <m:t>𝒙</m:t>
                    </m:r>
                    <m:r>
                      <a:rPr lang="en-US" altLang="zh-CN" sz="1800" b="1" i="1" dirty="0">
                        <a:solidFill>
                          <a:srgbClr val="0070C0"/>
                        </a:solidFill>
                        <a:latin typeface="Cambria Math" panose="02040503050406030204" charset="0"/>
                        <a:cs typeface="Cambria Math" panose="02040503050406030204" charset="0"/>
                      </a:rPr>
                      <m:t>)</m:t>
                    </m:r>
                  </m:oMath>
                </a14:m>
                <a:r>
                  <a:rPr lang="zh-CN" altLang="en-US" sz="1800" dirty="0"/>
                  <a:t>来进行</a:t>
                </a:r>
                <a:r>
                  <a:rPr lang="zh-CN" altLang="en-US" sz="1800" b="1" dirty="0">
                    <a:solidFill>
                      <a:srgbClr val="0070C0"/>
                    </a:solidFill>
                  </a:rPr>
                  <a:t>解耦</a:t>
                </a:r>
                <a:r>
                  <a:rPr lang="zh-CN" altLang="en-US" sz="1800" dirty="0"/>
                  <a:t>(前者类似最大分数，后者类似exp分数总和)</a:t>
                </a:r>
                <a:endParaRPr lang="zh-CN" altLang="en-US"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pPr marL="0" indent="0">
                  <a:buNone/>
                </a:pPr>
                <a:endParaRPr lang="en-US" altLang="zh-CN" sz="1800" dirty="0"/>
              </a:p>
              <a:p>
                <a:endParaRPr lang="en-US" altLang="zh-CN" sz="1800" dirty="0"/>
              </a:p>
              <a:p>
                <a:endParaRPr lang="en-US" altLang="zh-CN" sz="1800" dirty="0"/>
              </a:p>
              <a:p>
                <a:endParaRPr lang="en-US" altLang="zh-CN" dirty="0"/>
              </a:p>
              <a:p>
                <a:endParaRPr lang="en-US" altLang="zh-CN" dirty="0"/>
              </a:p>
            </p:txBody>
          </p:sp>
        </mc:Choice>
        <mc:Fallback>
          <p:sp>
            <p:nvSpPr>
              <p:cNvPr id="9219" name="文本占位符 3074"/>
              <p:cNvSpPr>
                <a:spLocks noRot="1" noChangeAspect="1" noMove="1" noResize="1" noEditPoints="1" noAdjustHandles="1" noChangeArrowheads="1" noChangeShapeType="1" noTextEdit="1"/>
              </p:cNvSpPr>
              <p:nvPr>
                <p:ph idx="1"/>
              </p:nvPr>
            </p:nvSpPr>
            <p:spPr>
              <a:xfrm>
                <a:off x="457200" y="1136015"/>
                <a:ext cx="4911090" cy="1980565"/>
              </a:xfrm>
              <a:blipFill rotWithShape="1">
                <a:blip r:embed="rId2"/>
                <a:stretch>
                  <a:fillRect b="-1936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5654675" y="1268730"/>
                <a:ext cx="3054350" cy="1362710"/>
              </a:xfrm>
              <a:prstGeom prst="rect">
                <a:avLst/>
              </a:prstGeom>
              <a:noFill/>
            </p:spPr>
            <p:txBody>
              <a:bodyPr wrap="square" rtlCol="0">
                <a:spAutoFit/>
              </a:bodyPr>
              <a:p>
                <a:r>
                  <a:rPr lang="zh-CN" altLang="en-US"/>
                  <a:t>对于向量</a:t>
                </a:r>
                <a14:m>
                  <m:oMath xmlns:m="http://schemas.openxmlformats.org/officeDocument/2006/math">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a:t>
                </a:r>
                <a14:m>
                  <m:oMath xmlns:m="http://schemas.openxmlformats.org/officeDocument/2006/math">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为</a:t>
                </a:r>
                <a14:m>
                  <m:oMath xmlns:m="http://schemas.openxmlformats.org/officeDocument/2006/math">
                    <m:r>
                      <a:rPr lang="en-US" altLang="zh-CN">
                        <a:latin typeface="Cambria Math" panose="02040503050406030204" charset="0"/>
                        <a:cs typeface="Cambria Math" panose="02040503050406030204" charset="0"/>
                      </a:rPr>
                      <m:t>𝑚𝑎𝑥</m:t>
                    </m:r>
                    <m:r>
                      <a:rPr lang="en-US" altLang="zh-CN">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a:t>
                </a:r>
                <a:endParaRPr lang="zh-CN" altLang="en-US">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𝑠𝑜𝑓𝑡𝑚𝑎𝑥</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𝑒</m:t>
                              </m:r>
                            </m:e>
                            <m: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sup>
                          </m:sSup>
                        </m:num>
                        <m:den>
                          <m:nary>
                            <m:naryPr>
                              <m:chr m:val="∑"/>
                              <m:limLoc m:val="subSup"/>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𝑗</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𝐵</m:t>
                              </m:r>
                            </m:sup>
                            <m:e>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𝑒</m:t>
                                  </m:r>
                                </m:e>
                                <m: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sup>
                              </m:sSup>
                            </m:e>
                          </m:nary>
                        </m:den>
                      </m:f>
                    </m:oMath>
                  </m:oMathPara>
                </a14:m>
                <a:endParaRPr lang="zh-CN" altLang="en-US">
                  <a:latin typeface="Cambria Math" panose="02040503050406030204"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5654675" y="1268730"/>
                <a:ext cx="3054350" cy="1362710"/>
              </a:xfrm>
              <a:prstGeom prst="rect">
                <a:avLst/>
              </a:prstGeom>
              <a:blipFill rotWithShape="1">
                <a:blip r:embed="rId3"/>
                <a:stretch>
                  <a:fillRect/>
                </a:stretch>
              </a:blipFill>
            </p:spPr>
            <p:txBody>
              <a:bodyPr/>
              <a:lstStyle/>
              <a:p>
                <a:r>
                  <a:rPr lang="zh-CN" altLang="en-US">
                    <a:noFill/>
                  </a:rPr>
                  <a:t> </a:t>
                </a:r>
              </a:p>
            </p:txBody>
          </p:sp>
        </mc:Fallback>
      </mc:AlternateContent>
      <p:pic>
        <p:nvPicPr>
          <p:cNvPr id="5" name="ECB019B1-382A-4266-B25C-5B523AA43C14-1" descr="C:/Users/95322/AppData/Local/Temp/wpp.HTDLzmwpp"/>
          <p:cNvPicPr>
            <a:picLocks noChangeAspect="1"/>
          </p:cNvPicPr>
          <p:nvPr/>
        </p:nvPicPr>
        <p:blipFill>
          <a:blip r:embed="rId4"/>
          <a:stretch>
            <a:fillRect/>
          </a:stretch>
        </p:blipFill>
        <p:spPr>
          <a:xfrm>
            <a:off x="107315" y="3056573"/>
            <a:ext cx="8940165" cy="3248025"/>
          </a:xfrm>
          <a:prstGeom prst="rect">
            <a:avLst/>
          </a:prstGeom>
        </p:spPr>
      </p:pic>
      <p:sp>
        <p:nvSpPr>
          <p:cNvPr id="7" name="文本框 6"/>
          <p:cNvSpPr txBox="1"/>
          <p:nvPr/>
        </p:nvSpPr>
        <p:spPr>
          <a:xfrm>
            <a:off x="457200" y="6473190"/>
            <a:ext cx="7921625" cy="368300"/>
          </a:xfrm>
          <a:prstGeom prst="rect">
            <a:avLst/>
          </a:prstGeom>
          <a:noFill/>
        </p:spPr>
        <p:txBody>
          <a:bodyPr wrap="square" rtlCol="0">
            <a:spAutoFit/>
          </a:bodyPr>
          <a:p>
            <a:r>
              <a:rPr lang="zh-CN" altLang="en-US" sz="900"/>
              <a:t>Dao T, Fu D, Ermon S, et al. Flashattention: Fast and memory-efficient exact attention with io-awareness[J]. Advances in Neural Information Processing Systems, 2022, 35: 16344-16359.</a:t>
            </a:r>
            <a:endParaRPr lang="zh-CN" altLang="en-US" sz="900"/>
          </a:p>
        </p:txBody>
      </p:sp>
      <p:sp>
        <p:nvSpPr>
          <p:cNvPr id="2" name="灯片编号占位符 1"/>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
        <p:nvSpPr>
          <p:cNvPr id="6146" name="标题 3073"/>
          <p:cNvSpPr>
            <a:spLocks noGrp="1"/>
          </p:cNvSpPr>
          <p:nvPr/>
        </p:nvSpPr>
        <p:spPr>
          <a:xfrm>
            <a:off x="5509895" y="-635"/>
            <a:ext cx="3634105" cy="7162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zh-CN" sz="1800" dirty="0">
                <a:solidFill>
                  <a:schemeClr val="bg1"/>
                </a:solidFill>
                <a:sym typeface="+mn-ea"/>
              </a:rPr>
              <a:t>用于处理长序列的主要模型</a:t>
            </a:r>
            <a:endParaRPr lang="zh-CN" altLang="zh-CN" sz="1800" dirty="0">
              <a:solidFill>
                <a:schemeClr val="bg1"/>
              </a:solidFill>
              <a:sym typeface="+mn-ea"/>
            </a:endParaRPr>
          </a:p>
        </p:txBody>
      </p:sp>
      <p:sp>
        <p:nvSpPr>
          <p:cNvPr id="8" name="矩形 7"/>
          <p:cNvSpPr/>
          <p:nvPr/>
        </p:nvSpPr>
        <p:spPr>
          <a:xfrm>
            <a:off x="2555875" y="3056890"/>
            <a:ext cx="6380480" cy="3024505"/>
          </a:xfrm>
          <a:prstGeom prst="rect">
            <a:avLst/>
          </a:prstGeom>
          <a:solidFill>
            <a:schemeClr val="accent5"/>
          </a:solidFill>
          <a:ln>
            <a:solidFill>
              <a:schemeClr val="accent5">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3636010" y="3285490"/>
            <a:ext cx="2296160" cy="287655"/>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连接符 9"/>
          <p:cNvCxnSpPr/>
          <p:nvPr/>
        </p:nvCxnSpPr>
        <p:spPr>
          <a:xfrm flipH="1">
            <a:off x="3923665" y="3279775"/>
            <a:ext cx="0" cy="29160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4211955" y="3285490"/>
            <a:ext cx="0" cy="29160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3635375" y="3279775"/>
            <a:ext cx="0" cy="29160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650230" y="3279775"/>
            <a:ext cx="0" cy="29160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5932170" y="3285490"/>
            <a:ext cx="0" cy="29160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文本框 18"/>
              <p:cNvSpPr txBox="1"/>
              <p:nvPr/>
            </p:nvSpPr>
            <p:spPr>
              <a:xfrm>
                <a:off x="3630295" y="3274060"/>
                <a:ext cx="285115" cy="30670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𝑥</m:t>
                          </m:r>
                        </m:e>
                        <m:sub>
                          <m:r>
                            <a:rPr lang="en-US" altLang="zh-CN" sz="1400" i="1">
                              <a:latin typeface="Cambria Math" panose="02040503050406030204" charset="0"/>
                              <a:cs typeface="Cambria Math" panose="02040503050406030204" charset="0"/>
                            </a:rPr>
                            <m:t>1</m:t>
                          </m:r>
                        </m:sub>
                      </m:sSub>
                    </m:oMath>
                  </m:oMathPara>
                </a14:m>
                <a:endParaRPr lang="zh-CN" altLang="en-US" sz="1400"/>
              </a:p>
            </p:txBody>
          </p:sp>
        </mc:Choice>
        <mc:Fallback>
          <p:sp>
            <p:nvSpPr>
              <p:cNvPr id="19" name="文本框 18"/>
              <p:cNvSpPr txBox="1">
                <a:spLocks noRot="1" noChangeAspect="1" noMove="1" noResize="1" noEditPoints="1" noAdjustHandles="1" noChangeArrowheads="1" noChangeShapeType="1" noTextEdit="1"/>
              </p:cNvSpPr>
              <p:nvPr/>
            </p:nvSpPr>
            <p:spPr>
              <a:xfrm>
                <a:off x="3630295" y="3274060"/>
                <a:ext cx="285115" cy="30670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3909060" y="3279775"/>
                <a:ext cx="285115" cy="30670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𝑥</m:t>
                          </m:r>
                        </m:e>
                        <m:sub>
                          <m:r>
                            <a:rPr lang="en-US" altLang="zh-CN" sz="1400" i="1">
                              <a:latin typeface="Cambria Math" panose="02040503050406030204" charset="0"/>
                              <a:cs typeface="Cambria Math" panose="02040503050406030204" charset="0"/>
                            </a:rPr>
                            <m:t>2</m:t>
                          </m:r>
                        </m:sub>
                      </m:sSub>
                    </m:oMath>
                  </m:oMathPara>
                </a14:m>
                <a:endParaRPr lang="zh-CN" altLang="en-US" sz="1400"/>
              </a:p>
            </p:txBody>
          </p:sp>
        </mc:Choice>
        <mc:Fallback>
          <p:sp>
            <p:nvSpPr>
              <p:cNvPr id="20" name="文本框 19"/>
              <p:cNvSpPr txBox="1">
                <a:spLocks noRot="1" noChangeAspect="1" noMove="1" noResize="1" noEditPoints="1" noAdjustHandles="1" noChangeArrowheads="1" noChangeShapeType="1" noTextEdit="1"/>
              </p:cNvSpPr>
              <p:nvPr/>
            </p:nvSpPr>
            <p:spPr>
              <a:xfrm>
                <a:off x="3909060" y="3279775"/>
                <a:ext cx="285115" cy="306705"/>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p:cNvSpPr txBox="1"/>
              <p:nvPr/>
            </p:nvSpPr>
            <p:spPr>
              <a:xfrm flipH="1">
                <a:off x="5632450" y="3274060"/>
                <a:ext cx="266700" cy="30670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charset="0"/>
                              <a:cs typeface="Cambria Math" panose="02040503050406030204" charset="0"/>
                            </a:rPr>
                          </m:ctrlPr>
                        </m:sSubPr>
                        <m:e>
                          <m:r>
                            <a:rPr lang="en-US" altLang="zh-CN" sz="1400" i="1">
                              <a:latin typeface="Cambria Math" panose="02040503050406030204" charset="0"/>
                              <a:cs typeface="Cambria Math" panose="02040503050406030204" charset="0"/>
                            </a:rPr>
                            <m:t>𝑥</m:t>
                          </m:r>
                        </m:e>
                        <m:sub>
                          <m:r>
                            <a:rPr lang="en-US" altLang="zh-CN" sz="1400" i="1">
                              <a:latin typeface="Cambria Math" panose="02040503050406030204" charset="0"/>
                              <a:cs typeface="Cambria Math" panose="02040503050406030204" charset="0"/>
                            </a:rPr>
                            <m:t>𝐵</m:t>
                          </m:r>
                        </m:sub>
                      </m:sSub>
                    </m:oMath>
                  </m:oMathPara>
                </a14:m>
                <a:endParaRPr lang="zh-CN" altLang="en-US" sz="1400"/>
              </a:p>
            </p:txBody>
          </p:sp>
        </mc:Choice>
        <mc:Fallback>
          <p:sp>
            <p:nvSpPr>
              <p:cNvPr id="21" name="文本框 20"/>
              <p:cNvSpPr txBox="1">
                <a:spLocks noRot="1" noChangeAspect="1" noMove="1" noResize="1" noEditPoints="1" noAdjustHandles="1" noChangeArrowheads="1" noChangeShapeType="1" noTextEdit="1"/>
              </p:cNvSpPr>
              <p:nvPr/>
            </p:nvSpPr>
            <p:spPr>
              <a:xfrm flipH="1">
                <a:off x="5632450" y="3274060"/>
                <a:ext cx="266700" cy="306705"/>
              </a:xfrm>
              <a:prstGeom prst="rect">
                <a:avLst/>
              </a:prstGeom>
              <a:blipFill rotWithShape="1">
                <a:blip r:embed="rId7"/>
                <a:stretch>
                  <a:fillRect r="-4524"/>
                </a:stretch>
              </a:blipFill>
            </p:spPr>
            <p:txBody>
              <a:bodyPr/>
              <a:lstStyle/>
              <a:p>
                <a:r>
                  <a:rPr lang="zh-CN" altLang="en-US">
                    <a:noFill/>
                  </a:rPr>
                  <a:t> </a:t>
                </a:r>
              </a:p>
            </p:txBody>
          </p:sp>
        </mc:Fallback>
      </mc:AlternateContent>
      <p:sp>
        <p:nvSpPr>
          <p:cNvPr id="22" name="矩形 21"/>
          <p:cNvSpPr/>
          <p:nvPr/>
        </p:nvSpPr>
        <p:spPr>
          <a:xfrm>
            <a:off x="4503420" y="4004945"/>
            <a:ext cx="571500" cy="2743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23" name="文本框 22"/>
              <p:cNvSpPr txBox="1"/>
              <p:nvPr/>
            </p:nvSpPr>
            <p:spPr>
              <a:xfrm>
                <a:off x="4503420" y="3986530"/>
                <a:ext cx="575310" cy="30670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sz="1400" b="1" i="1" dirty="0">
                          <a:solidFill>
                            <a:schemeClr val="tx1"/>
                          </a:solidFill>
                          <a:latin typeface="Cambria Math" panose="02040503050406030204" charset="0"/>
                          <a:cs typeface="Cambria Math" panose="02040503050406030204" charset="0"/>
                        </a:rPr>
                        <m:t>𝒎</m:t>
                      </m:r>
                      <m:r>
                        <a:rPr lang="en-US" altLang="zh-CN" sz="1400" b="1" i="1" dirty="0">
                          <a:solidFill>
                            <a:schemeClr val="tx1"/>
                          </a:solidFill>
                          <a:latin typeface="Cambria Math" panose="02040503050406030204" charset="0"/>
                          <a:cs typeface="Cambria Math" panose="02040503050406030204" charset="0"/>
                        </a:rPr>
                        <m:t>(</m:t>
                      </m:r>
                      <m:r>
                        <a:rPr lang="en-US" altLang="zh-CN" sz="1400" b="1" i="1" dirty="0">
                          <a:solidFill>
                            <a:schemeClr val="tx1"/>
                          </a:solidFill>
                          <a:latin typeface="Cambria Math" panose="02040503050406030204" charset="0"/>
                          <a:cs typeface="Cambria Math" panose="02040503050406030204" charset="0"/>
                        </a:rPr>
                        <m:t>𝒙</m:t>
                      </m:r>
                      <m:r>
                        <a:rPr lang="en-US" altLang="zh-CN" sz="1400" b="1" i="1" dirty="0">
                          <a:solidFill>
                            <a:schemeClr val="tx1"/>
                          </a:solidFill>
                          <a:latin typeface="Cambria Math" panose="02040503050406030204" charset="0"/>
                          <a:ea typeface="MS Mincho" charset="0"/>
                          <a:cs typeface="Cambria Math" panose="02040503050406030204" charset="0"/>
                        </a:rPr>
                        <m:t>)</m:t>
                      </m:r>
                    </m:oMath>
                  </m:oMathPara>
                </a14:m>
                <a:endParaRPr lang="en-US" altLang="zh-CN" sz="1400" b="1" i="1" dirty="0">
                  <a:solidFill>
                    <a:schemeClr val="tx1"/>
                  </a:solidFill>
                  <a:latin typeface="Cambria Math" panose="02040503050406030204" charset="0"/>
                  <a:ea typeface="MS Mincho" charset="0"/>
                  <a:cs typeface="Cambria Math" panose="02040503050406030204" charset="0"/>
                </a:endParaRPr>
              </a:p>
            </p:txBody>
          </p:sp>
        </mc:Choice>
        <mc:Fallback>
          <p:sp>
            <p:nvSpPr>
              <p:cNvPr id="23" name="文本框 22"/>
              <p:cNvSpPr txBox="1">
                <a:spLocks noRot="1" noChangeAspect="1" noMove="1" noResize="1" noEditPoints="1" noAdjustHandles="1" noChangeArrowheads="1" noChangeShapeType="1" noTextEdit="1"/>
              </p:cNvSpPr>
              <p:nvPr/>
            </p:nvSpPr>
            <p:spPr>
              <a:xfrm>
                <a:off x="4503420" y="3986530"/>
                <a:ext cx="575310" cy="306705"/>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下箭头标注 25"/>
              <p:cNvSpPr/>
              <p:nvPr/>
            </p:nvSpPr>
            <p:spPr>
              <a:xfrm>
                <a:off x="4504055" y="3587115"/>
                <a:ext cx="567690" cy="40830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r>
                        <a:rPr lang="en-US" altLang="zh-CN" sz="1400" i="1" dirty="0">
                          <a:solidFill>
                            <a:schemeClr val="tx1"/>
                          </a:solidFill>
                          <a:latin typeface="Cambria Math" panose="02040503050406030204" charset="0"/>
                          <a:cs typeface="Cambria Math" panose="02040503050406030204" charset="0"/>
                        </a:rPr>
                        <m:t>𝑚𝑎𝑥</m:t>
                      </m:r>
                    </m:oMath>
                  </m:oMathPara>
                </a14:m>
                <a:endParaRPr lang="en-US" altLang="zh-CN" sz="1400" i="1" dirty="0">
                  <a:solidFill>
                    <a:schemeClr val="tx1"/>
                  </a:solidFill>
                  <a:latin typeface="Cambria Math" panose="02040503050406030204" charset="0"/>
                  <a:cs typeface="Cambria Math" panose="02040503050406030204" charset="0"/>
                </a:endParaRPr>
              </a:p>
            </p:txBody>
          </p:sp>
        </mc:Choice>
        <mc:Fallback>
          <p:sp>
            <p:nvSpPr>
              <p:cNvPr id="26" name="下箭头标注 25"/>
              <p:cNvSpPr>
                <a:spLocks noRot="1" noChangeAspect="1" noMove="1" noResize="1" noEditPoints="1" noAdjustHandles="1" noChangeArrowheads="1" noChangeShapeType="1" noTextEdit="1"/>
              </p:cNvSpPr>
              <p:nvPr/>
            </p:nvSpPr>
            <p:spPr>
              <a:xfrm>
                <a:off x="4504055" y="3587115"/>
                <a:ext cx="567690" cy="408305"/>
              </a:xfrm>
              <a:prstGeom prst="downArrowCallout">
                <a:avLst/>
              </a:prstGeom>
              <a:blipFill rotWithShape="1">
                <a:blip r:embed="rId9"/>
                <a:stretch>
                  <a:fillRect l="-1119" t="-1555" r="-1119" b="-2177"/>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36" name="下箭头 35"/>
          <p:cNvSpPr/>
          <p:nvPr/>
        </p:nvSpPr>
        <p:spPr>
          <a:xfrm>
            <a:off x="4716145" y="4293235"/>
            <a:ext cx="143510" cy="2171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3279775" y="4511040"/>
            <a:ext cx="3148965" cy="287655"/>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8" name="直接连接符 37"/>
          <p:cNvCxnSpPr/>
          <p:nvPr/>
        </p:nvCxnSpPr>
        <p:spPr>
          <a:xfrm flipH="1">
            <a:off x="4211955" y="4507230"/>
            <a:ext cx="0" cy="29160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文本框 38"/>
              <p:cNvSpPr txBox="1"/>
              <p:nvPr/>
            </p:nvSpPr>
            <p:spPr>
              <a:xfrm>
                <a:off x="3265170" y="4465955"/>
                <a:ext cx="643890" cy="37338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𝑒</m:t>
                          </m:r>
                        </m:e>
                        <m: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sup>
                      </m:sSup>
                    </m:oMath>
                  </m:oMathPara>
                </a14:m>
                <a:endParaRPr lang="zh-CN" altLang="en-US"/>
              </a:p>
            </p:txBody>
          </p:sp>
        </mc:Choice>
        <mc:Fallback>
          <p:sp>
            <p:nvSpPr>
              <p:cNvPr id="39" name="文本框 38"/>
              <p:cNvSpPr txBox="1">
                <a:spLocks noRot="1" noChangeAspect="1" noMove="1" noResize="1" noEditPoints="1" noAdjustHandles="1" noChangeArrowheads="1" noChangeShapeType="1" noTextEdit="1"/>
              </p:cNvSpPr>
              <p:nvPr/>
            </p:nvSpPr>
            <p:spPr>
              <a:xfrm>
                <a:off x="3265170" y="4465955"/>
                <a:ext cx="643890" cy="373380"/>
              </a:xfrm>
              <a:prstGeom prst="rect">
                <a:avLst/>
              </a:prstGeom>
              <a:blipFill rotWithShape="1">
                <a:blip r:embed="rId10"/>
                <a:stretch>
                  <a:fillRect r="-40828"/>
                </a:stretch>
              </a:blipFill>
            </p:spPr>
            <p:txBody>
              <a:bodyPr/>
              <a:lstStyle/>
              <a:p>
                <a:r>
                  <a:rPr lang="zh-CN" altLang="en-US">
                    <a:noFill/>
                  </a:rPr>
                  <a:t> </a:t>
                </a:r>
              </a:p>
            </p:txBody>
          </p:sp>
        </mc:Fallback>
      </mc:AlternateContent>
      <p:cxnSp>
        <p:nvCxnSpPr>
          <p:cNvPr id="40" name="直接连接符 39"/>
          <p:cNvCxnSpPr/>
          <p:nvPr/>
        </p:nvCxnSpPr>
        <p:spPr>
          <a:xfrm flipH="1">
            <a:off x="5147945" y="4511040"/>
            <a:ext cx="0" cy="29160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1" name="文本框 40"/>
              <p:cNvSpPr txBox="1"/>
              <p:nvPr/>
            </p:nvSpPr>
            <p:spPr>
              <a:xfrm>
                <a:off x="4206875" y="4470400"/>
                <a:ext cx="643890" cy="37338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𝑒</m:t>
                          </m:r>
                        </m:e>
                        <m: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sup>
                      </m:sSup>
                    </m:oMath>
                  </m:oMathPara>
                </a14:m>
                <a:endParaRPr lang="zh-CN" altLang="en-US"/>
              </a:p>
            </p:txBody>
          </p:sp>
        </mc:Choice>
        <mc:Fallback>
          <p:sp>
            <p:nvSpPr>
              <p:cNvPr id="41" name="文本框 40"/>
              <p:cNvSpPr txBox="1">
                <a:spLocks noRot="1" noChangeAspect="1" noMove="1" noResize="1" noEditPoints="1" noAdjustHandles="1" noChangeArrowheads="1" noChangeShapeType="1" noTextEdit="1"/>
              </p:cNvSpPr>
              <p:nvPr/>
            </p:nvSpPr>
            <p:spPr>
              <a:xfrm>
                <a:off x="4206875" y="4470400"/>
                <a:ext cx="643890" cy="373380"/>
              </a:xfrm>
              <a:prstGeom prst="rect">
                <a:avLst/>
              </a:prstGeom>
              <a:blipFill rotWithShape="1">
                <a:blip r:embed="rId11"/>
                <a:stretch>
                  <a:fillRect r="-40828"/>
                </a:stretch>
              </a:blipFill>
            </p:spPr>
            <p:txBody>
              <a:bodyPr/>
              <a:lstStyle/>
              <a:p>
                <a:r>
                  <a:rPr lang="zh-CN" altLang="en-US">
                    <a:noFill/>
                  </a:rPr>
                  <a:t> </a:t>
                </a:r>
              </a:p>
            </p:txBody>
          </p:sp>
        </mc:Fallback>
      </mc:AlternateContent>
      <p:sp>
        <p:nvSpPr>
          <p:cNvPr id="42" name="文本框 41"/>
          <p:cNvSpPr txBox="1"/>
          <p:nvPr/>
        </p:nvSpPr>
        <p:spPr>
          <a:xfrm>
            <a:off x="4751070" y="3202940"/>
            <a:ext cx="360045" cy="368300"/>
          </a:xfrm>
          <a:prstGeom prst="rect">
            <a:avLst/>
          </a:prstGeom>
          <a:noFill/>
        </p:spPr>
        <p:txBody>
          <a:bodyPr wrap="square" rtlCol="0">
            <a:spAutoFit/>
          </a:bodyPr>
          <a:p>
            <a:r>
              <a:rPr lang="en-US" altLang="zh-CN">
                <a:cs typeface="Arial" panose="020B0604020202020204" pitchFamily="34" charset="0"/>
              </a:rPr>
              <a:t>...</a:t>
            </a:r>
            <a:endParaRPr lang="en-US" altLang="zh-CN">
              <a:cs typeface="Arial" panose="020B0604020202020204" pitchFamily="34" charset="0"/>
            </a:endParaRPr>
          </a:p>
        </p:txBody>
      </p:sp>
      <p:sp>
        <p:nvSpPr>
          <p:cNvPr id="43" name="文本框 42"/>
          <p:cNvSpPr txBox="1"/>
          <p:nvPr/>
        </p:nvSpPr>
        <p:spPr>
          <a:xfrm>
            <a:off x="5148580" y="4430395"/>
            <a:ext cx="360045" cy="368300"/>
          </a:xfrm>
          <a:prstGeom prst="rect">
            <a:avLst/>
          </a:prstGeom>
          <a:noFill/>
        </p:spPr>
        <p:txBody>
          <a:bodyPr wrap="square" rtlCol="0">
            <a:spAutoFit/>
          </a:bodyPr>
          <a:p>
            <a:r>
              <a:rPr lang="en-US" altLang="zh-CN">
                <a:cs typeface="Arial" panose="020B0604020202020204" pitchFamily="34" charset="0"/>
              </a:rPr>
              <a:t>...</a:t>
            </a:r>
            <a:endParaRPr lang="en-US" altLang="zh-CN">
              <a:cs typeface="Arial" panose="020B0604020202020204" pitchFamily="34" charset="0"/>
            </a:endParaRPr>
          </a:p>
        </p:txBody>
      </p:sp>
      <mc:AlternateContent xmlns:mc="http://schemas.openxmlformats.org/markup-compatibility/2006">
        <mc:Choice xmlns:a14="http://schemas.microsoft.com/office/drawing/2010/main" Requires="a14">
          <p:sp>
            <p:nvSpPr>
              <p:cNvPr id="44" name="文本框 43"/>
              <p:cNvSpPr txBox="1"/>
              <p:nvPr/>
            </p:nvSpPr>
            <p:spPr>
              <a:xfrm>
                <a:off x="5507990" y="4465955"/>
                <a:ext cx="643890" cy="37338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𝑒</m:t>
                          </m:r>
                        </m:e>
                        <m: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sup>
                      </m:sSup>
                    </m:oMath>
                  </m:oMathPara>
                </a14:m>
                <a:endParaRPr lang="zh-CN" altLang="en-US"/>
              </a:p>
            </p:txBody>
          </p:sp>
        </mc:Choice>
        <mc:Fallback>
          <p:sp>
            <p:nvSpPr>
              <p:cNvPr id="44" name="文本框 43"/>
              <p:cNvSpPr txBox="1">
                <a:spLocks noRot="1" noChangeAspect="1" noMove="1" noResize="1" noEditPoints="1" noAdjustHandles="1" noChangeArrowheads="1" noChangeShapeType="1" noTextEdit="1"/>
              </p:cNvSpPr>
              <p:nvPr/>
            </p:nvSpPr>
            <p:spPr>
              <a:xfrm>
                <a:off x="5507990" y="4465955"/>
                <a:ext cx="643890" cy="373380"/>
              </a:xfrm>
              <a:prstGeom prst="rect">
                <a:avLst/>
              </a:prstGeom>
              <a:blipFill rotWithShape="1">
                <a:blip r:embed="rId12"/>
                <a:stretch>
                  <a:fillRect r="-44083"/>
                </a:stretch>
              </a:blipFill>
            </p:spPr>
            <p:txBody>
              <a:bodyPr/>
              <a:lstStyle/>
              <a:p>
                <a:r>
                  <a:rPr lang="zh-CN" altLang="en-US">
                    <a:noFill/>
                  </a:rPr>
                  <a:t> </a:t>
                </a:r>
              </a:p>
            </p:txBody>
          </p:sp>
        </mc:Fallback>
      </mc:AlternateContent>
      <p:cxnSp>
        <p:nvCxnSpPr>
          <p:cNvPr id="45" name="直接连接符 44"/>
          <p:cNvCxnSpPr/>
          <p:nvPr/>
        </p:nvCxnSpPr>
        <p:spPr>
          <a:xfrm flipH="1">
            <a:off x="5509260" y="4511675"/>
            <a:ext cx="0" cy="29160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6445250" y="4511675"/>
            <a:ext cx="0" cy="291600"/>
          </a:xfrm>
          <a:prstGeom prst="line">
            <a:avLst/>
          </a:prstGeom>
          <a:ln w="25400" cmpd="sng">
            <a:solidFill>
              <a:schemeClr val="bg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8" name="下箭头标注 47"/>
              <p:cNvSpPr/>
              <p:nvPr/>
            </p:nvSpPr>
            <p:spPr>
              <a:xfrm>
                <a:off x="4507230" y="4808220"/>
                <a:ext cx="567690" cy="40830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r>
                        <a:rPr lang="en-US" altLang="zh-CN" sz="1400" i="1" dirty="0">
                          <a:solidFill>
                            <a:schemeClr val="tx1"/>
                          </a:solidFill>
                          <a:latin typeface="Cambria Math" panose="02040503050406030204" charset="0"/>
                          <a:cs typeface="Cambria Math" panose="02040503050406030204" charset="0"/>
                        </a:rPr>
                        <m:t>+</m:t>
                      </m:r>
                    </m:oMath>
                  </m:oMathPara>
                </a14:m>
                <a:endParaRPr lang="en-US" altLang="zh-CN" sz="1400" i="1" dirty="0">
                  <a:solidFill>
                    <a:schemeClr val="tx1"/>
                  </a:solidFill>
                  <a:latin typeface="Cambria Math" panose="02040503050406030204" charset="0"/>
                  <a:cs typeface="Cambria Math" panose="02040503050406030204" charset="0"/>
                </a:endParaRPr>
              </a:p>
            </p:txBody>
          </p:sp>
        </mc:Choice>
        <mc:Fallback>
          <p:sp>
            <p:nvSpPr>
              <p:cNvPr id="48" name="下箭头标注 47"/>
              <p:cNvSpPr>
                <a:spLocks noRot="1" noChangeAspect="1" noMove="1" noResize="1" noEditPoints="1" noAdjustHandles="1" noChangeArrowheads="1" noChangeShapeType="1" noTextEdit="1"/>
              </p:cNvSpPr>
              <p:nvPr/>
            </p:nvSpPr>
            <p:spPr>
              <a:xfrm>
                <a:off x="4507230" y="4808220"/>
                <a:ext cx="567690" cy="408305"/>
              </a:xfrm>
              <a:prstGeom prst="downArrowCallout">
                <a:avLst/>
              </a:prstGeom>
              <a:blipFill rotWithShape="1">
                <a:blip r:embed="rId13"/>
                <a:stretch>
                  <a:fillRect l="-1119" t="-1555" r="-1119" b="-2177"/>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50" name="矩形 49"/>
          <p:cNvSpPr/>
          <p:nvPr/>
        </p:nvSpPr>
        <p:spPr>
          <a:xfrm>
            <a:off x="4507230" y="5226050"/>
            <a:ext cx="571500" cy="27432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49" name="文本框 48"/>
              <p:cNvSpPr txBox="1"/>
              <p:nvPr/>
            </p:nvSpPr>
            <p:spPr>
              <a:xfrm>
                <a:off x="4503420" y="5217160"/>
                <a:ext cx="575310" cy="30670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zh-CN" sz="1400" b="1" i="1" dirty="0">
                          <a:solidFill>
                            <a:schemeClr val="tx1"/>
                          </a:solidFill>
                          <a:latin typeface="Cambria Math" panose="02040503050406030204" charset="0"/>
                          <a:cs typeface="Cambria Math" panose="02040503050406030204" charset="0"/>
                        </a:rPr>
                        <m:t>𝒍</m:t>
                      </m:r>
                      <m:r>
                        <a:rPr lang="en-US" altLang="zh-CN" sz="1400" b="1" i="1" dirty="0">
                          <a:solidFill>
                            <a:schemeClr val="tx1"/>
                          </a:solidFill>
                          <a:latin typeface="Cambria Math" panose="02040503050406030204" charset="0"/>
                          <a:cs typeface="Cambria Math" panose="02040503050406030204" charset="0"/>
                        </a:rPr>
                        <m:t>(</m:t>
                      </m:r>
                      <m:r>
                        <a:rPr lang="en-US" altLang="zh-CN" sz="1400" b="1" i="1" dirty="0">
                          <a:solidFill>
                            <a:schemeClr val="tx1"/>
                          </a:solidFill>
                          <a:latin typeface="Cambria Math" panose="02040503050406030204" charset="0"/>
                          <a:cs typeface="Cambria Math" panose="02040503050406030204" charset="0"/>
                        </a:rPr>
                        <m:t>𝒙</m:t>
                      </m:r>
                      <m:r>
                        <a:rPr lang="en-US" altLang="zh-CN" sz="1400" b="1" i="1" dirty="0">
                          <a:solidFill>
                            <a:schemeClr val="tx1"/>
                          </a:solidFill>
                          <a:latin typeface="Cambria Math" panose="02040503050406030204" charset="0"/>
                          <a:ea typeface="MS Mincho" charset="0"/>
                          <a:cs typeface="Cambria Math" panose="02040503050406030204" charset="0"/>
                        </a:rPr>
                        <m:t>)</m:t>
                      </m:r>
                    </m:oMath>
                  </m:oMathPara>
                </a14:m>
                <a:endParaRPr lang="en-US" altLang="zh-CN" sz="1400" b="1" i="1" dirty="0">
                  <a:solidFill>
                    <a:schemeClr val="tx1"/>
                  </a:solidFill>
                  <a:latin typeface="Cambria Math" panose="02040503050406030204" charset="0"/>
                  <a:ea typeface="MS Mincho" charset="0"/>
                  <a:cs typeface="Cambria Math" panose="02040503050406030204" charset="0"/>
                </a:endParaRPr>
              </a:p>
            </p:txBody>
          </p:sp>
        </mc:Choice>
        <mc:Fallback>
          <p:sp>
            <p:nvSpPr>
              <p:cNvPr id="49" name="文本框 48"/>
              <p:cNvSpPr txBox="1">
                <a:spLocks noRot="1" noChangeAspect="1" noMove="1" noResize="1" noEditPoints="1" noAdjustHandles="1" noChangeArrowheads="1" noChangeShapeType="1" noTextEdit="1"/>
              </p:cNvSpPr>
              <p:nvPr/>
            </p:nvSpPr>
            <p:spPr>
              <a:xfrm>
                <a:off x="4503420" y="5217160"/>
                <a:ext cx="575310" cy="306705"/>
              </a:xfrm>
              <a:prstGeom prst="rect">
                <a:avLst/>
              </a:prstGeom>
              <a:blipFill rotWithShape="1">
                <a:blip r:embed="rId14"/>
                <a:stretch>
                  <a:fillRect/>
                </a:stretch>
              </a:blipFill>
            </p:spPr>
            <p:txBody>
              <a:bodyPr/>
              <a:lstStyle/>
              <a:p>
                <a:r>
                  <a:rPr lang="zh-CN" altLang="en-US">
                    <a:noFill/>
                  </a:rPr>
                  <a:t> </a:t>
                </a:r>
              </a:p>
            </p:txBody>
          </p:sp>
        </mc:Fallback>
      </mc:AlternateContent>
      <p:cxnSp>
        <p:nvCxnSpPr>
          <p:cNvPr id="51" name="直接箭头连接符 50"/>
          <p:cNvCxnSpPr/>
          <p:nvPr/>
        </p:nvCxnSpPr>
        <p:spPr>
          <a:xfrm>
            <a:off x="6443980" y="4653280"/>
            <a:ext cx="288290" cy="144145"/>
          </a:xfrm>
          <a:prstGeom prst="straightConnector1">
            <a:avLst/>
          </a:prstGeom>
          <a:ln w="22225">
            <a:solidFill>
              <a:schemeClr val="accent5">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5074920" y="5085080"/>
            <a:ext cx="1657350" cy="271145"/>
          </a:xfrm>
          <a:prstGeom prst="straightConnector1">
            <a:avLst/>
          </a:prstGeom>
          <a:ln w="22225">
            <a:solidFill>
              <a:schemeClr val="accent5">
                <a:lumMod val="25000"/>
              </a:schemeClr>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文本框 53"/>
              <p:cNvSpPr txBox="1"/>
              <p:nvPr/>
            </p:nvSpPr>
            <p:spPr>
              <a:xfrm>
                <a:off x="6732270" y="4680585"/>
                <a:ext cx="1847850" cy="535940"/>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f>
                        <m:fPr>
                          <m:ctrlPr>
                            <a:rPr lang="en-US" altLang="zh-CN" sz="1400" b="1" i="1" dirty="0">
                              <a:solidFill>
                                <a:schemeClr val="tx1"/>
                              </a:solidFill>
                              <a:latin typeface="Cambria Math" panose="02040503050406030204" charset="0"/>
                              <a:ea typeface="MS Mincho" charset="0"/>
                              <a:cs typeface="Cambria Math" panose="02040503050406030204" charset="0"/>
                            </a:rPr>
                          </m:ctrlPr>
                        </m:fPr>
                        <m:num>
                          <m:r>
                            <a:rPr lang="en-US" altLang="zh-CN" sz="1400" b="1" i="1" dirty="0">
                              <a:solidFill>
                                <a:schemeClr val="tx1"/>
                              </a:solidFill>
                              <a:latin typeface="Cambria Math" panose="02040503050406030204" charset="0"/>
                              <a:cs typeface="Cambria Math" panose="02040503050406030204" charset="0"/>
                            </a:rPr>
                            <m:t>𝒇</m:t>
                          </m:r>
                          <m:r>
                            <a:rPr lang="en-US" altLang="zh-CN" sz="1400" b="1" i="1" dirty="0">
                              <a:solidFill>
                                <a:schemeClr val="tx1"/>
                              </a:solidFill>
                              <a:latin typeface="Cambria Math" panose="02040503050406030204" charset="0"/>
                              <a:cs typeface="Cambria Math" panose="02040503050406030204" charset="0"/>
                            </a:rPr>
                            <m:t>(</m:t>
                          </m:r>
                          <m:r>
                            <a:rPr lang="en-US" altLang="zh-CN" sz="1400" b="1" i="1" dirty="0">
                              <a:solidFill>
                                <a:schemeClr val="tx1"/>
                              </a:solidFill>
                              <a:latin typeface="Cambria Math" panose="02040503050406030204" charset="0"/>
                              <a:cs typeface="Cambria Math" panose="02040503050406030204" charset="0"/>
                            </a:rPr>
                            <m:t>𝒙</m:t>
                          </m:r>
                          <m:r>
                            <a:rPr lang="en-US" altLang="zh-CN" sz="1400" b="1" i="1" dirty="0">
                              <a:solidFill>
                                <a:schemeClr val="tx1"/>
                              </a:solidFill>
                              <a:latin typeface="Cambria Math" panose="02040503050406030204" charset="0"/>
                              <a:ea typeface="MS Mincho" charset="0"/>
                              <a:cs typeface="Cambria Math" panose="02040503050406030204" charset="0"/>
                            </a:rPr>
                            <m:t>)</m:t>
                          </m:r>
                          <m:r>
                            <a:rPr lang="en-US" altLang="zh-CN" sz="1400" b="1" i="1" dirty="0">
                              <a:solidFill>
                                <a:schemeClr val="tx1"/>
                              </a:solidFill>
                              <a:latin typeface="Cambria Math" panose="02040503050406030204" charset="0"/>
                              <a:ea typeface="MS Mincho" charset="0"/>
                              <a:cs typeface="Cambria Math" panose="02040503050406030204" charset="0"/>
                            </a:rPr>
                            <m:t> </m:t>
                          </m:r>
                        </m:num>
                        <m:den>
                          <m:r>
                            <a:rPr lang="en-US" altLang="zh-CN" sz="1400" b="1" i="1" dirty="0">
                              <a:solidFill>
                                <a:schemeClr val="tx1"/>
                              </a:solidFill>
                              <a:latin typeface="Cambria Math" panose="02040503050406030204" charset="0"/>
                              <a:cs typeface="Cambria Math" panose="02040503050406030204" charset="0"/>
                            </a:rPr>
                            <m:t>𝒍</m:t>
                          </m:r>
                          <m:r>
                            <a:rPr lang="en-US" altLang="zh-CN" sz="1400" b="1" i="1" dirty="0">
                              <a:solidFill>
                                <a:schemeClr val="tx1"/>
                              </a:solidFill>
                              <a:latin typeface="Cambria Math" panose="02040503050406030204" charset="0"/>
                              <a:cs typeface="Cambria Math" panose="02040503050406030204" charset="0"/>
                            </a:rPr>
                            <m:t>(</m:t>
                          </m:r>
                          <m:r>
                            <a:rPr lang="en-US" altLang="zh-CN" sz="1400" b="1" i="1" dirty="0">
                              <a:solidFill>
                                <a:schemeClr val="tx1"/>
                              </a:solidFill>
                              <a:latin typeface="Cambria Math" panose="02040503050406030204" charset="0"/>
                              <a:cs typeface="Cambria Math" panose="02040503050406030204" charset="0"/>
                            </a:rPr>
                            <m:t>𝒙</m:t>
                          </m:r>
                          <m:r>
                            <a:rPr lang="en-US" altLang="zh-CN" sz="1400" b="1" i="1" dirty="0">
                              <a:solidFill>
                                <a:schemeClr val="tx1"/>
                              </a:solidFill>
                              <a:latin typeface="Cambria Math" panose="02040503050406030204" charset="0"/>
                              <a:ea typeface="MS Mincho" charset="0"/>
                              <a:cs typeface="Cambria Math" panose="02040503050406030204" charset="0"/>
                            </a:rPr>
                            <m:t>)</m:t>
                          </m:r>
                          <m:r>
                            <a:rPr lang="en-US" altLang="zh-CN" sz="1400" b="1" i="1" dirty="0">
                              <a:solidFill>
                                <a:schemeClr val="tx1"/>
                              </a:solidFill>
                              <a:latin typeface="Cambria Math" panose="02040503050406030204" charset="0"/>
                              <a:ea typeface="MS Mincho" charset="0"/>
                              <a:cs typeface="Cambria Math" panose="02040503050406030204" charset="0"/>
                            </a:rPr>
                            <m:t> </m:t>
                          </m:r>
                        </m:den>
                      </m:f>
                      <m:r>
                        <a:rPr lang="en-US" altLang="zh-CN" sz="1400" b="1" i="1" dirty="0">
                          <a:solidFill>
                            <a:schemeClr val="tx1"/>
                          </a:solidFill>
                          <a:latin typeface="Cambria Math" panose="02040503050406030204" charset="0"/>
                          <a:ea typeface="MS Mincho" charset="0"/>
                          <a:cs typeface="Cambria Math" panose="02040503050406030204" charset="0"/>
                        </a:rPr>
                        <m:t>=</m:t>
                      </m:r>
                      <m:r>
                        <a:rPr lang="en-US" altLang="zh-CN" sz="1400" b="1" i="1" dirty="0">
                          <a:solidFill>
                            <a:schemeClr val="tx1"/>
                          </a:solidFill>
                          <a:latin typeface="Cambria Math" panose="02040503050406030204" charset="0"/>
                          <a:ea typeface="MS Mincho" charset="0"/>
                          <a:cs typeface="Cambria Math" panose="02040503050406030204" charset="0"/>
                        </a:rPr>
                        <m:t>𝒔𝒐𝒇𝒕𝒎𝒂𝒙</m:t>
                      </m:r>
                      <m:r>
                        <a:rPr lang="en-US" altLang="zh-CN" sz="1400" b="1" i="1" dirty="0">
                          <a:solidFill>
                            <a:schemeClr val="tx1"/>
                          </a:solidFill>
                          <a:latin typeface="Cambria Math" panose="02040503050406030204" charset="0"/>
                          <a:ea typeface="MS Mincho" charset="0"/>
                          <a:cs typeface="Cambria Math" panose="02040503050406030204" charset="0"/>
                        </a:rPr>
                        <m:t>(</m:t>
                      </m:r>
                      <m:r>
                        <a:rPr lang="en-US" altLang="zh-CN" sz="1400" b="1" i="1" dirty="0">
                          <a:solidFill>
                            <a:schemeClr val="tx1"/>
                          </a:solidFill>
                          <a:latin typeface="Cambria Math" panose="02040503050406030204" charset="0"/>
                          <a:ea typeface="MS Mincho" charset="0"/>
                          <a:cs typeface="Cambria Math" panose="02040503050406030204" charset="0"/>
                        </a:rPr>
                        <m:t>𝒙</m:t>
                      </m:r>
                      <m:r>
                        <a:rPr lang="en-US" altLang="zh-CN" sz="1400" b="1" i="1" dirty="0">
                          <a:solidFill>
                            <a:schemeClr val="tx1"/>
                          </a:solidFill>
                          <a:latin typeface="Cambria Math" panose="02040503050406030204" charset="0"/>
                          <a:ea typeface="MS Mincho" charset="0"/>
                          <a:cs typeface="Cambria Math" panose="02040503050406030204" charset="0"/>
                        </a:rPr>
                        <m:t>)</m:t>
                      </m:r>
                    </m:oMath>
                  </m:oMathPara>
                </a14:m>
                <a:endParaRPr lang="en-US" altLang="zh-CN" sz="1400" b="1" i="1" dirty="0">
                  <a:solidFill>
                    <a:schemeClr val="tx1"/>
                  </a:solidFill>
                  <a:latin typeface="Cambria Math" panose="02040503050406030204" charset="0"/>
                  <a:ea typeface="MS Mincho" charset="0"/>
                  <a:cs typeface="Cambria Math" panose="02040503050406030204" charset="0"/>
                </a:endParaRPr>
              </a:p>
            </p:txBody>
          </p:sp>
        </mc:Choice>
        <mc:Fallback>
          <p:sp>
            <p:nvSpPr>
              <p:cNvPr id="54" name="文本框 53"/>
              <p:cNvSpPr txBox="1">
                <a:spLocks noRot="1" noChangeAspect="1" noMove="1" noResize="1" noEditPoints="1" noAdjustHandles="1" noChangeArrowheads="1" noChangeShapeType="1" noTextEdit="1"/>
              </p:cNvSpPr>
              <p:nvPr/>
            </p:nvSpPr>
            <p:spPr>
              <a:xfrm>
                <a:off x="6732270" y="4680585"/>
                <a:ext cx="1847850" cy="535940"/>
              </a:xfrm>
              <a:prstGeom prst="rect">
                <a:avLst/>
              </a:prstGeom>
              <a:blipFill rotWithShape="1">
                <a:blip r:embed="rId15"/>
                <a:stretch>
                  <a:fillRect/>
                </a:stretch>
              </a:blipFill>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7" name="图片 3076" descr="a4"/>
          <p:cNvPicPr>
            <a:picLocks noChangeAspect="1"/>
          </p:cNvPicPr>
          <p:nvPr/>
        </p:nvPicPr>
        <p:blipFill>
          <a:blip r:embed="rId1"/>
          <a:stretch>
            <a:fillRect/>
          </a:stretch>
        </p:blipFill>
        <p:spPr>
          <a:xfrm>
            <a:off x="0" y="0"/>
            <a:ext cx="9144000" cy="6858000"/>
          </a:xfrm>
          <a:prstGeom prst="rect">
            <a:avLst/>
          </a:prstGeom>
          <a:noFill/>
          <a:ln w="9525">
            <a:noFill/>
          </a:ln>
        </p:spPr>
      </p:pic>
      <mc:AlternateContent xmlns:mc="http://schemas.openxmlformats.org/markup-compatibility/2006">
        <mc:Choice xmlns:a14="http://schemas.microsoft.com/office/drawing/2010/main" Requires="a14">
          <p:sp>
            <p:nvSpPr>
              <p:cNvPr id="9219" name="文本占位符 3074"/>
              <p:cNvSpPr>
                <a:spLocks noGrp="1"/>
              </p:cNvSpPr>
              <p:nvPr>
                <p:ph idx="1"/>
              </p:nvPr>
            </p:nvSpPr>
            <p:spPr>
              <a:xfrm>
                <a:off x="457200" y="1136015"/>
                <a:ext cx="4911090" cy="5116195"/>
              </a:xfrm>
            </p:spPr>
            <p:txBody>
              <a:bodyPr anchor="t" anchorCtr="0"/>
              <a:p>
                <a:r>
                  <a:rPr lang="en-US" altLang="zh-CN" dirty="0"/>
                  <a:t>Flash attention</a:t>
                </a:r>
                <a:endParaRPr lang="en-US" altLang="zh-CN" dirty="0"/>
              </a:p>
              <a:p>
                <a:r>
                  <a:rPr lang="zh-CN" altLang="en-US" sz="1800" dirty="0">
                    <a:sym typeface="+mn-ea"/>
                  </a:rPr>
                  <a:t>分块计算难点：</a:t>
                </a:r>
                <a:r>
                  <a:rPr lang="en-US" altLang="zh-CN" sz="1800" dirty="0"/>
                  <a:t>计算softmax的归一化因子(分母)时，需要获取完整的输入数据</a:t>
                </a:r>
                <a:endParaRPr lang="en-US" altLang="zh-CN" sz="1800" dirty="0"/>
              </a:p>
              <a:p>
                <a:r>
                  <a:rPr lang="zh-CN" altLang="en-US" sz="1800" dirty="0"/>
                  <a:t>解决办法：引入了两个额外的统计量</a:t>
                </a:r>
                <a14:m>
                  <m:oMath xmlns:m="http://schemas.openxmlformats.org/officeDocument/2006/math">
                    <m:r>
                      <a:rPr lang="en-US" altLang="zh-CN" sz="1800" b="1" i="1" dirty="0">
                        <a:solidFill>
                          <a:srgbClr val="0070C0"/>
                        </a:solidFill>
                        <a:latin typeface="Cambria Math" panose="02040503050406030204" charset="0"/>
                        <a:cs typeface="Cambria Math" panose="02040503050406030204" charset="0"/>
                      </a:rPr>
                      <m:t>𝒎</m:t>
                    </m:r>
                    <m:r>
                      <a:rPr lang="en-US" altLang="zh-CN" sz="1800" b="1" i="1" dirty="0">
                        <a:solidFill>
                          <a:srgbClr val="0070C0"/>
                        </a:solidFill>
                        <a:latin typeface="Cambria Math" panose="02040503050406030204" charset="0"/>
                        <a:cs typeface="Cambria Math" panose="02040503050406030204" charset="0"/>
                      </a:rPr>
                      <m:t>(</m:t>
                    </m:r>
                    <m:r>
                      <a:rPr lang="en-US" altLang="zh-CN" sz="1800" b="1" i="1" dirty="0">
                        <a:solidFill>
                          <a:srgbClr val="0070C0"/>
                        </a:solidFill>
                        <a:latin typeface="Cambria Math" panose="02040503050406030204" charset="0"/>
                        <a:cs typeface="Cambria Math" panose="02040503050406030204" charset="0"/>
                      </a:rPr>
                      <m:t>𝒙</m:t>
                    </m:r>
                    <m:r>
                      <a:rPr lang="en-US" altLang="zh-CN" sz="1800" b="1" i="1" dirty="0">
                        <a:solidFill>
                          <a:srgbClr val="0070C0"/>
                        </a:solidFill>
                        <a:latin typeface="Cambria Math" panose="02040503050406030204" charset="0"/>
                        <a:cs typeface="Cambria Math" panose="02040503050406030204" charset="0"/>
                      </a:rPr>
                      <m:t>)</m:t>
                    </m:r>
                  </m:oMath>
                </a14:m>
                <a:r>
                  <a:rPr lang="zh-CN" altLang="en-US" sz="1800" dirty="0">
                    <a:latin typeface="Cambria Math" panose="02040503050406030204" charset="0"/>
                    <a:cs typeface="Cambria Math" panose="02040503050406030204" charset="0"/>
                  </a:rPr>
                  <a:t>，</a:t>
                </a:r>
                <a14:m>
                  <m:oMath xmlns:m="http://schemas.openxmlformats.org/officeDocument/2006/math">
                    <m:r>
                      <a:rPr lang="en-US" altLang="zh-CN" sz="1800" b="1" i="1" dirty="0">
                        <a:solidFill>
                          <a:srgbClr val="0070C0"/>
                        </a:solidFill>
                        <a:latin typeface="Cambria Math" panose="02040503050406030204" charset="0"/>
                        <a:cs typeface="Cambria Math" panose="02040503050406030204" charset="0"/>
                      </a:rPr>
                      <m:t>𝒍</m:t>
                    </m:r>
                    <m:r>
                      <a:rPr lang="en-US" altLang="zh-CN" sz="1800" b="1" i="1" dirty="0">
                        <a:solidFill>
                          <a:srgbClr val="0070C0"/>
                        </a:solidFill>
                        <a:latin typeface="Cambria Math" panose="02040503050406030204" charset="0"/>
                        <a:cs typeface="Cambria Math" panose="02040503050406030204" charset="0"/>
                      </a:rPr>
                      <m:t>(</m:t>
                    </m:r>
                    <m:r>
                      <a:rPr lang="en-US" altLang="zh-CN" sz="1800" b="1" i="1" dirty="0">
                        <a:solidFill>
                          <a:srgbClr val="0070C0"/>
                        </a:solidFill>
                        <a:latin typeface="Cambria Math" panose="02040503050406030204" charset="0"/>
                        <a:cs typeface="Cambria Math" panose="02040503050406030204" charset="0"/>
                      </a:rPr>
                      <m:t>𝒙</m:t>
                    </m:r>
                    <m:r>
                      <a:rPr lang="en-US" altLang="zh-CN" sz="1800" b="1" i="1" dirty="0">
                        <a:solidFill>
                          <a:srgbClr val="0070C0"/>
                        </a:solidFill>
                        <a:latin typeface="Cambria Math" panose="02040503050406030204" charset="0"/>
                        <a:cs typeface="Cambria Math" panose="02040503050406030204" charset="0"/>
                      </a:rPr>
                      <m:t>)</m:t>
                    </m:r>
                  </m:oMath>
                </a14:m>
                <a:r>
                  <a:rPr lang="zh-CN" altLang="en-US" sz="1800" dirty="0"/>
                  <a:t>来进行</a:t>
                </a:r>
                <a:r>
                  <a:rPr lang="zh-CN" altLang="en-US" sz="1800" b="1" dirty="0">
                    <a:solidFill>
                      <a:srgbClr val="0070C0"/>
                    </a:solidFill>
                  </a:rPr>
                  <a:t>解耦</a:t>
                </a:r>
                <a:r>
                  <a:rPr lang="zh-CN" altLang="en-US" sz="1800" dirty="0"/>
                  <a:t>(前者类似最大分数，后者类似exp分数总和)</a:t>
                </a:r>
                <a:endParaRPr lang="zh-CN" altLang="en-US"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pPr marL="0" indent="0">
                  <a:buNone/>
                </a:pPr>
                <a:endParaRPr lang="en-US" altLang="zh-CN" sz="1800" dirty="0"/>
              </a:p>
              <a:p>
                <a:endParaRPr lang="en-US" altLang="zh-CN" sz="1800" dirty="0"/>
              </a:p>
              <a:p>
                <a:endParaRPr lang="en-US" altLang="zh-CN" sz="1800" dirty="0"/>
              </a:p>
              <a:p>
                <a:endParaRPr lang="en-US" altLang="zh-CN" dirty="0"/>
              </a:p>
              <a:p>
                <a:endParaRPr lang="en-US" altLang="zh-CN" dirty="0"/>
              </a:p>
            </p:txBody>
          </p:sp>
        </mc:Choice>
        <mc:Fallback>
          <p:sp>
            <p:nvSpPr>
              <p:cNvPr id="9219" name="文本占位符 3074"/>
              <p:cNvSpPr>
                <a:spLocks noRot="1" noChangeAspect="1" noMove="1" noResize="1" noEditPoints="1" noAdjustHandles="1" noChangeArrowheads="1" noChangeShapeType="1" noTextEdit="1"/>
              </p:cNvSpPr>
              <p:nvPr>
                <p:ph idx="1"/>
              </p:nvPr>
            </p:nvSpPr>
            <p:spPr>
              <a:xfrm>
                <a:off x="457200" y="1136015"/>
                <a:ext cx="4911090" cy="5116195"/>
              </a:xfrm>
              <a:blipFill rotWithShape="1">
                <a:blip r:embed="rId2"/>
                <a:stretch>
                  <a:fillRect b="-136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5654675" y="1268730"/>
                <a:ext cx="3054350" cy="1362710"/>
              </a:xfrm>
              <a:prstGeom prst="rect">
                <a:avLst/>
              </a:prstGeom>
              <a:noFill/>
            </p:spPr>
            <p:txBody>
              <a:bodyPr wrap="square" rtlCol="0">
                <a:spAutoFit/>
              </a:bodyPr>
              <a:p>
                <a:r>
                  <a:rPr lang="zh-CN" altLang="en-US"/>
                  <a:t>对于向量</a:t>
                </a:r>
                <a14:m>
                  <m:oMath xmlns:m="http://schemas.openxmlformats.org/officeDocument/2006/math">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a:t>
                </a:r>
                <a14:m>
                  <m:oMath xmlns:m="http://schemas.openxmlformats.org/officeDocument/2006/math">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为</a:t>
                </a:r>
                <a14:m>
                  <m:oMath xmlns:m="http://schemas.openxmlformats.org/officeDocument/2006/math">
                    <m:r>
                      <a:rPr lang="en-US" altLang="zh-CN">
                        <a:latin typeface="Cambria Math" panose="02040503050406030204" charset="0"/>
                        <a:cs typeface="Cambria Math" panose="02040503050406030204" charset="0"/>
                      </a:rPr>
                      <m:t>𝑚𝑎𝑥</m:t>
                    </m:r>
                    <m:r>
                      <a:rPr lang="en-US" altLang="zh-CN">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1</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2</m:t>
                        </m:r>
                      </m:sub>
                    </m:sSub>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𝐵</m:t>
                        </m:r>
                      </m:sub>
                    </m:sSub>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a:t>
                </a:r>
                <a:endParaRPr lang="zh-CN" altLang="en-US">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𝑠𝑜𝑓𝑡𝑚𝑎𝑥</m:t>
                      </m:r>
                      <m:r>
                        <a:rPr lang="en-US" altLang="zh-CN" i="1">
                          <a:latin typeface="Cambria Math" panose="02040503050406030204" charset="0"/>
                          <a:cs typeface="Cambria Math" panose="02040503050406030204" charset="0"/>
                        </a:rPr>
                        <m:t>(</m:t>
                      </m:r>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f>
                        <m:fPr>
                          <m:ctrlPr>
                            <a:rPr lang="en-US" altLang="zh-CN" i="1">
                              <a:latin typeface="Cambria Math" panose="02040503050406030204" charset="0"/>
                              <a:cs typeface="Cambria Math" panose="02040503050406030204" charset="0"/>
                            </a:rPr>
                          </m:ctrlPr>
                        </m:fPr>
                        <m:num>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𝑒</m:t>
                              </m:r>
                            </m:e>
                            <m: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sup>
                          </m:sSup>
                        </m:num>
                        <m:den>
                          <m:nary>
                            <m:naryPr>
                              <m:chr m:val="∑"/>
                              <m:limLoc m:val="subSup"/>
                              <m:ctrlPr>
                                <a:rPr lang="en-US" altLang="zh-CN" i="1">
                                  <a:latin typeface="Cambria Math" panose="02040503050406030204" charset="0"/>
                                  <a:cs typeface="Cambria Math" panose="02040503050406030204" charset="0"/>
                                </a:rPr>
                              </m:ctrlPr>
                            </m:naryPr>
                            <m:sub>
                              <m:r>
                                <a:rPr lang="en-US" altLang="zh-CN" i="1">
                                  <a:latin typeface="Cambria Math" panose="02040503050406030204" charset="0"/>
                                  <a:cs typeface="Cambria Math" panose="02040503050406030204" charset="0"/>
                                </a:rPr>
                                <m:t>𝑗</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sub>
                            <m:sup>
                              <m:r>
                                <a:rPr lang="en-US" altLang="zh-CN" i="1">
                                  <a:latin typeface="Cambria Math" panose="02040503050406030204" charset="0"/>
                                  <a:cs typeface="Cambria Math" panose="02040503050406030204" charset="0"/>
                                </a:rPr>
                                <m:t>𝐵</m:t>
                              </m:r>
                            </m:sup>
                            <m:e>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𝑒</m:t>
                                  </m:r>
                                </m:e>
                                <m:sup>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𝑥</m:t>
                                      </m:r>
                                    </m:e>
                                    <m:sub>
                                      <m:r>
                                        <a:rPr lang="en-US" altLang="zh-CN" i="1">
                                          <a:latin typeface="Cambria Math" panose="02040503050406030204" charset="0"/>
                                          <a:cs typeface="Cambria Math" panose="02040503050406030204" charset="0"/>
                                        </a:rPr>
                                        <m:t>𝑖</m:t>
                                      </m:r>
                                    </m:sub>
                                  </m:sSub>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sup>
                              </m:sSup>
                            </m:e>
                          </m:nary>
                        </m:den>
                      </m:f>
                    </m:oMath>
                  </m:oMathPara>
                </a14:m>
                <a:endParaRPr lang="zh-CN" altLang="en-US">
                  <a:latin typeface="Cambria Math" panose="02040503050406030204" charset="0"/>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5654675" y="1268730"/>
                <a:ext cx="3054350" cy="1362710"/>
              </a:xfrm>
              <a:prstGeom prst="rect">
                <a:avLst/>
              </a:prstGeom>
              <a:blipFill rotWithShape="1">
                <a:blip r:embed="rId3"/>
                <a:stretch>
                  <a:fillRect/>
                </a:stretch>
              </a:blipFill>
            </p:spPr>
            <p:txBody>
              <a:bodyPr/>
              <a:lstStyle/>
              <a:p>
                <a:r>
                  <a:rPr lang="zh-CN" altLang="en-US">
                    <a:noFill/>
                  </a:rPr>
                  <a:t> </a:t>
                </a:r>
              </a:p>
            </p:txBody>
          </p:sp>
        </mc:Fallback>
      </mc:AlternateContent>
      <p:pic>
        <p:nvPicPr>
          <p:cNvPr id="5" name="ECB019B1-382A-4266-B25C-5B523AA43C14-4" descr="C:/Users/95322/AppData/Local/Temp/wpp.HTDLzmwpp"/>
          <p:cNvPicPr>
            <a:picLocks noChangeAspect="1"/>
          </p:cNvPicPr>
          <p:nvPr/>
        </p:nvPicPr>
        <p:blipFill>
          <a:blip r:embed="rId4"/>
          <a:stretch>
            <a:fillRect/>
          </a:stretch>
        </p:blipFill>
        <p:spPr>
          <a:xfrm>
            <a:off x="107315" y="3056573"/>
            <a:ext cx="8940165" cy="3248025"/>
          </a:xfrm>
          <a:prstGeom prst="rect">
            <a:avLst/>
          </a:prstGeom>
        </p:spPr>
      </p:pic>
      <p:sp>
        <p:nvSpPr>
          <p:cNvPr id="7" name="文本框 6"/>
          <p:cNvSpPr txBox="1"/>
          <p:nvPr/>
        </p:nvSpPr>
        <p:spPr>
          <a:xfrm>
            <a:off x="457200" y="6473190"/>
            <a:ext cx="7921625" cy="368300"/>
          </a:xfrm>
          <a:prstGeom prst="rect">
            <a:avLst/>
          </a:prstGeom>
          <a:noFill/>
        </p:spPr>
        <p:txBody>
          <a:bodyPr wrap="square" rtlCol="0">
            <a:spAutoFit/>
          </a:bodyPr>
          <a:p>
            <a:r>
              <a:rPr lang="zh-CN" altLang="en-US" sz="900"/>
              <a:t>Dao T, Fu D, Ermon S, et al. Flashattention: Fast and memory-efficient exact attention with io-awareness[J]. Advances in Neural Information Processing Systems, 2022, 35: 16344-16359.</a:t>
            </a:r>
            <a:endParaRPr lang="zh-CN" altLang="en-US" sz="900"/>
          </a:p>
        </p:txBody>
      </p:sp>
      <p:sp>
        <p:nvSpPr>
          <p:cNvPr id="2" name="灯片编号占位符 1"/>
          <p:cNvSpPr>
            <a:spLocks noGrp="1"/>
          </p:cNvSpPr>
          <p:nvPr>
            <p:ph type="sldNum" sz="quarter" idx="12"/>
          </p:nvPr>
        </p:nvSpPr>
        <p:spPr/>
        <p:txBody>
          <a:bodyPr/>
          <a:p>
            <a:pPr lvl="0" fontAlgn="base"/>
            <a:r>
              <a:rPr lang="en-US" altLang="zh-CN" strike="noStrike" noProof="1" dirty="0">
                <a:latin typeface="Arial" panose="020B0604020202020204" pitchFamily="34" charset="0"/>
              </a:rPr>
              <a:t>8</a:t>
            </a:r>
            <a:endParaRPr lang="en-US" altLang="zh-CN" strike="noStrike" noProof="1" dirty="0">
              <a:latin typeface="Arial" panose="020B0604020202020204" pitchFamily="34" charset="0"/>
            </a:endParaRPr>
          </a:p>
        </p:txBody>
      </p:sp>
      <p:sp>
        <p:nvSpPr>
          <p:cNvPr id="6146" name="标题 3073"/>
          <p:cNvSpPr>
            <a:spLocks noGrp="1"/>
          </p:cNvSpPr>
          <p:nvPr/>
        </p:nvSpPr>
        <p:spPr>
          <a:xfrm>
            <a:off x="5509895" y="-635"/>
            <a:ext cx="3634105" cy="7162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zh-CN" sz="1800" dirty="0">
                <a:solidFill>
                  <a:schemeClr val="bg1"/>
                </a:solidFill>
                <a:sym typeface="+mn-ea"/>
              </a:rPr>
              <a:t>用于处理长序列的主要模型</a:t>
            </a:r>
            <a:endParaRPr lang="zh-CN" altLang="zh-CN" sz="1800" dirty="0">
              <a:solidFill>
                <a:schemeClr val="bg1"/>
              </a:solidFill>
              <a:sym typeface="+mn-ea"/>
            </a:endParaRPr>
          </a:p>
        </p:txBody>
      </p:sp>
    </p:spTree>
  </p:cSld>
  <p:clrMapOvr>
    <a:masterClrMapping/>
  </p:clrMapOvr>
</p:sld>
</file>

<file path=ppt/tags/tag2.xml><?xml version="1.0" encoding="utf-8"?>
<p:tagLst xmlns:p="http://schemas.openxmlformats.org/presentationml/2006/main">
  <p:tag name="KSO_WPP_MARK_KEY" val="27b321ed-8507-4ffe-be7e-d76387acc8e1"/>
  <p:tag name="COMMONDATA" val="eyJoZGlkIjoiYTU3ZmMyMjMwYWNlMjNmYzFlZDg2NDdiMzZlOTI3YTAifQ=="/>
  <p:tag name="commondata" val="eyJoZGlkIjoiNmYyNDk4NjM0MGNlMzk3Nzg2NmE4MmY2NTYwYWQ4YTUifQ=="/>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zMxMTc4MTczMjE2IiwKCSJHcm91cElkIiA6ICI1ODAxMzQ0MjEiLAoJIkltYWdlIiA6ICJpVkJPUncwS0dnb0FBQUFOU1VoRVVnQUFCV0lBQUFFcENBWUFBQUFaR2x0WEFBQUFBWE5TUjBJQXJzNGM2UUFBSUFCSlJFRlVlSnpzM1hkNEZFWGpCL0R2N04ybFFoSklJb2lnS0IwcGR3bUtZa05GeFVKVFgwQ0tvcjZLSXZwU2YyS2orU3FpUVgyeFVmWEZGMEdLZEJDa0N3UVFra3Nqa0JBZ2tBUUNKSmhRUXNyZHp1K1B5NjEzdWJzMENFbncrM2tlSG5LenM3Tnp5Y3pzN3V6c0RFQ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MFZZbnF6Z0FSRVJFUkVSRVJFZEcxSktXVTFaMkhxMEVJd2I2OVdrUmYzUm1nSzZJQVVNc1JWbUVtaytrV0FEM3o4dkwrbTVTVWRPRkswN3RhR2plK3ZiNVNSOWREZ2RLMHV2TkNWMDVLTmIzQW1yY3FNeVhsYkhYbW8ySHo1cUZlZXI4bldLN0lVVTBwbjNZc3A3VmZUU3RUNVhYRHJlMGErSG9wVHdtaE5LN3V2RkRGcUpDWlV1YXZUa3RLT2xuZGVhbU1oczJiaDNyci9IcXk3TkcxcGtKbTVoZFlWNXc1bG5DNnV2TkN6bmc5ZFAycXJkZEpSQlhGanRnYUxDd3NySGwwZEhTS3ArMG1rK2svUW9pc1M1Y3VmVzd2TEEwTEMvdEtTbm01cUtqb3M0U0V5bDg0S0lyaUs2V2M3dS92LzBManhvM3ZTMDlQdjF6WnRLNG1YUjE5VndFeFRRZ0VWM2RlNkdwUWNyME1ma1VBZnF6T1hIZ1ovQjVYcE1KeVJTWFVqUEpweDNKNlBhaFpaYXE4ZkEzS00wSW9Id3VCd09yT0MxV01BbHhTcFc4Z2dFK3JPeStWNFdYd2UxelkyajJXUGJxbUZPQ1NyMEhSQWZpMnV2TkN6bmc5ZEQycm5kZEpSQldsVkhjR3FGVDl3c0xDWnJadDI3YU9oKzErVXNwQmRlclVxV2NQa0ZMNkFPaWhLTW9WRGJFdktpb3FLUDd4NDVyU0NRc0FRb29tUE9sZVA0UkFvQ0tWVzZzN0g0cFVibVc1b3BKcVN2bTBZem10L1dwYW1Tb3ZvVk5hc0NPc2RoSVEvb3BBbStyT1IyVVZ0M3NzZTNUTkNRaC9vVk5hVkhjK3lCV3ZoNjVmdGZVNmlhaWlPQ0syQm91T2pwNFNGaFptOXZIeDJkYTBhZE43VTFOVDgwdEVLUUlRR3hVVmRhSkVXSHhjWE55Wkt6bTJUcWNyQUFBcHBkZVZwRk9WakIzYTQ0SDd1bFIzTnFnUzl2eXhIM3YzUlZWM050enFmRWM0N3JxelUzVm5nNnBSVFM2ZmRpeW50VXR0S0ZQbGRmKzlYV0RxMkw2NnMwRmxTRHlZaEkxYnRsVjNOcTRxdG50MExaaGo0L0g3enNqcXpnYVZFOXVGNjhQMWRKMUVWQjdzaUszWlZGVlZ2MUlVWlhiOSt2VzdwS2FtYmlteHZjak5QazVoYmR1MjlVcE1UQ3lzNklFTENncFVIeDhmQUdqa2JudUhEaDBhSzRyU1BTWW1aazVGMDc1YVRCM2I0MTl2dkZaZGg2Y3JNcVBHbm16dnVyTVR5OVhmWHMwdG4zWXNwN1ZOelM5VDVYWC92VjN3MHZNRHF6c2JWSWFseTFkZGR4MnhiUGZvV3ZqK3g1L1lFVnVMc0YyNFh0U2U2NlM4dkR6NCtmbFZXZm9yVnF4QXMyYk4wTDQ5SDNwZnp6ZzFRYzIzVkVyNTY2VkxsL1lCMERkdDJ0VEgvZytBRkVJb25zS01SdU1MUGo0K1VlSGg0U0ZYY0h5WFI0ek5temYzMXV2MUM0VVFzNHhHNDRBclNKdUlpSWlJaUlpSXFNWWJPM1lzSmsyYWhLeXNyQ3BKZisvZXZSZ3laQWcyYk5oUUplbFR6Y0FSc1RWY1RFeE1Eb0FuQUtCang0NjNLNG9TQWVDNEVPSzhsTEl6Z01CNjllcE5kTmpGS1V4S3VkWnF0VDRFWUhGWngyclZxbFZkWDEvZmgySmlZbGJhdzRRUVlVMmJOdlZ4bUJaQkZ4QVE4RDhwWlFzQVEzSnljcFpkblc5S1JFUkVSRVJFUkZRekNTR1FsSlNFZ0lDQUtrbmZZRENnZWZQbWVPeXh4Nm9rZmFvWjJCRmJpOFRHeGg0QThMajlzOGxraXBCU05qV2J6ZU5LQ3lzcFBEeTh0WlN5Zjhsd0tlVzlBQjR5R28wakN3c0xGeFVIN3c0S0Nub2F3SUx3OEhDRGxQSW5BR3BoWVdIYkF3Y09uTHRxWDQ2SWlJaUlpSWlJcUJxZFBIa1N3Y0hCOFBiMmR0bm01ZVdGMjI2N0RWNWVya3ZwYk4rK0haMDZkWUsvdjMrbGorM2w1WVdpSW5jelVOTDFoRk1UMUhCR28vRUprOGswRzFleDB6d3FLdXFRMVdyZFhsUlU5R05CUWNGMFZWVy9WRlgxU3lHRUZVQ0dUcWZUUnMrcXFycEpVWlRYd3NQREExVlZYYUNxNm9ybzZPais3SVFsSWlJaUlpSWlvdXRKWkdRa2V2WHFoZTNidDd0czArbDBIdmRidW5RcCt2VHBnN05uejFiNjJFSUlaR1ZsUVVycGR2dWlSWXVRazVOVDZmU3BadUNJMkJxbVhidDJUUXdHdzF3aHhHa3A1WjhBN2hOQzNOcWhRNGM1Y1hGeGU2L1djV0pqWTdjNmZnNFBEL2VUVXQ0SFlFNVVWTlNwdG0zYk5pemVkQW5BS1NubHpLS2lvbEVKQ1FscFZ5c1BSRVJFUkVSRVJFUTFoWStQRDNKemMzSG5uWGRXYUQ4dkx5L2NjY2NkQ0EwTnZhTGpYN3AwQ1NkT25NQXR0OXppRkw1anh3NTgrdW1uV0xWcUZlYk9uWXZpeGRXcEZ1S0kyQm9tSVNFaHpXdzJQeG9kSFQzWWJEYS9CV0N6bEhKVFpUdGhqVVpqbHc0ZE9yUXFLNTdWYW4wVWdLOFFZa25KYmFxcXpwTlNockFUbG9pSWlJaUlpSWl1VndhREFZcWl3TmZYdDBMN0tZb0NJVVNGajdkanh3NmNQMzllKzF5L2ZuMXMyYkxGS1U1OGZEekdqUnVIYnQyNlljcVVLZXlFcmVVNElyYjIwSnRNcG5lRkVQVWR3dTZUVWdhRWhZVjk2UzVNU3FrVFFyeWtLRXB1eDQ0ZHU4Ykd4aVo3U2x3SThiU1VNdGxzTnU4b3VTMG1KbWE5eVdUNlQxaFlXSS9vNk9qVlYvTkxFUkVSRVJFUkVSRmR6Mzc1NVJka1pXVTVoVmtzRnN5ZlB4ODMzWFFUWnM2Y0NRQUlEZzVHY25JeXBKUVFRc0JzTm1QaXhJbjQ2S09QMExWcjErcklPbDFsN0lpdFBTd1dpMlcrRUVMbTVlV2RURWxKS1RDWlRQTUFGRVpIUjQrd1J6S1pUTk1BM09JUTltWlpDUmRQUTlCWFN2bTJoeWdxZ004QmZOMjJiZHV0aVltSkY2L3d1eEFSRVJFUkVSRVIvUzNjZGRkZHlNM054UTAzM0tBdEJIYm8wQ0Y4Ly8zM2VQenh4MUcvL2w5ajdtNisrV2JzM0xrVEJRVUYyTGh4STM3NDRRZW43VlM3c1NPMkZvbVBqei9xK0ZrSTBRckF6MWVhcm8rUHo1dFN5dk02blc2MnB6aUtvc3lSVW83eDhmSDVDc0NMVjNwTUlpSWlJaUlpSXFLYVJGWFZTdTliV0Zqb2NkdE5OOTJFbTI2NnlTa3NLaW9LUWdnOC9mVFRUdE1hUFA3NDR4ZytmRGhlZXVrbFRKMDZ0ZEw1b1pxSkhiRzFWTHQyN1JwSUtVMVN5c0dPNFZKS1VaRjVTZHEyYlZ0SFN2bWFsUEtEcUtpb1BFL3hvcUtpaXNMQ3dzWUMrTVZvTkViR3hNUjQ3TFFsSWlJaUlpSWlJcXB0Tm03Y0NJdkZnb2lJQ0pkdHljbkowT3YxSHJjMWJOalFKYncwMjdadFE2ZE9uVkN2WGoybjhLWk5tNkpldlhxNDlkWmJLNVo1cWhYWUVWdExHUXlHVjRVUTY4eG04MkhIY0VWUkZGUmdFVFp2YisrUGhCQ3Back41WmxseG82T2psNWxNcHFXS29ueHJOQnJQeE1URXJLeEUxb21JaUlpSWlJaUlhcHdwVTZiZzRNR0RNQnFOTHR0T256NE5iMjl2akJrenhtV2JvaWdWNm9oTlQwL0g0Y09IOGU5Ly85dnQ5djc5KytQenp6L0h2SG56WU92bW9lc0YvNXExVU1lT0hWc0tJZjRwaFBoWHlXMVNTaUdsMUpVem5UdUZFQzhLSVFZQ3NKWm5uOExDd3FGU3lqUkZVWllhamNaL1ZqRHJSRVJFUkVSRVJFUTF6dVhMbHlHbGROc0pXNVpSbzBhaGYvLys1WTYvY09GQ0JBY0g0K0dISDNhNy9iSEhIa05XVmhZV0xWcFU0YnhRemNhTzJCcE9DQkVBd012K3VYMzc5dlYwT3QxM3FxbytHeFVWZGNKTmZMMFFvc3lPMk1hTkcvc3FpaklUd0pDb3FLaEQ1YzNQZ1FNSHpsa3NsbDVTeWd1S29zd09Dd3RiSEI0ZWZuTjU5eWNpSWlJaUlpSWlxbWxPbno2TjNyMTdZOVdxVlpYYWYrellzVmkvZm4yWjhTNWN1SUNWSzFkaTBLQkI4UEx5Y2h0SHI5ZGo2TkNoK1BycnIzSHMyTEZLNVlkcUpuYkUxbHc2bzlFNFZVcDVxeEFpMjJReVRXdlhybDBUdlY3L2tjVmkrV2RNVE13K0QvdnBwWlRlWmFRdGJyamhobmtBdm82T2psNVcwWXpGeDhmSEEzaFVTdmtuZ0g5SUthTTdkdXpZdDZMcEVCRVJFUkVSRVJIVkJENCtQamg3OWl6MCtzck40cG1ibTRzZmYvd1I1OCtmTHpYZWtpVkxFQmdZaUw1OVMrOUc2ZEdqQjI2NTVSYU1IVHNXRnk5ZXJGU2VxT2FwY1hQRVNpbnJBK2dCb0dsMTU2V0twQU5ZSllRNDZ5bUMwV2dNRWtJc0ZrSVVSa2RIUHc3QUVoWVc5cUxCWUZnUFlFeGNYRnhxS2VtblNDbExuYnZWWkRKOUFHQ2gyV3hlN2hqZW9VT0hWZ0F1V1N5V0hDOHZyekFBRUVJVXVFdkRiRGJ2TnhxTm5ZVVEvenB6NXN6WTlQVDB5NlVkazRpSWlJaUlpSWlvcHJKM3dEWnAwcVRTKzNmczJCRUJBUUVlNDJSbVp1TDc3Ny9IaHg5K0NCOGZuMUxUMCtsMG1EQmhBZ1lQSG95UkkwZGkrdlRwOFBYMXJWVGVxT2FvY1IyeEFMb0NtQVlndUxvelVrVnlBUlFCK05IZHhzYU5HL3NLSVhZQjhCTkNHQUZZQUNBNk92b0hrOGtVRCtDbnNMQ3d1bExLM1ZMS0ZFVlJzZ0JjVmxVMUg0QkZTcG10S0Vwams4azBDa0FvZ0ZBaFJIMEErNk9qb3o4R2dLS2lvaDhTRWhMU1NoNWJwOU0xQURCWXI5ZS9BTUFncFZTbGxBYzlmWkdZbUpqREFJWmZ3ZStDaUlpSWlJaUlpT2h2NFpOUFBzRWpqenlDQng5OHNGenhXN1ZxaFJFalJtRGF0R2w0L2ZYWEVSRVJnWkNRa0NyT0pWV2xtdGdSMndUWGJ5Y3NBQVFDdU5YVHh2VDA5TXVob2FFZnFxcWFiamFiY3gyM21jM20vUURhaElXRjlRYlFVMUdVaDZXVVRRQUVLWXJpTkxHSUVBSUFJS1dVRm92bDdyaTR1TDMyYmU0NllZdlQveDNBNzJGaFlUOUtLVGNCZURjbUpxYTAwYmRFUkVSRVJFUkVSRlNHZGV2V0lTY25CMU9uVHEzUWZnTUdETUNSSTBld1lzVUs5Ty9mSHlOSGpzUVRUenloOWZ0UTdWSVRPMkwvOXN4bTg4K2xiRmFMNTNWMW10czFQRHpjVUZSVTVLVW9paUUvUDEvbjVlV2xzMWdzaWw2dlYrUGk0czVVNVBqUjBkRTcycmR2M3pBK1B2N1B5dVNmaUlpSWlJaUlpT2p2UmtycE5qdytQaDVMbHk3RmwxOStDVy92c3BiMWNmWGVlKy9CWXJGZ3pabzFHRDkrUE5hdlg0OVBQdmtFL3Y3K1Y1cGx1c2JZRVh1ZGlJcUtLb0p0eW9PcmdwMndSRVJFUkVSRVJQUjNjZVpNaGNhd3VWVllXT2dTbHBHUmdXWExsbUg2OU9tb1U2ZU9GbjcrL0huazVPUWdJQ0FBQm9NQng0NGRnNWVYbDh2K0FLQW9DaVpObW9RbVRacWdYYnQydU91dXU2NDRyMVE5MkJGTFJFUkVSRVJFUkVSL2EybHBhZkQzOThlYU5XdXdZY01HbCswTkdqUUFBRVJFUkxqZC84U0pFd2dORFhVSjErdjFHRDkrdk10VUFsSks3TjY5RzRzWEwwWnFxbTFXeUo0OWU1YWF4My8rODUvbCtpNVVjN0VqbG9pSWlJaUlpSWlJL3RZZWUrd3gzSHZ2dlpWKzNmL1VxVk80N2JiYlhNTHRIYmdsQlFZR29sKy9mbmoyMldmeDFsdHZJVHM3RzYrOTlscWxqazIxQnp0aWlZaUlpSWlJaUlqb2IrOUs1bHlOaUlpbzFBSmFPcDBPbjN6eUNlcldyVnZwWTFQdG9WUjNCb2hxc24zNzltSGV2SG5JenM2KzZtbWZPWE1HOGZIeEhyY2ZPM1lNdTNmdnJuVDY4Zkh4U0V4TXJQVCtkUFdjUG4wYVVWRlIxWGI4UzVjdWFUOW5aV1hCWXJGVVcxNHE0c2lSSTFpMWFoV0tpcTdhOU5kVUR0SFIwVGgvL255VnBNMTJqMnE2UzVjdTRjaVJJK1dPZi9IaXhRcWxUWFN0L1BqamovajExMSt2eWpsMCtmTGx5TXJLY3J0dDFxeFpGYW9IZHF3N1ZKdk1tREVEQ3hZc1FFRkJnZHZ0T1RrNW1EVnJGdkx6OHl1VmZuWjJOakl5TXNvZFgxWFZjc1ZqUGJ2Mkt0TUphOGRPMkw4UGRzUVNsZUxpeFl1WVBuMDY5dTNiNTdJdEtTbko0MzRaR1JrZVQ5UjIyZG5aR0RKa0NMNysrbXUzMjlldFc0Zmh3NGRqMmJKbEZjdDBzUk1uVG1EdzRNSFl1bldyRm5iNjlHbms1T1JvbjgxbU13QWdQVDBkWjgrZTFjTDM3ZHVIQ3hjdVZPcTQ1T3I4K2ZONDlkVlhNWDM2ZEtkd2k4V0NtVE5udXIxSmtsTGkvZmZmdjZJTzNPenNiRXlkT2hWUFAvMjBkZ08xYytkT1BQbmtrMWkvZm4ybDA2Mkl5NWN2WTl5NGNUaHg0a1NGOTIzV3JCbk1aak42OSs2Tm8wZVBWa0h1eUoySWlBZzgvZlRUeU16TXZPcHBzOTJqa243NTVSY3NYYnEwM0RlVlY0dW40K1hrNUtCdjM3NzR6My8rVTY1MGxpMWJoa21USnVIUFA4dGU0L1NOTjk3QTVNbVRLMzJqVHVTTzFXcEZYbDZlUzNoS1NncW1USmx5VmM2ZlM1Y3V4V3V2dmViU3FaT1dsb2FaTTJmaW5YZmVnZFZxclZDYXJEdFVtK1RtNW1MUm9rVWVyeE9DZ29MZzcrK1BmdjM2SVMwdHJjTHBiOTI2RmM4ODh3dzJiOTVjcnZodnYvMDJGaTFhVk9iZ2lwU1VGQXdkT2hUSnljbGxwamxyMWl3TUd6YXNVdmtub29yaDFBUkVEakl6TXhFWUdBaGZYMThBdGttMUF3TUQwYjE3ZHdEQXpKa3owYTlmUHdRRkJlR0ZGMTdBSTQ4OGdzREFRSmQwTm03Y2lCWXRXdUNycjc3eStGVE1ZREFBQVByMTYrZDIrN1p0MnhBV0ZvYW5uMzY2VXQvRllEQWdJQ0FBRHo3NG9CWjI5T2hSdlBmZWUzamlpU2VRbDVlSGxTdFhZdVRJa1dqV3JCbmVmZmRkUFBua2t3QnNJeDg2ZE9pQTc3NzdybExISm1mMmxTOEhEQmpnRks3WDZ6Rm56aHdrSnlmanhodHZkTmx2OCtiTkNBME5SWGg0ZUxtUFZWQlFnSDM3OW1IOSt2WFl0R2tUcEpSbzBxUUpmdjMxVnd3ZVBCamUzdDdJeWNsQjE2NWRTMDNuNU1tVG1EeDVNa0pEUTFHM2JsMG9pdk56dTBPSERrR3YxNk41OCthbHBwT2JtNHZzN0d6TW1UTUg3Ny8vdnR0VlFNK2VQUXMvUHorM3J3R05HVE1HZmZyMFFVeE1qTnY1bGc0ZVBJZzJiZHFVbWdjcXY3UzBOQ1FsSmVHdHQ5NUN3NFlOdGZEMDlIU0Vob2JDMjl1NzFQMHRGZ3UyYjkrT2h4OSsyTzEydG50VVVvOGVQZkRpaXk5aXpabzErTTkvL3FPZFU5UFQwM0hvMENGMDY5YXR6RFFPSHo2TXI3LytHcDk4OG9sMi9pN05wVXVYOEs5Ly9RdURCdy9HQXc4ODRMUk5wOU1CQUo1NDRvbHk1WC93NE1FWU5td1krdmZ2ajNuejVqblZHM2Y4L1B6ZzQrTlRyclNKeWlNeE1SR2pSbzNDc0dIRDBLdFhMKzE4YlRBWTBLQkJBN1JxMWFwUzZlN2R1eGRObXpaRmd3WU5ZREFZMEsxYk42ZVZ2Z0hiQXl4RlVmRE9PKzlvZGFlOFdIZW9OakVZREdqV3JCbENRa0k4eHVuWHJ4OSsvdmxuTEZ1MkRQLzYxNyswOE56Y1hBUUVCSlE2VW5MWHJsMElEZzdHM1hmZlhhNzhuRDkvSG9tSmllamJ0MitwOFl4R0l6cDE2b1RCZ3dkajJyUnB1UGZlZXozRzFldjF5TTNOeFUwMzNWU3VQQkJSNWJFamxxcVMwclJwVTYvVTFOUmE4L2phWURCZzJMQmhtRHg1TXBvMGFlSzBMVFUxRmJObXpVSmNYQnkrK2VZYjZQVjZoSVdGb1UrZlBrN3hjbkp5c0hEaFFyejU1cHVsbm5EdEhSTHU0c1RGeGVIbzBhT1lOMitlVTdqRllzSEVpUk14Y09EQU1qdWZEQWFEUzlwNnZhM0tqeGt6Qm1scGFWaTllalVHREJpQTZPaG9DQ0V3WnN3WUFMWlJhZjM3OXk4MS9XcWtiOXEwcWI0MmxhdlNiazRNQmdPZWVlWVpkT25TeFdYYnVuWHJFQllXVm1yYUZ5OWVSSEp5TWc0Y09JQjkrL1loTXpNVFI0NGNRZCsrZlRGNzlteTBhdFhLcWZOVFVSUUlJY3E4bVduVXFCRm16SmpoZHR2V3JWdXhmUGx5ekpvMUM3ZmZmbnVwNlpUSDRjT0hNV25TSkhUcjFzMXRmV2pac2lXU2s1TmRWaWZOemMzRnVuWHI4T2FiYjJMSWtDRlhuSStycVczYnRsNEFrSmlZV0ZqZGVhbUloUXNYb2wyN2RuaisrZWVkd3VQaTR2REREeitnYytmT3BlNmZscGFHblR0M1l2VG8wUzRQSGdDMmU5ZElyV29qdmJ5OE1HN2NPQXdaTWdSTGx5N0Z5eSsvREFBNGNPQUExcTFiaDVpWW1ETFRpSXlNeFBIanh6RnIxaXp0NXZmbzBhT1lPblVxR2pac0NIOS9mK3phdFFzMzNYUVRicnZ0TnVUbDVTRWdJQUMvL2ZZYndzUERuVHFYS3RxWkpJVEFxRkdqOE54enoySHIxcTE0N3JublBNYlY2L1VJQ2dxcVVQcTFTZHUyYmIwS0N3dEZTa3BLNmE4RTFYS1ptWm5ZdTNjdmV2WHFWZDFaQVFEODhjY2ZPSGZ1SEE0ZlB1elUvcFY4Z0ZwUksxZXV4UGJ0MnpGbnpoeVBhVzNidGcxZHUzWkZvMGFOS3B3KzY4N2ZScTA2SjNsUzh0eWdxaXBpWW1KYzNxNTQ0SUVIMExwMWEremZ2eCtBYmNUNnA1OStpZzRkT21EOCtQRnVyMyt5c3JLd2E5Y3VUSmt5Qlg1K2ZwQlNZdnIwNmVqUm80ZmJRUWlBclU2MGJkdTJYSy9CUC8vODgxaTJiQmxXckZoUlprZXN1OEVYOVBmUnFGRWp2NU1uVDE0R0lLczdMOWM3ZHNSU2xXblZxcFcvcjYvdkpKUEpwTGRhclV2aTR1SjJBNmpSazFNR0J3ZWpTNWN1ZVBIRkY3Rnc0VUtuYlhQbnprWDc5dTN4NmFlZkFvRGJrWDJPeW5xYVdOcEpidUhDaGZEeDhjSDY5ZXVkWGlGUFQwL0hqaDA3SUlUQWh4OStXTmJYY1dIdmtDaVpEM2MzbmpYMUpOeXhZOGNHaXFMTXFsZXZYcXpGWWxrWUh4OS9BTUMxZmFlMWdod3Zrdkx5OG5EZ3dBSGNjY2NkTHRzcUtpNHVEZ2NQSGtURGhnMXh6ejMzb0gvLy9sQlZGVjI2ZE1GOTk5Mkg5dTNiWDNIZVMwcE9Uc2JFaVJNeFpjcVVVanRoTXpJeWNNTU5OMmdkYjZVeEdBekl5c3JDaXkrK1dPcElnNUwyN3QyTGRldldsVG02dHpybzlmcVdPcDF1cHNsaytqay9QMy9wd1lNSFQxVjNuc3FTazVPRHRXdlhZczZjT1ZxNTNMcDFLOXExYXdlOVhvL3M3R3l0MHhLd2pTRDk2cXV2c0dYTEZxY3dzOW1NWjU1NXh1MHgyTzVWdmRyWVJyWnYzeDUzM1hVWGdvT0R0YkJmZi8wVlBYcjBLSE5FYkdGaElUWnUzSWlKRXllaVI0OGVXdmh0dDkyR21UTm5BckRkNUM1YXRBaHZ2dm1tMi9RS0NncTAwZDcyTXFDcUtpd1dpOXZ5VTFLTEZpM1FxMWN2ZE9yVUNSY3VYTUM1YytmZzUrZUhtVE5uNHBWWFh0RldTcjZTOXI0MlVCU2xXZDI2ZGYvYnNXUEhuNjFXNjlLRWhJUWEvMzdyK3ZYcjhldXZ2OExmM3g5bnpwekJ3WU1Ia1orZmoyN2R1bUhxMUtsdTl4ay9manlpb3FMUXRXdFh0MjlGMlMxYnRrd2JNWnFWbFlYRXhFVGs1ZVhCeDhjSHUzYnR1dUw0ZHJ0Mzc4WXR0OXlDVWFOR1hkV08yT1BIajZOWHIxNW8wNmFOMjdSeWMzT3hkKzllclo2NUk2WEU1TW1UTVdqUUlEUnIxc3hsTyt2TzlhODJucFBLa3BDUWdLQ2dJR1JuWnlNek14TjZ2VjRiMFcxL2l5MDdPeHN4TVRHNDg4NDdNWHo0Y0FEQW4zLytpZnIxNjd1a3QzejVjZ1FIQjhOc05zTnNOdVBNbVRQWXZIa3pFaElTTUdQR2pDdStYdkgyOXNiTEw3K3MzYnZHeDhlamZmdjIrUGUvLzQwK2ZmcG8xL1BYd3pWUVpRZzJNSnFHRFJ1KzE2QkJnNVpTeWgreXNySzJwcWVuWDY3dVBGMnYyQkZMVmNiWDExY25oR2dpaEhoV3I5ZS9HUllXbG1DMVd1ZXJxcm9Td09uNCtQZ0xxSUVkc3oxNzlzU01HVE93YmRzMjdhUjY2TkFoSER0MkRETm16TGlpVlJRZE9iYjVXVmxabUQxN05rYU1HSUZUcDA0aExpNE9iNy85TmtKRFE1MWVVUmsrZkRoYXRHaUJpUk1ubHBtKzQ4blViRGJEYURSNkhPbFQwUkZBMVVrSVlRRFFVZ2p4aE1GZ2VNZGtNdTJXVXM2M1dxM3J2Ynk4c3FPaW9pNENxTmhFWlZVZ01qSVNrWkdSQVA2YS9IN0dqQms0ZVBBZ0RoOCtqQTgvL0JDUFBmWVlkRG9kbGk5ZmpyMTc5N3Fra1orZkR5azlQNURzMEtFRE9uVG80QlJXMXR6RVZ5STVPUm12di80NlFrTkQ4Y2NmZitDUFAvN3dHSGZEaGcyNC9mYmJNVzNhdERMTFYzazZPa29UR2hwNlJmdFhCVlZWZmZSNmZSY0FYWHg5ZmFlYlRLYVZBT1lYRlJYdFZWWDF6OFRFeER6VXNCdVIvLzN2Zi9qSFAvNkJGaTFhQUxDTjR2amlpeStncWlwZWUrMjFjcWVqMStzOVRtSEFkcS9xMVpZMnNxVFBQdnNNZm41K0FHelQrK3pZc1FNdnZmUlNtZnV0WDc4ZXI3Lyt1bE1uYkVrSkNRblE2L1VlWC9rY1BYbzBHalpzaUdIRGhtbmxRbFZWSER4NEVPdldyY093WWNQS1hFRGpndzgrQUFDc1dyVUs5OTkvUDZTVVdMNThPVnEzYm8xbm4zMFdnUHViM09Ua1pJU0docUpldlhwbGZ0ZWFUcS9YZXdzaDd0VHBkSGZxZExyUHc4TEMxa29wZnlvcUt0cFpWRlNVazVTVWRBazFwTjJUVW1MQ2hBbkl5TWpBdEduVHROR1dXVmxaZU9lZGQ1Q1FrT0IydjhMQ1FwdzVjd1lBRUJzYmkvdnZ2OTl0dklpSUNOU3BVd2RUcGt6UndpNWV2SWhQUHZrRXYvNzZLM0p6YzUwNmNTc2EzKzdzMmJPSWlZbkJsQ2xUWE02bHBmVXQ1T1RrWU9MRWlSZzNicHpiS1FFS0N3dVJrcEtDdDk5KzJ5bjgxS2xUT0h6NE1PNi8vMzZzWExrU29hR2gyTFJwRXo3Ly9ITmtabWJpMFVjZnhZVUxGN0Jod3daMDdkb1ZJU0VoV0xkdUhmNzg4MDk4K2VXWGJ2UEN1bk45cTYzbnBOemNYSHovL2ZmYTNNY3hNVEU0Zi80OFB2dnNNNnhac3daK2ZuNllQWHMydW5YcmhoRWpSdUM1NTU3RFhYZmRwZTBmR1JtSnhZc1hvMFdMRnFWT3Q1U1RrNFA1OCtkajh1VEoybFE1bzBlUHh0Q2hRL0h5eXk5N3ZGWXBXYi9MZW5Cb3IwdnA2ZW5hdWhFeE1URzRkT2tTUHY3NFl3Z2gzTFladWJtNU9IbnlKS2NCKy90b0pJUjRWZ2p4Ykdob2FFWklTTWlQVnF2MWw2S2lvdFJEaHc3bG9nYjIzZFJXN0lpbGE2bWRUcWY3UktmVFRaUlNtazBtMHo0QXV3c0tDaUlURXhNcnZwSlBGV25Rb0FFZWVlUVIzSG5ublRoeDRnU2tsUGo1NTU4eGZmcDBsN214S21yMTZ0V0lqbzZHdjc4L3NyT3pBZGc2NTRxS2luRGh3Z1VzV2JJRSsvZnZ4NlJKazlDeFkwZU1HemRPdTNHTWpJekU3dDI3TVh2MmJJOG41ZTNidDJzTGkyVmtaT0R5NWN1WU5Ha1NWcTFhaFNlZmZOSmxHZ1c3MnZ3Z1VBaHhkL0cvSENtbE9Td3NiTCtxcXJzc0ZzdWVoSVNFMDlXVnJ6dnV1QU10V3JSQWFHZ29UcDQ4aVZXclZ1RzExMTV6R2ZFcHBVU2ZQbjNjVGsyd2V2WHFDaTkrVVZYaTR1SXdjdVJJNU9Ua1lPN2N1V2phdEdtcDhkZXRXNGU3Nzc2N1hKMWRWL29FdnF5RkNtb0NJVVF2QUwyOHZMd3lwWlQ3VENiVGZxdlZ1dXZpeFl2N2p4NDltbHZkK1V0TlRVVmtaS1RUdEFDYk4yOUdSa1lHUHYzMDB5djZHN0hkcTE0MXRZMWNzbVFKN3JyckxtMGFJSHNuYkdSa0pNeG1Nd1lPSEZpdVVmMzE2OWN2OVZWTEFJaUtpa0tuVHAzY1BraVZVdUxBZ1FQSXpjMUYzYnAxdGNXQXBKUm8zNzQ5MHRMUzhPeXp6MkxTcEVsT045bno1ODlIeDQ0ZFhmSjQ2dFFwQkFVRmFRdTZHSTFHYlp0am1Tc29LRUFmSVhmM0FBQWdBRWxFUVZSY1hCdysrdWdqV0sxV0xGbXk1SHFjLy9KSkljU1RYbDVlbVY1ZVhsRmhZV0g3clZacnBCRGlqNWlZbUp5eWQ2ODZQL3p3QTdadjM0NWx5NVk1dmZJZUVoS0N6ejc3RFAzNjljT2ZmLzdwMHNrWEZ4ZUhSeDU1Qk92V3JZUFpiSGJiRVh2Z3dBRnMyTEFCNjlhdGN3cXZVNmNPSms2Y2lOVFVWSnc1YzBicldLMW9mRWNiTjI2RUVBSm1zeG14c2JGTzIySmlZcENkbmUweXJROWdlNlBrNk5HalNFOVB4OXk1YzEzU2pvK1BoNnFxMkxCaEEzNzc3VGZ0ellRVksxYmc5T25UK09hYmI3QjA2Vko4OE1FSDZOeTVNMTU1NVJYY2Q5OTlHRE5tREhidTNJazFhOVpnNU1pUmFOQ2dBUll2WG96SEgzOWNTNXQxNSsrdHBwNlRTZ29NRE1TQUFRTVFIQndNdlY2UDZkT25JelUxRldQSGpzWFlzV09kNGc0Wk1nUkRodzdGOU9uVHRmUEVwazJiY004OTk1UTU1LzJNR1RQUXBrMGJyUk4yeDQ0ZDZOeTVNL3IyN1l2bzZHalVyMThmVFpzMnhRY2ZmSUEyYmRwbzdkWFpzMmUxS1h6UzB0S3dkdTFhVEpzMlRYdVl2bjM3ZHVUbDVhRjc5KzVPOVdmTGxpMzR4ei8rQWNEMjROeG9OR3JiSGVPcHFvcms1R1RNbkRrVGUvYnN3UTgvL0lEV3JWdGZ5YStVYWhraHhFMUNpSGVFRUtQMWVuMjh5V1RhSmFWTVVGVjFkMXhjM0VIVXdBY290UWs3WXFrNitBZ2g3Z1p3TjRBWHZMMjl6NWhNcG1oVlZiL1B6czdlVVJPR3dIL3l5U2NBYkN0d0Z4WVdZdmp3NGFoWHJ4NSsrZVVYOU9yVnE5SWorSHIwNktHTjJsbThlREYrKyswM3A4NjVOV3ZXNFA3NzcwZW5UcDBBMk9icFhMbHlKUjU0NEFGTW5qd1pmZnYyTFhYTzBIdnV1UWNta3drQkFRRllzbVFKWW1Oak1XSENCRXlZTUFFQVBJN3d1QjQ2SklRUVFRQWVsRkkrSUlSNDJjdkw2NHpSYU54dHNWam1KQ1FrL0lGci9BVFBZRENVYTZSbVdTdUZYK3VWeE4xWnRHZ1JGaTllakk4KytnaHZ2UEZHdWZjcjc1eHg5dkkzWThZTXR6ZFRVa3EzWlRRek14TkExWTRDcmdJTmhSQTlBRHl1MCtteWc0S0N6aGlOeHZVV2kyVitRa0pDWEhWazZOeTVjeGczYmh6ZWUrODllSGw1SVQ4L0g5bloyWmc1Y3laZWZmVlZQUHp3dzlpMmJWdWwwMmU3VnpQVXREYnl2dnZ1dzVBaFEvRDg4ODlyOHdsTEtaR1Nrb0wvKzcvLzArSzU2d3dEYkIxRmJkcTBLYk1URnJBdEtPUnAvc21rcENTY1AzOGVvMGFOZ3NGZ1FHR2hiVnBuZTl2N3hCTlBZTisrZlJnK2ZEaW1UcDJxTFVUMzFGTlBZZURBZ1hqc3NjZTBPZUd6c3JLMHpsNTM1Y3RxdFNJNk9scDdzSEQ3N2JlamNlUEdhTlNvMGZYZWtkUVF3Sk1BSGxNVTVSeUFMS1BSdUxhNjJyM3M3R3pNblRzWGZmdjJkWm9Pd3k0b0tBajkrL2RIUWtJQzdydnZQcWR0OWs3OVU2ZE93V3cydTAwL01qSVN6WnMzZHpzMWoxNnZ4L3Z2dis4MHdycWk4UjJ0WGJzV28wZVBkanUvOWRTcFU3Ri8vMzZuS1dYS2ErZk9uZWpmdno5R2p4NE53RlpQN0ZOM0FiYk9uSTRkTzZKejU4NjRmUGt5NHVMaXRCSHN5Y25KQ0FnSVFJTUdEWkNmbncrcjFhbzlhQUZZZDhpbXBwMlQzTEZQalZFV2s4bUVtMjY2Q2R1MmJjTmRkOTJGL1B4ODdObXpCOTkvLzcwVzUvVHAweTdwN2R5NUV4czNiZ1JnR3hXZm01dUx1TGc0M0hmZmZZaUlpTUMyYmRzUUdCaUllZlBtNGV6WnN3Z0pDZEVHYnRTdFd4Y05HelpFMjdadGNmTGtTWGg1ZVRtZEsrKy8vMzZNSERrU2E5ZXV4Y2NmZjR5QWdBQUF0dmJQdnFobHlZZnNWcXNWcDA2ZHd0eTVjMkcxV25IYmJiZWhaY3VXT0hIaVJLVVgvYVBhVHdqaEJTQzgrRitlVHFjN1l6UWFrd0VzdEZxdEsrUGo0LytzM2h6V1R1eUlwV3ZDMCt2VlFvaEFJVVFnZ0JZNm5hNWZhR2hveGcwMzNMQkVWZFdsUW9qa2dvS0MzR3U1Mk0yR0RSc1FIeCt2ZmM3SXlJQ3Fxdmp2Zi8rTDFOUlU3TjY5RzlIUjBkbzhoWnMyYlVKcWFxcFRHdVh0RklxT2puYjZuSkdSQWF2VnFyMDZBZ0F2di93eW5udnVPYXhidHc1QlFVRVlNV0pFcVducTlYcnRST3Y0UGE1WDdzcVZFRUlCVUI5QWZVVlJXbnQ1ZWIxb01wbU9BRmhzdFZxWEZoWVdIajkwNk5CNUFFWFhPTHR1cWFxS1gzNzVSWnZHd05IbHk1ZTFUb0dxZFBIaVJiZWp2VE16TXpGOStuUTBhdFFJUC8zMFU0VTdQTXM3bXRjZWIvanc0VzRYNDVnNmRTcGF0bXpwTXJJeExTME52WHYzcnRDOHN0WEJRem5WQ3lFYUFHaWdLRXA3THkrdnNTYVRLVlpLK1pNUVlxM0ZZamwxcmFaditmSEhINUdXbG9ieDQ4Y0RBTnExYTRlVEowK2lYcjE2K09jLy8yblA3MVU1RnR1OWE2c210NUVOR3piRTJMRmo4WC8vOTMvdzkvZEhyMTY5RUI4Zjc3SXd5UmRmZklHTEZ5ODZQZGdwS2lyQ2loVXI4T2lqajVZNWIzQm1aaVpTVTFQeDBFTVBhV0ZKU1VsbzNydzVkRG9kZHUvZWpkdHZ2eDBta3duQVg3OHp4NGRnYjczMUZqWnYzb3paczJkckhiRkJRVUVZUDM0OGhnMGJocENRRUF3WU1BQWJObXh3NlJoZXYzNDkvUDM5SVlUQXVYUG44UGpqajJ2MUNyRE5qVnphUEtPMVZTbnQzZzBBYmhCQ3RDMXU5eEtMWDFOZUF5RDlXclI3YTlldVJYNSt2dmEzZE1kVHgzMXNiQ3hlZU9FRlpHUmtZT1BHamNqUHozZnBDS3hUcHc1T25qd0pWVlhkdmsxUWNsUlpSZVBibWMxbVhMaHd3YW45dkZyMjdkdUg2ZE9udTkxbXNWaXdlUEZpYlE3ZDMzLy9IWFhxMU5IbXZqOTA2SkRXYVdPZm1zbmU4UU93N3Z5ZDFlUnowcFY2L2ZYWHRlbkNObTNhaEdIRGhtblRmaHc1Y2dRdnZ2Z2kzbjMzWFhUdjNoMkFiUTdtelpzM1k5U29VVmk0Y0NIR2pCbUR2WHYzSWlNalEzdDRrcGFXaGk1ZHVrQ3YxME92MTZOZXZYcmFHMm0rdnI0SURnNUcwNlpORVJ3Y2pKQ1FFS2ZyWVNFRXhvOGZqejU5K21EU3BFbVlObTBhRGgwNjVMSVlkVXhNRFBMeThnQUFpWW1KdVBIR0c3VkZNd0hiT1RRZ0lPQnY5L0NhYkVyV1dTR0VINENtUW9pbUFCNFZRdVNZVEtaMXFxck9zVnF0aVlxaVhJeUxpN3RVTFptdFpkZ1JXdzBXTEZqUUxDd3NiQUlBU0NsVklZUlZWVlVwaEZDRkVGSlZWUWxBQ2lHa0VFSjErS3dLSVNRQTZSamZhclU2YlN0T1Evc3NwVlR0NFNYM3RhZnJlRXpIZlJWRlVhMVdxMk4rcEJCQ0xUNm05ck9pS0NvQTJOTzFXQ3hTVlZWL25VN25OSXhGQ09GVW9lMC9PN3dTY1JPQUVVS0lONFFRU2Q3ZTNqdU5SdU5lS1dWa2JHeHNjaFgrV1FEWVJsYmRldXV0YU5La0NYeDlmZkhGRjE4Z05qYlc0MmlDYnQyNnVYUU81ZVRrWU1tU0phVWVSMHFwZFVoODlORkg2Tm16Sng1ODhFR1hCYjZDZ29MUXZuMTdiTjY4R1FzV0xQQTQ3Nkk3c2JHeEtDZ293T3JWcS9IRUUwOUFwOU41UElsNkduMndaY3NXcDV2WHF1Q3R4eTFoWVdFVFZGVXRCR0FWUWxpa2xGWXBwVlZSRkl1VTBpcUVzQUt3LzF4ZkNPRnhqZ2pIOHVWUXJwb0JlRWV2MTQvVTYvVUhUU2JUVGlubFhnQzdZbUppVXQyblZEV09IajJLVFpzMjRkRkhIOFV0dDl5Q3dzSkM5Ty9mWDd1QmNaU1Nrb0xtelp0WGFYNnlzckl3ZE9oUWRPblNSUnY1QXRodWdGSlRVekZ5NUVodFpPL2x5N2JCNnQ5Ly83M1c4ZVhKNWN1WFVWUlV2bXZtM0Z6Ym0vbWVScHEvOU5KTDZOMjdOMUpTVXB4ZUIydlNwSW5MQmVYVnBvTU1MaTZmUmZaeUtJU3dPcFJScTZxcTJzL0Y0UllBVG5NM2xOWDJGZi9jVVFqUlVVbzV3V0F3eEllRmhlMlVVdTR0S0NqWW1aaVltRmxWMzNISWtDR0lpWW5CSzYrOGdydnZ2aHRIamh6QlcyKzloWG56NW1uVEFWeU5DM0MyZXpZT2JaNUZDR0V0UGdlcnhXVkpGVUtveFcyZEZsNHlqcWZ3NG5Od0NBQS9UOGV2U1cza3d3OC9ySTIyQVd5dlVyN3l5aXRPY1JSRmdaZVhsOU41T0M4dkQwdVhMdFZlNVN6TnBrMmJZREFZOE1NUFAyaGh2L3p5QzlxM2I0K3Z2LzRhbXpadGNqcW0vY0dRWTBlcy9hSEV3WU1IbmRMdTNMa3oycmR2cjdWaDhmSHhhTm15SlZhdVhLbDFQRDMwMEVObzI3WXRBR0RQbmowdStiTllMT1ZhMVBCS0tFSUdGRjkzV2h6S21GcmNscW51eXBxN2JRNWx6Q1ZNVlZWVlNsbVpkcSt0RU9KakljVDdRb2k0c0xDd25WYXJkWitpS0R2Tlp2UEpxdmg5N04yN0YzcTl2dFE1RDkyTnNyUS9qUFR4OFVGWVdCZ3NGZ3NTRWhLMDBmeDJuVHAxd3VlZmY0NlBQLzRZbzBhTmNob042azVGNDl2OTlOTlBHRDE2OUJYUHMxNVNYRndjSG5qZ0FiZUxDZ0cyNldhR0RSdW1kWUl1V0xBQWd3Y1BobDZ2aDVRU1VWRlJHRGh3SUFEYmcxNEFMdE9DMUphNlkxQmtRL3M5R3dBNHRNMUE4VDBVQU5qdm4rdy8yOE1kNzYvdzEzMldTNWo5dnFvOGNVdmIzME9hY0pkUEZOL25BVURKZXowQVRtbTZDM09NYjdGWW5PSTZoZ0c0VWRoRzFMbFZrODVKNVpXVmxZWFBQLy9jcFk3TW5qMGJuVHAxMHE2ZERoMDZwRzNyMmJNbmtwS1M4TUFERDhEWDF4ZDZ2UjRUSmt6UVJzU1dwVEwxdkg3OSt2akhQLzZCbUpnWUFMWkZNTHQxNjRhSWlBalVxMWNQT1RrNTZONjlPNTUvL25rQXR2UGYvdjM3bmRLNEZ2V3NKSU1PRFJ6cm5UMHI5cklQMk1veVN0U0o0bkRIc3U1U1Z3RDM5Ykk0WEtzYnBhUmY1bkZMMXBPUzRYQ3VheTdIZGF4djluM0xVN2NkMDNmY3o3RitBb0M5M3J1cnQxTEtlaVhPMFdYMTNRUUJHS0RUNmZycGRMcmpVa3F6MFdqY0tZVFlhemFiOTZFR2pHeXZxZGdSV3cxMjc5N2RBc0RnNG85U1Npa1ZSYkdYY0ZuOE5GemFOeFlYZEcwN29MMUtJQUZBcDlOSjZWQkQ3UHM0Vk5DUyt6cDlMaG0vK09TaGJYTThWbkVRZERxZDlybjR3c3ZkZGdXQXkvQTJlOFV0bzFJYkFMUVRRclFETUVoUmxETkdvL0ZRUVpITUxsQUZaTWxFcjVJNmRlcWdaY3VXMnVkdDI3YkJhcldpc0xCUVcybnlhb2lQajBkT2ptMTZ0R0hEaHVIMTExOUhmSHc4M25yckxhZDQwNmRQUjJ4c0xPNjQ0dzY4L2ZiYmlJaUlLRmZIM1BIang1R2VubzdBd0VBY09IQUFTNVlzd1J0dnZJR1ZLMWZpOHVYTGlJaUl3TVdMRjZHcUtpSWlJbkR1M0RrdEhMQjFvbjN4eFJkSVQwL0hLNis4VXFHRmVpcktvRk9hQW5oUlVSUXJpdXVERU1KK2NXZy9LVGcrcUJEQzlqUk80M2pDS09PbXp3ZUFDWUJSVVpRWHBKUm5UQ1pUM0lWQ0ZGblZxaXBWZjVrd1lRSmF0bXlKb1VPSHdzZkhCNnFxNHVlZmY5Ym1jeXBweG93WkFHd3IxeHNNQnFmUklxdFdyY0xhdFd2UnVIRmpwNUVtOWs2RVpjdVd1UjFsZS96NGNWaXRWdTF2blpPVGd4dHZ2QkhIamgzRDc3Ly9yczEzOTloamo3bDBWTms3Vmw5NjZTWHRpZnlDQlF2dzhNTVB1N3h1bFp5YzdIWUJFSGZPbno4UHZWN3ZjUTdtME5CUWRPL2VIVWVPSEhHN2ZmMzY5YmozM251dmVBNW5kd3c2RVFMZ1RYdm5BNHJMS0d4dHRRU2d1cm1Ja1ZKS2wyRk5wYlY5anR1RkVQNEE3cEpTM2drZzE4Zkg1NHpKWk5wem9VRHFyVlZRVElPQ2d2RGYvLzRYZ0cyQnVBOCsrQUNUSjAvR0RUZmNjRldQdzNiUHh0N21DWWNIb29xaWFHMGZvSjJucGYzODduQ2RJQlZGMFc0RTdQc0tJYVQ5dkd4TFJqaWRlNis4alpSZTFpcWFKV1hjdUhHNDhjWWJJYVhFdVhQblhEckFpcThwM081YjFselY5a1YvOHZMeThNZ2pqMmlqYlZlc1dJRWVQWG9nTlRVVkZvdkZxVVBYM29hV0hBVXljT0JBN1dHVW8vZmZmeDhoSVNFNGR1d1lRa05ERVJZV2h2RHdjT1RuNTJQbXpKbGxYanVVdGNESzFhQlhFQWhnb3BSU3RaY2poMnRMcmF6QnpZMm1ROWx5dkI1MEtYZkZiWi9MSDZvQzdaNGZpdHM5UlZIT0F6aGpOQnIzWFN3RXJuYTdsNUtTZ29ZTkcxWjR3YjY0dURodHhGdlRwazFScjE0OW1NMW1sNDdZRmkxYVlQVG8wZmo4ODgreGJkczJEQjQ4R004ODg0ekhjMVJGNHdQQTRjT0hJWVFvMThPSWlvcU9qc2FRSVVNOGJ1L2F0YXYyOWtwY1hCeE9uanlwVFkyUWxKU0VuSndjYlo1dmUwZXN1ODdsMmxGM1JFTUFqdk0rcUZKS3gzc3B3TTI5bWYyK3FNUTlIUEJYUFhJTWx6cWR6bDR2WE83bml0TXBlWi9vRkxka2Zrcm0wV0YvcC90QWUxMTA5MzJLSDJRNjNUT1d1T2ZUMG5DNEw5VDJLZjdiU0NtbEhvRFRYRjIxNWJyZEhiUFpqS2lvS0x6NjZxdE81NkRzN0d3c1hyd1l0OXh5QzZaT25WcG0rK0w0RVByczJiT1lPWE1tMHRQVGtabVppWmt6WndLd1hkZllweUtvYkZrZk5HZ1F1bmZ2RHF2VmltUEhqcUY5Ky9abzNibzFEQVlEdG03ZFd1YkQ3cUtpb212ZUVhc1hhQWpnZGNldzRnZURUbVVaYnVwZWNWeDNmU2oycWM3YzFpRVUxNjF5MWtNdHZxZDBTb1k3OUttNHBPVlkvNG92K1Z6QzdXbVZyRzhvcFIxd2lPK1NSK0N2T2xvaTNHVytudkwwM1FEUUFiaE5DSEViZ0I0QXpwcE1wdU5TeWhVQWx0U0VCeWcxRFR0aXE1bXdsVjZQUTQxS2RvUmNhYnlxaXVzdVhzbWJtTW9TUXVpbGxQNEFBaUZ3WGtLaWxGL1pWWFB3NEVHa3A2ZkQzOThmNzcvL1B2cjA2ZU54eGVXSzJyUnBFN3AyN1lyTm16ZWpYcjE2R0RwMEtLWk9uWXFoUTRmQzI5c2IrZm41K1BlLy80Mk1qQXo4OU5OUENBb0t3dVRKa3pGZ3dBRDA2dFVMQXdZTXdLMjMzdW94L2ExYnQyb1g4RysrK1NhZWV1b3B4TWZIbzJmUG50aXpady9HakJtalRldytac3dZSkNZbWF1R0FiYUdsTVdQR3VNeU5WaldrS1A1NzZnRDNaY25kazdtS2xHTVBERUtJT3FxcUJrREszS29vVTBWRlJkaThlVE4rL3ZsbkFMWlhybHUzYm8xWnMyYVZlOG9CK3l1NFFnaEVSRVJvbmJFOWUvWkV6NTQ5WGVLZlBuMGFpeGN2eHVEQmc5R3hZMGVYN1JzMmJNQytmZnZLbkRQTzNlL1gyOXNiWDM3NXBkTW8xSVVMRitMMzMzL0hOOTk4NDNUUk9XdldMQlFWRldIMjdObDQ0WVVYU3IyaHlzM05SVWhJQ0xLeXN2RGpqeis2blJmM3dvVUxxRisvdnN1aUkzLysrU2ZXcjErUE5tM2E0SnR2dnFtQzF4U2xBTFJYNTVUaW41MWlsUFg1Q25sSktldEtLUU9rbElWVjNmWjkvUEhINk5tenA4c0liU0dFVTZjbFlIdlZ6bDJZSjJ6MzdHeHRYbkdaMG5ncU4yVzFpVzZQY0pYYlNDbWxwYXJLbnIyZGlvNk9Sck5telZ5MnE2cGE2UWVoa1pHUmFOdTJMVkpUVTJFd0dKeHVPUDM4L0xCcTFTcTg5ZFpiTGd1VWxQeC94WW9WZVBycHA5MTJqTmtmRXN5ZlB4LzMzMzkvaFR2M0Nnc0xyOFZOcm1NNzVyeWhBdVdydERKMWxkczlnN0M5K1JJZ3BacDN0Y3RlYm01dXVlWndMMm4vL3YxT2JhUEpaUEk0VDJ6Ly92M1J1WE5uZlBQTk41ZytmVHJtekptRFBuMzY0S1dYWG5JN0JVOUY0OCtiTncvdnZQTk9oYitEM2FGRGh6eE9lVEJvMENDM25UNVNTdXpldlJ2Nzl1MUQ5KzdkMGFKRkMzenh4UmQ0L2ZYWHRRY29HemR1UklNR0RiUzB6NTgvRHdCdTU3aXRKWFhIaWJzNjVDRmVaZEt1OEQ1WHV1KzF5bWR0dVc3M0pDc3JDMGVQSGtWTVRBdzZkZXFFSVVPR3VOU1IxYXRYUTYvWFkrellzUlVxeTFKSzFLOWZId01HREVCVVZCVFMwdEswZWRNZHAxdXE3Sm9TUVVGQkNBb0t3dTdkdTdXM0FDcFNiNnFqbnJsVDNycFhIUGRLamxQcGZhdjcrTldSZDNkMVd3aWhTQ2w5QVFRS0lYeUxpb29xMXJqL1RiQWp0aHJjZmZmZGh5TWpJOWNEZ0pSU2tWTHFGRVVSeFNPb1JISG5yQ0tsRkFDRWxGSW90dUV5b25pN1lnK0g3U3draWd1OFBiNVNuSjY3K0lwRDU2OUxtSlN5NUhZdFQvYWZQWHhXU3VSSEFEQUF1QlcyZVg4MDdqcG9TMVpnYVp0T0lROUFtcXFxbjBrcEkrUGk0cEthdGpMK1N5aHdYWkdnQ2l4WXNBQStQajdRNi9WNCsrMjNNWGp3WVBUcjF3OHZ2UERDRmFWcnNWaXdkZXRXakI4L0hwczNid1lBOU9uVEIwbEpTZkQyOXNiaHc0Y3hjZUpFZE8zYUZSTW5UdFJPOUpNblQ4WWRkOXlCenovL0hNdVdMVVB6NXMxaE1wblF1blZyOU83ZDIra1lHelpzUUo4K2ZiQnExU3I0Ky91alg3OStNSmxNVGlNbmE0cUNJalhWUzZlYkNNQkxWVlc5RUVJbmhOQVZQMEYzK1JsQWdCRGlRUURhVmIyblRuODNKeE9ybFBJU2dBU3IxZnFkbEhKWFhGemNzYWF0alJPRXdETlg4M3ZObURFRFM1WXNnZFZxeFFzdnZJRDQrSGpjZlBQTjhQUHpRNDhlUGVEdjd3OC9QeituRy91a3BDUU1HREFBa1pHUlRoMEdGYm5aeXNyS0FvQXFtVGN0TURBUTk5MTNIODZkTzRmOC9IdzBhdFFJQm9NQmQ5eHhoOHRGWjA1T0R0NSsrMjNzMzc4ZkowNmNLSFVleDZOSGo2SlpzMllJQ1FuQjg4OC9qL3IxNjJ2ejVIM3d3UWM0ZHV3WTVzK2Y3M0gvano3NjZPcDhRVGNzcXNnR01GRlZWUzk3MlZSVlZlZFFUdTFoam1WWEo2VU1FVUowYzB5clBHMWZjVHdMZ0V0U3loMUNpSG4ycVFtS3kybVZzRnF0bUQ1OU9uUTZuWFlEQU5oR2VHUm5aME5LQ1Y5Zlg2Y08vT1hMbHlNcEtjbHRXRWxzOS81aWIvTlVWVFhZTy9pTHk0MVNmQzdWRmYrdmhjUDJFRUJYSExlc09QNEE3b0REOUFUbGJTT2xsS3FVOHBJUUl0NnBqV3hqL0VJQTNhdmtGMUpzL2ZyMWJoY2N5cy9QcjFTbkdRQ3NYTGtTbzBhTmNsbU5IckRkWEY2NmRBbjMzSE9QVTdqRlludUx6bjVUdTJqUklrUkVSTUJpc2FCdjM3NXVqMk8xV3JGOSsvWktqYUsrMm0vY3VHTlZSUzVzSTJMMTluTGpXSWFLcnpGZHlwUzlUTUsxL0RtVk8zdVpsRklHQ3R0aXJKcnl0bnV3blo4dlNpbDNTQ25uQTlnWkd4dWJVUlh0WG1VSENqZ3VTQVVBWVdGaCtPYWJienlPekx6MTFsc1JFUkdCNDhlUFk4NmNPVml3WUFIV3JsMkxLVk9tNE00Nzc2eDAvSU1IRCtMWlo1LzFPSFZBV1JZc1dJQnAwNmJoNDQ4L3htT1BQZWF5dmVSM09YZnVISEp5Y3JCNDhXSzgrT0tMR0Rac0dQUjZQWll0VzRhUWtCQnRWWGhWVmZIcnI3L2k2YWVmMXY3R0Z5NWNBT0MrSXhhbytYWEhvc3BNQUJQdG40dkx1ZE45RnY2NlYzTzh0N0tIQVgvZDB3Ri8zWFBCNFQ3S3NaT3A1UDJkcUVpWVk3aTdzRkwycjdKOEF2QUcwTHo0Zi92djBlM3YyOTA1U1FoeENjQUJxOVg2VFZWZXQ1ZVVrNU9EMzMvL0haczJiVUpVVkJRYU5HaUFzTEF3cDJza082dlZpaVZMbG1EUW9FRWVGL2hhdVhJbGdvS0MzSTVpMStsMHFGdTNMbng5ZmFFb2lsWmZISyt0N2VjbVQ4cGFsMkhWcWxVWU5HaFFxWEhjcVk2T1dJdUVVNzBEQUNtbDNsN1BITXFwcDdLTzRub0t1TllCZUtnYlpaYnY0blE5aFd2N2xwSitaWTViVm41Y2p1dVl0b2Z3MG83YlJBaFJtYjRiQ1NBZndFVWh4TWNBOXByTjV2Mm80WE03VnlkMnhGYURBUU1HSEJrNGNPQWtoeUNueWxMeS8vRHdjRnkrZkZrQVFHRmhvUUFBaThYaTlMK3FxdUxHRzI5RVVWR1JVendBc0ZxdHd2SC93TUJBNFM1Y1ZWV256L1l3ZjM5L0lhVjBpZWY0czVSUytQbjVPYVZodFZvRHZMeThQb050cFZ3VXgzUDZYYmlweEpsQ2lQOUpLYmRKS1k4TElTN0Z4c1plODZIc21abVoyTEpsQzE1KytXWE1uejhmd2NIQkdENThPTWFQSDQ4dVhicDRmSlc4UExaczJZSzc3NzRiTjk1NG94YW0xK3N4WXNRSS9PYy8vMEZpWWlLZWVPSUpiWDR0UnoxNjlFQnViaTVPbno2TnJWdTN3bXExb25QbnprNXg0dUxpNE92cmk3Q3dNS3hhdFFvQU1IVG9VQWdoRUJjWDUvWVZsS3YwcExwU2lsU1JHaDBkUFFtMkd6MEJRTFJ0MjFZcExDd1VGb3RGV0N3V1ViOStmY1Zpc1FpcjFTcTh2YjF2MGV2MUsrSFFFZXZJUThkV3FwVHlKMVZWdCtoMHVrd0FPYkd4c1ZVeTk1eGRvMGFOY1BQTk4yUHExS213V0N6NCt1dXZ0VzMyVVgyREJnM0NNODg4Zzk2OWUxKzEzMzlxYWlvVVJYRXFYNVcxWnMwYXAvbXQ3SGJ2M28zQ3drTE1uejhmT3AwT216ZHZScDgrZmJTYnduMzc5bW5UTUh6OTlkZHU1NzkxZE9EQUFYVHQyaFVBWEJiZVNrdExLM1VlMklNSEQ1WTZ6OStWc2tpY0xWayt3OFBEeGVYTGwwVmVYcDVpc1ZpRXFxb2lKQ1JFMk11bzFXb1ZkZXJVQ1FPZ2RjU1cxZllCZ0txcUNVS0krY1Vkc0RrWEwxNDhtNUtTY3JiS3Zsd3hxOVdLbDE5K0dVZVBIc1Z6enoySENSTW00UFRwMDJqVXFCSGF0R25qMGxGVkdXejMvdUxRNWpsZUVHdmx5dkU4NzY1OEFiWnpiR0Jnb0ZCVlZZdGp0VnFGcXFyQ3g4Zm5acDFPdHhTMkI2RXV5dE5HcXFxYUd4c2JtMUZWdjRPU2lvcUtFQmNYaDNmZmZkZGwyK1hMbHl2MVlHbkxsaTE0OXRsblBiN2VuWlNVNUxRZ2laMjlBMVpSRkp3NmRRcmZmdnN0QWdNRFMrME0zclZyRjVvM2IxNnBWMGZQbmozck1uL20xV2FWeUhWWDVnREFzZHpaeXh3QU5HalFRQlFWRlRtMWE0RHRHckprdVFNQWYzOS9ZYkZZMmdQWVlqOXVPZHU5SkFBL3FxcTZRNmZUWlYrTGRzL1gxMWRibkthODh2UHpjZnIwYWUyVlljRDJvT3J5NWN0SVRrN1c1akoxNTVaYmJzR0hIMzZJZ1FNSFl0eTRjUmd4WWdTV0xsM3F0QUJkUmVJN252TUtDd3N4YWRJa0ZCUVVJRGc0MktuRHhHdzJJenM3MitWTkVzQzJHRmx5Y2pLNmR1M3F0bjIwV0N6WXMyY1BWcTllalFNSERxQ2dvQUFEQnc1RXYzNzlBTmpldmxtK2ZEbSsrKzQ3Ylo5Tm16YmgzTGx6VG1zbjVPVGt3TWZIeDJOSFRrMnZPMFdxeUN5dU8zWWw3OU04L1N6Q3c4TUJRTHVIQTF6djQwcitiTCtmQTZEZDB6bHVkN3hIYzd3dnExZXZuc3Yya3VtVzNHNFBxMXUzcnRPOVhXbjNlNERXRVlXUzkzMGx0OXYzRTBJMDF1djFDMUJpN256dEYxYkdPVWtJY1JxMjYvWnJkazRDYk9lSXlaTW53MmcwNHVlZmY4Ynk1Y3VSbXBxSzNOeGNSRVJFT0MxZ2RmTGtTV1JuWitQY3VYTk85UzBsSlFVQkFRRUlDUWxCVEV3TTlIbzlicjc1WnFlM2U4b2E2V3Buc1ZpUWtwS0NUWnMyQWJDMVAwbEpTZGkwYVJNT0hqeFlha2R0VGs0TzR1TGlTbTJuUERsNzlteVZUUDFWbWlJclRwZW9kMEQ1NjU3MjJiRVBCWER1SHdFcVZnOUx4bkZYRiszN3VxdVBqai9iNDNuYUgvQmNMMHZ1VzFiZGRIZHNlenpIT1BiUFBqNCtFUUQrVVJ3UEpibnB1OGtGc0VsSytUOVZWWTlJS1MzeDhmR3VONC9rZ2gyeE5ZTTJMNWM3VVZGUjVVcms1TWtxN1ZlcU1LUFJlRWxLZVZuWTVuUHhGQzBQUUs2VU1rWlYxVy9QbmoyNzVlVEpreFc3T3E0Q1gzMzFGUVlPSE9nMEwrSGpqeitPbVRObjR2ang0MXBIN0crLy9lYnlLbTVaSzh1dldyVUtFeWRPMU9hYWsxSml3WUlGT0gvK1BIcjI3SWwrL2ZyaHlTZWZSRXBLaXNzRlpuNStQcFl2WDQ1SEgzMFVxMWV2aHJUTkFlVVVaOG1TSlhqenpUZTExOEdBdnhyTkN4Y3V1TDJodlhUcDBqVS95YnFoWFlra0ppWTZiVWhQVDlkK05ocU5GK1ZmOHdTNUpGTDhSTzRTZ1BNQUlnRjhiVGFiSTNHTm44ajE3TmtUWGJ0MlJVQkFnTnU2YWJWYWNlVElFUnc5ZWhSV3E5WGpUVWhHUmdhT0hEbWl6ZDFhbHFTa0pOeDg4ODBWV3VESWt3Y2VlQUJ0MjdaRm8wYU50TmNPVDU4K2pSVXJWdUNGRjE3UXl0SlRUejJGcjc3NkNxTkhqOGFNR1ROdzRjSUZmUHZ0dDJYTzN3all5dlN4WThjd2J0dzR0OXNPSFRxa3plbFpVbnA2T25idTNJbUpFeWZpcWFlZXVzSnZXeWF0ZkxwcmswditqZHUxYTNmUlBsTEgwK2d2QUJlbGxEa0ExcW1xT2pzMk50YjlPNjVWVEtmVG9YUG56b2lQajhlZVBYdlFyMTgvZE8zYTFXbE92OE9IRDEvUk1kanV1ZVYwN2kvdFhGK1I4N3ZSYUt3RFcvbXEwVzJrbzYxYnQrTDIyMjkzdTYyeXI1SGZkTk5OYU5XcWxUWkhaVWx0MnJSeE93K3luNThmdnYzMlc5eCsrKzE0NmFXWG9DZ0t2dm5tRzQ4UGZDd1dDK2JNbWVOMk5LKzd1RkpLL1BlLy84WHZ2LytPUzVjdUlUcWE1N3NBQUNBQVNVUkJWQ3NycTBvZkpwWGdjcjNwcWR3NW5uZkx5MmcwL21uL3VZeDI3d0tBMWRYVjdqVnMyQkJwYVdrVjJpYzJOaGE5ZS9mV0ZyVUJiQThRTm16WUFMUFpYSzRPanRhdFcyUHUzTGw0N3JubjhNTVBQK0M5OTk2NzR2aGVYbDRlM3dxWk9uVXE5dS9mWCtaVVJDV2xwS1JvRHlsZWZmVlZmUGpoaHhnMmJKaDJVMTVZV0locDA2Wmh5cFFwV2h1cXFpcG16WnFGNTU5L0hzSEJmMDB4bUpPVDQzWnFCYURXMVIwN1dlSi9qOHA3LzFaU1RidWZ1MUpHbzFHSDRnVjdhc3M1Q2JBdEtQZmRkOThoUER6YzZab2pNRERRNlMwdnE5V0t3WU1INDlWWFgzVWFNWC93NEVFTUdqUUlYMzMxbFRiUHF6dXFxaUl6TXhNUkVSSEl6TXhFUmthR2RzMTc5T2hSYlYvN29sbjJhelA3UXBaK2ZuN3c5dmFHdmZQUG5ibHo1Nkp6NTg1bFBueTJkK1p1MmJJRnk1WXR3NFVMRjVDWW1PaTBVRzQxS25mZHM2dHNIUVN1djNwWVhtRmhZWmZzUDN1b3J3VUF6a3NwandvaDVoVVdGaTQ2Y09EQXVXdVp4K3NGTzJLcE91UUJpSlpTbWdIc0JoQnBOcHVQVjNPZU5QSHg4Y2pJeU1Da1NaT3dhOWN1TFZ3SWdlKysrODdwbFpOSEgzM1U2Y2svWUx2b1hMWnNtZHUwdDI3ZGltN2R1aUVrSkVSYkpWb0lnYjU5KzJvZGNXZk9uQUZnbXkrc1ZhdFdUdnRuWldWaCtmTGxlT09OTitDdUkvTEVpUlB3OXZhR3lXVEN0bTNiWEo1a1hiaHd3ZTBGOFlVTEYwbzlnZGNTV1FEaWhCQlJxcXBHV2l5VzNRa0pDYWVyTTBNQkFRRWV0eDA3ZGd5RmhZVjQrdW1uWFRwaHYvenlTKzExcE1qSVNKdzlleGFmZnZwcHVlWW8zcjE3dDlPaVhsZWlidDI2THE4VFRwMDZGZUhoNFU2cmpQdjYrcUp6NTg3YW5KK05HemN1OXpIaTQrTVJFQkNnTFlEaWFNK2VQU2dxS3NKNzc3M25VaGNBMitxMEplZnNxd1ZPQUlpVlV1NEhFSm1ibTd2djZOR2p1ZFdkcVNGRGhxQmx5NVo0K09HSDNXNnY3S3U4QU51OUdxVEd0WkdBN2VIbDk5OS83OVNtT0RwNThtU3BvK0k5Y2RkbU9QSlVwb09DZ25Ebm5YZmkzWGZmUlhwNk9yNzY2aXUzblQzcjFxM0R4bzBiY2VMRUNhU21wcFo2bzIxbnNWaGdzVmp3eWl1djRORkhIOFhRb1VQeDVwdHZvbG16WnRpNWMrZFZhN3Ryb0JOU3lnUWh4RDZyMWJwYkNMRTNKaVltcDdveTA2Wk5HeHcrZkxqVU55N3NpMkhaSDhqdjM3L2Y1ZTBBZzhHQVZxMWF3V3cyTzQzbVAzejRzTWMzcDRLRGc5RzllM2R0RmZQS3hLOXF6WnMzeHpQUFBJTytmZnU2WFhSejRjS0ZHRFZxbE5PMitmUG5vN0N3MEtrakNyQ05waXY1cGd2ckRoV3JrZWNrUitXNXZseTZkQ2tLQ3d1ZEh0SUF0czVQbzlGWVp2bStmUGt5V3JWcWhURmp4bURQbmowNGQrNmM5dkRFOFlIUjRNR0RZVFFhdGV2eVJZc1c0ZFpiYjBXWExsM1FvVU1IbHdmTHNiR3hXTHg0TVRJeU1oQWZINDlQUC8yMHpPOVNWRlFFaThXQ2h4NTZDRjI2ZE1ISWtTUHgwRU1Qb1hmdjN0aXpadzg2ZGVwVTVRdmtVYzBqcFN3RUVBOGdVbFhWQkZWVmQ4Zkh4eWVpK0tFL1ZRNXJFbDB6VXNxRHFxb3VFVUtzS1Nnb1NCZENaQ2NtSnBadnhhSnJwTEN3RU45OTl4MCsrK3d6dHljYVQ2K1JsWWVVRXNlT0hkTXVVaDF2QWgyUFZYS2tsNmUwM0ZtelpnMUdqQmloeFNuNXVrdFNVcExiVVVlWm1abFg5TjJxazVSeW41UnlpYUlvR3dvTEMwOG5KQ1NjUXkyWWo4WStENnk3RWRRalJveW8xSWpXNU9Sa0hEMTZGQjkvL1BIVnlLS0xsU3RYNHNDQkE5cmlZNDY2ZCs4T3M5bU1KVXVXWU1TSUVlVis1WHY3OXUxNDZxbW4zTmEzeFlzWDQvYmJiL2ZZb1hMKy9Ia0VCd2Q3bkkrckpwRlMvcXFxNmhJcFpXUmhZV0hXb1VPSGNsQ0RMbUI4ZlgwOWRzSUNsZStJWmJ0WC9XcHFHN2xqeHc0c1hib1VodzRkd3YremQrZmhUUlY3SDhDL2M1SXV0QlRLdmdoWTlzM1NKRVVGRkJYeGlxQ0NHOHB5M1JDOUtIZ1J3ZTFWRnIxZXZIcFJRSEVCQkFGQkFaVmRYSzZJeWc0MlNkT05wV0lGUkdnclVPaVN0c21aOTQ4Mk1XdWIwb2EwOFAwOEQ0L05uRGx6Sm5IbW5KeGY1c3prNXViNm5EUHpqei8rd05telovMHVLdVRxMkxGalBuOEU4dmZZcDcvSE9GVlZ4Yi8rOVMvczNic1g4K2ZQOXp2aWJzaVFJZWpYcngvR2poMkxsaTFiK2gzMTU2cTB0QlJXcXhWQTJmZUpMNzc0d2puSDVaNDlleTY2WUpLVThuOVN5czlVVmYzSmFyWCtlZkRnd2RPb0JlZTlBUU1HWU1PR0RkaXhZNGZmMFppYk5tM0NRdzg5NUh4dHNWaDgvbGdRSHgrUHI3NzZ5aTF0OWVyVnVQZmVlLzBHVnowWG9LdHEvZ3Zobi8vOHAxZWE0eHc4Y3VSSXQvcGtabVppeVpJbCtPQ0RENXhQenppY1BIblNhMFE3Kzg2bHJiWmVrODdIbVRObjhONTc3K0doaHg1Q1NVbUo4M3ZOcmwyNzhNTVBQMkRKa2lXVmxwR2JtK3Y4TGxMUmR5MS9DNG1lT25VS09UazVYdCtWRXhJUzBMTm5UOHlZTVFNcEtTa0JqUjUzN1dlUmtaR1lPM2V1czU5bFpHU2dTNWN1NXowM05kVTk1Vk5HcmxSVmRZT1U4cEROWnN1dWJiR2J1b3lCV0FxYS9QeDhOU1ltNWs5VlZUOVNWWFc1eFdMWmhscCtvVjIyYkJrbVRacmsvTklZNkx3OWdSQkN1STBVOEhleERTVGc0VzlDOWxHalJqbC9FWlZTZXBWbE1wa3djZUpFci8zUzB0SjgzZ1RYUmphYnpSNFdGblpjU3JsWlZkVWx5Y25KeVhCNWJMeXUrT3FycnpCbHloUjg5dGxuZVBUUlIzMk9PcW1xQlFzV09GY3lybWw3OSs3RmUrKzloM256NXZrZFJmamNjOC9oMldlZnhhT1BQb3BubjMwV1hicDBxYkJNbTgyR0gzNzRBUXNYTHZUYXRtdlhMdXpaczhkdFBqNVB1Ym01NTcySVQ3QkpLVXRSdGlqY2NnRExML1RjWnRWaHRWcVJrcElDazhtRWtwSVM5TzdkKzd6TDRubnZ3cXNyNThqKy9mdWpYNzkrbURCaEFpSWpJMzB1NXZPLy8vMFBpWW1KZmhmNmNiVmx5eGFNSGozYTYwY2R4M1Y4NmRLbHppa3Fpb3FLZkxZbm04MkdxVk9uSWlNakE0c1dMYXAwZXBYWTJGaGNjODAxS1B1SUt6ZG8wQ0RjZU9PTnp0ZXV3YXhmZi8wVnFxb0c5S05FYlZWKzNqdWdxdXJIeGNYRnl6TXlNbXJOMDA2dXJybm1HblR2M2gyZmZ2b3A3cnp6VHE4ZlBnOGNPQUNiemVhODFoVVZGZmxkR09xS0s2N0FwNTkraXF5c0xHZDc2ZFNwRTk1NTV4MjgvZmJiUG8rZmtwTGk5c05YVmZPSGd1dVBYSzZmZzJQMDNyUnAwM3hlODQ4ZVBlcHpjU0wyblV0SFhia21uWS9ZMkZpc1dyVUtack1aczJmUHhtKy8vWWJMTHJzTXUzZnZ4dkRodzNIRkZWZFVXc2F2di83cTlzUmJWZTg5R3pkdWpCa3padUR4eHgvM0NyWnF0Vm9NR2pRSVgzMzFsZGZJZEY5NjlPaUJBUU1HT0YrNzlyUEN3a0ljUDM2Y2dkaUxuSlR5RklCdnBKUWZaR2RuZjFzYnBveThXREVRUzBHVG1abVpIeGNYOTFSV1ZwWTExSFVKMUYxMzNYWEJMakNPbThEekdXbm1MeURoT3FyQWJyZTdYY3hQbkRpQnZMdzg1eVBncnNlM1dDdytSei9VUnFtcHFYL0V4Y1VOcWt2dHl0UE9uVHRSVWxLQ29VT0hvbi8vL25qbW1XZncvUFBQVjJ2aG9DKysrQUpaV1ZrQi9mcGVWYnQzNzhacnI3MkdlZlBtVlJqa1ZSUUYvL25QZnpCdjNqejgvZTkvUjc5Ky9YRHp6VGVqWDc5K1BrZThmUC85OXhnd1lJRFh3bUs1dWJtWU1XTUdIbmpnZ1FxRGdNZVBIMGU3ZHUzTy80MEZrWlF5dzJxMUp0YUZYNDR6TXpPeGQrOWVIRHg0RUFjT0hNRFpzMmR4eXkyM1lPalFvYmo4OHNzQndMazRSSFh4dkJkOGRla2NxZEZvMEtsVEorZmN3YTdPblR1SDVjdVg0NVZYWGdtb3JQejhmR1JuWjN1TmNuYTBod2NmZk5ENW1Qbm16WnRSV3VyK3UvQ3Z2LzZLRjE5OEVTMWF0TURISDM4Y1VQQVhLRnN3eGRlSWZzZjUzTFU5ZWo2NjZubjhyVnUzaGp6Z1ZoMmxwYVdIQ2dvS0VqSXpNeXVlTEQvRU5Cb05YbnZ0TlR6MjJHTjQ3cm5uOEgvLzkzL08rWUwzN05tREZTdFd1RDNHYXpLWi9ENmw0cmdtN3RxMXl4bUk3ZHk1TTk1NDR3M01tREVEVHo3NXBOdWNxU3RXcklDcXFzNUZyODRuZjAxU1ZSVWxKU1ZlSTFsOTVmTU1FT1hsNVdIeTVNbVlOR21TejJEcmtTTkhjT1RJRWJmMUZseXg3MXdhNnRJMTZYeTBiTmtTdDl4eUMyNjU1UlprWm1aaTNMaHhpSW1Kd1lZTkc1Q1RrNE1SSTBaVStGMzIwS0ZEZVBiWlp3R1V0WGwvMzNVcWN2ZmRkK09KSjU3QWh4OStpSTRkTzdwdHk4M05CUUMvQythNUh1K1dXMjd4ZTR6czdHeDgrZVdYQVFXWHFlNDZlZkxrMU9QSGp4ZWhDblB4MHZsaElKYUNTYTFyRjEzUElHeE5qb2oxNUxqd2VUNGVHY2dGMlBIWVNFVTh2elIvOHNrbm1EQmhBdmJ2MzQ4ZmZ2Z0JSNDhlUlhSME5QYnUzUXVEd2VBY2tTbWxySFRCc1JDelpXVmwrVjhhdEphdzJXd1FRa0NqMFRoWFo5Wm9OQ2d0TGNYczJiUHh5aXV2UUt2Vm9sbXpabmpoaFJmdzVKTlBJajQrL3J5T3RYSGpSbXphdEFrZmZ2aGhRSXNQVlNVSXRtclZLbXpidGcwTEZpeEFpeFl0dkVZRmxaUzR4eG0xV2kyZWV1b3A5T25UQi8vNXozOHdkZXBVQUVDelpzMHdaY29VM0hUVFRRREsydWVYWDM2SjExNTd6VzMvM054Y1RKZ3dBVGZjY0lOWGtLeTR1QmpoNGVFUVF1RE1tVE00ZVBDZzJ3aVoycVF1QkdBZHpwNDlpemZmZkJNZE8zYkVJNDg4Z29FREIvb2NWVmhVVk9TMmFGcCtmajdpNCtQZDBqd1hML1RFODk0RlVTZk9rUTdwNmVsZTdhMjB0QlF2dmZRU3JyLytldlRwMHllZ2N2THk4cENjbk93VmlQVTFCY0hreVpOeDg4MDNBeWdiNWJOeTVVcHMyclFKanp6eUNHNjk5ZFlxMVQ4bEpjWG5ZbkNSa1pFSUR3L0g1czJiS3ozbnBxU2s0TVNKRTVnOWV6WnV2UEhHYXYwb0YwcDE2YnpYdG0xYnJGeTVFb3NYTDhZLy92RVA1K1Avdlh2M3hzeVpNNTJCeWUrKyt3NnpaODlHYm00dVpzK2VqVW1USmpuTE9IcjBLTjU1NXgwQXdQdnZ2NC9Dd2tJODhzZ2p6dURzeG8wYjhjMDMzNkJyMTY1bzJyUXByRllyT25mdWpQbno1N3NGZHF1YXY2YW9xb29aTTJiZ3pKa3plT3V0dHlxYys5RXpRSlNkblkyWk0yZmltV2VlY1M1VXRtN2RPcVNtcHFKZHUzYUlqWTNGSjU5OGdzaklTTDl6WkxMdlhETHExRFhKMWFGRGgxQmNYSXpXclZ2amp6Lys4RHZxMm1helljMmFOWGozM1hjeGF0UW9qQjA3RmprNU9WaTBhQkVlZi94eHhNZkg0NFVYWHZBYXpIRHMyREYwNk5EQmVmL3BtQXZabjVLU0VwdzVjd1puenB6QjJiTm5ZYkZZVUZCUUFMdmREcnZkam9rVEoyTHQyclZ1UWRmVTFGUUFaZCtoUFg5d2FkaXdJWDc2NlNmbzlmb0tSNVNmT25VS1AvMzBFODZlUFl2Um8wZFhhUzBJcWxzNEF2YkNZU0NXcUFMbjg2dWtxL2ZmZngralJvM3krVVhUVWJibnFCekhCWGpac21WZWo0QTdBaEcrUmcvNUt0OXhqS05IaitMUFAvOTBqaGFJaW9yQzJMRmpNWHIwYUt4YnR3N2p4NC9IL3YzN3NYTGxTaGlOUmxpdFZseDIyV1ZWZkxma0tqYzNGeDk4OEFIMjdkdUh3c0pDeE1iR0lqWTJGZ3NYTHNTOTk5N3JObWRsMTY1ZHNXalJJa3liTmcwQWNPdXR0NkpUcDA1bzBxUUpJaU1qWWJWYWtaK2ZqNEVEQjJMbzBLSE8vV3cyRzk1OTkxMW9OQm9zV0xEQTc2L2RycVNVc05sc2xUN0dsNW1aaVk4Ly9oang4ZkY0NTUxM25EYzNKcE1KbXpadHdwRWpSeEFURTROang0NzVuS3FnVDU4K1dMdDJMYlp0MjRaMTY5Ymh5U2VmUlB2MjdaM2J2L2ppQzR3Wk04YTUraXNBN051M0QyKysrU1pHalJybDlqNGRUcDQ4aVRWcjFzQnNOaU1yS3d1bHBhV2NGNjRHR0F3R3ZQNzY2eGd3WUlCemtUaFBOcHNOOWVyVnEzVDE3YlZyMTFhNHFBelBlK1NxdExRVXFhbXBiblBiNWVmblk4cVVLV2pSb2dXZWUrNDVuL3RGUkVSQXE5VmkxNjVkem1rR2twS1M4TU1QUCtEcXE2OTIrMUZWbzlGZzh1VEp6dEhkUU5rNTlzeVpNMWkzYmgxMjdOaUJvVU9IWXZYcTFWVmVoTVJxdGVMWXNXTStnejlDQ0V5WU1BSExsaTNEMnJWckt5eEhVUlQwN05rVFU2Wk1ZU0RwQW1yWXNDRW1UWnJrRmx6MWROTk5OemwvUVBUVXRtMWJ6Smt6eHlzOUppYW1TcXQxVnpYLzFxMWJzWGJ0V2pSdDJ0VHRHdXJKc1pDaDY0OWxyczZjT1lQMDlIUUFaZWRlejRXMlhObnRkdWQ1MjJReVlkZXVYWGpsbFZmY0ZpVzk0NDQ3MEx0M2IweWNPQkZaV1ZuUWFEUjQrZVdYZlQ1cHhyNURkVUhyMXEyeGV2VnFMRnk0RU1YRnhSZy9mcnpiOWpObnp1RGJiNy9GaWhVckVCOGZqK1hMbHpzWEFHelpzaVZlZlBGRkRCMDZGTTg4OHd6R2pCbURyNzc2eW0zQXhQcjE2L0hZWTQ4NVh6c0NzVmFyRlpHUmtjN3ZNMlBIamtWR1JnYXNWaXMwR2cxNjlPZ0J2VjZQWHIxNklUNCtIazJiTmtWQlFRRSsvdmhqSEQ1ODJPMmFldWpRSVFCbFQ1bDRCbUlmZnZoaHZQcnFxeGczYmx5bG4wWGp4bzB4Y2VKRUJtR0phZ2dEc1VRVnNObHN6bEZTSjA2Y3dJb1ZLNXkvemhjVkZlSGJiNy8xR2dIbXlQL1dXMjhoUFQwZFAvLzhNOTUvLzMydnVjVWNvN1k4UnhRNmdnMFBQdmlnMTN4YnVibTVXTGR1WFVCZk5tMDJHeUlpSWxCU1VvSTFhOVk0ZzN3QTBMNTllM3p5eVNjNGZQZ3cycmR2Nzd5b3pwZ3hBM1BuemtXVEprM1FvVU9IU285Qi9yVnMyUkl6WnN4QWFtb3Fubjc2YWJ6MDBrdll1WE1ud3NMQ01IejRjSy84YmR1MnhVY2ZmWVRrNUdUczNMa1QrL2Z2eC83OSszSG16QmtVRkJSZzFxeFpia0hIUTRjT1lmUG16Umc4ZUhDbGM3RzZLaXdzUlBQbXpWRmFXbHJoQ0p2czdHeE1temJOS3pCMzlkVlg0K3FycjhidTNic3hhZElrOU8vZjMyOHdWQWlCNjY2N0R0ZGRkNTNYdHE1ZHV6b2ZGOC9OemNXS0ZTdFF2MzU5TEZpd3dPM0d6bFc3ZHUzdzFGTlBZZDI2ZGZqZ2d3L3czSFBQZVQyQ1JlZkhYNkRCUVVycE5vZVpQOUhSMFQ3YnR3UFBlK1JLVVJSY2NjVVZLQ2dvQUFBWWpVYk1temNQZDl4eGg4OGZZeHcwR2czR2poMkxsU3RYWXRteVpRREs1cks3NmFhYnZJSStUWm8wd2FoUm81eXYwOUxTWUxGWW5QTWZQL2pnZytjZHdJbU1qRVRmdm4yZDlmYzBldlJvakI0OStyektKdkpud0lBQjZOT25EK3JWcTNmQmp0bWdRUVBuVXpzZE9uU0FYcS8zbWE5Tm16YVlOR2tTZHU3Y2lYdnZ2ZGZ2UE12c08xUVhSRWRINCtHSEgwYWJObTJ3ZCs5ZTNILy8vZGl6Wnc4c0ZndHljbkpRVkZRRW5VNkhSWXNXK1oyRE5UNCtIaDkrK0NHZWZ2cHA1T2JtT2dPeFo4NmNRYjE2OWR4R3lYYnQyaFVmZlBBQlVsTlRNWHYyYkJ3NGNBQjMzWFVYcnIzMldzVEV4T0RXVzI5RjM3NTlFUjBkN1hXY1ljT0dJVDA5M2V0N2NiOSsvWERzMkRHZjA0LzA3dDBiNjlhdHE4NUhSRVFYQ3lubFJIbnhteDdxejdtdWl1dXFtOWkrdTA2Mjc2NlRyOHg4SStqL283Nzg4a3M1ZWZKazUrdURCdy9LMDZkUFM1dk5WdTJ5VDU0OEtYLysrV2V2OU96c2JKL3BVa3BaWEZ3cy8vampqNERLejg3T2xvV0ZoYks0dUZnV0ZoYjZ6Qk5vV1RWdHpyejNwZVAvWTF3M1hjajdRMXczM1hSSGZlYk1lNy9HMzI5UlVaR1VVa3F6MlZ4alpWcXQxdlBhNzh5Wk05SnV0OWRJSGJLeXNtcWtuTkxTMGlyblYxVzFSbzd0UzIxcm53N0JicWNWcWFuUCsxSTk3OVhXTmhXb3VPNjYyWTc2TDFxNlBDaWYwZWJObStYU3BVdGxRVUZCVU1wM0NPYTVvemI1Yk0xNjF6YjNVYWpiMFBrSzVYbVAvbEpUM3h2cWdrVkxsLy9WZDdyclpvZTZENUMzVUo0WEhOL3BxOHRzTmxmNC9mZmt5Wk55enB3NTBtNjNYeEw5cjY1L1R5S3FLbzZJSmFyQWtDRkRNR1RJRU9mcm1seU52bm56NXM3RklWdzFhOWJNNzBydzRlSGh6amtOS3hQSWF2S0Jsa1hWNC9nVk9pRWhvY2JLUE4vNTRueE5rM0crWEIvMXJZNnFQZzVjMWZ4VWZUWDF5Q2ZQZStUUDRNR0RMOGh4K1BneVVkVlZOSlVSMGFXa3NvWHRBbFhaUFVIejVzMHhjZUxFR2prV0VkVSt2S29TRVJFUkVSRVJFUkVSQlJrRHNVUkVSRVJFUkVSRVJFUkJ4a0FzRVJFUkVSRVJFUkVSVVpEVnhrRHNId0R5UWwySklNb0hjRFRVbFNBaUlpSWlJaUlpSXFJTHB6YXVlUElkZ0tjQTFNd3FNTFhQTVFBYlExMEpJaUlpSWlJaUlpSWl1bkJxWFNCV0NIRUt3SkpRMTRPSWlJaUlpSWlJaUlpb3B0VEdxUW1JaUlpSWlJaUlpSWlJTGlvTXhCSVJFUkVSRVJFUkVSRUZHUU94UkVSRVJFUkVSRVJFUkVIR1FDd1JFUkVSRVJFUkVSRlJrREVRUzBSRVJFUkVSRVJFUkJSa0RNUVNFUkVSRVJFUkVSRVJCUmtEc1VSRVJFUkVSRVJFUkVSQnhrQXNFUkVSRVJFUkVSRVJVWkF4RUV0RVJFUkVSRVJFUkVRVVpBekVFaEVSRVJFUkVSRVJFUVVaQTdGRVJFUkVSRVJFUkVSRVFjWkFMQkVSRVJFUkVSRVJFVkdRTVJCTFJFUkVSRVJFUkVSRUZHUU14QklSRVJFUkVSRVJFUkVGR1FPeFJFUkVSRVJFUkVSRVJFR21EWFVGaU02WEtUa0ZjOS85SU5UVm9QT3dlKy9Qb2E2Q1gyVjFZN3U2bE5YbTl1bkFkbHEzMUlVMkZhaWZ0dS9FdVhQblFsME5xa1I2eG9GUVY2SEc4YnhIRjRJcE9TWFVWYUFxNEhuaDRuQXhmVThpQ2dRRHNWUm5tUzBwTUZ2NFpZbHExcDU5U2Rpekx5blUxU0NxRU5zcGhjcFAyM2ZpcCswN1ExME51Z1R4dkVkRW5uaGVJS0s2aUZNVFVKMmlRdjRoSmZKQ1hRK3FLVEpmU25rMDVMV1E4aWpiRlhtckhlM1RnZTMwWWxDNzJsU2dWRlg5RlpENW9hNEhWWjJVS0pJU21hR3V4L2txNnk5c2UzVGhTWW1pc25NZjFUYjhQblF4cTV2Zms0aXFpaU5pcVU1UkMyemZLZlhEbnBJU2w0ZTZMbFI5VXNwanhmYkNqYUd1UjdHOVlHT2t0cjdLZGtXdWFrdjdkR0E3cmZ0cVc1c0tsTFZFWFJVWklZb1VhRnFIdWk1VU5TcmtDUWxybld0ekRzWDJnbzNob3A2R2JhOXFJclM0UEV5anhBRkFxVjNOS3JiaHQxRFhxYTVSSVU5WVM5UjFvYTRIZWVQM29ZdFhYZjJlUkZSVkl0UVZJQ0lpSWlJaW9wcGhNQmltQTVoUi9uS0cwV2g4T1pUMUlTSWlvcjl3YWdJaUlpSWlJaUlpSWlLaUlHTWdsb2lJaUlpSWlJaUlpQ2pJR0lnbElpSWlJaUlpSWlJaUNqSUdZb21JaUlpSWlJaUlpSWlDaklGWUlpSWlJaUlpSWlJaW9pQmpJSmFJaUlpSWlJaUlpSWdveUJpSUpTSWlJaUlpSWlJaUlnb3lCbUtKaUlpSWlJaUlpSWlJZ295QldDSWlJaUlpSWlJaUlxSWdZeUNXaUlpSWlJaUlpSWlJS01nWWlDVWlJaUlpSWlJaUlpSUtNZ1ppaVlpSWlJaUlpSWlJaUlLTWdWZ2lJaUlpSWlJaUlpS2lJR01nbG9pSWlJaUlpSWlJaUNqSUdJZ2xJaUlpSWlJaUlpSWlDaklHWW9tSWlJaUlpSWlJaUlpQ2pJRllJaUlpSWlJaUlpSWlvaUJqSUphSWlJaUlpSWlJaUlnb3lCaUlKU0lpSWlJaUlpSWlJZ295Qm1LSmlJaUlpSWlJaUlpSWdveUJXQ0lpSWlJaUlpSWlJcUlnWXlDV2lJaUlpSWlJaUlpSUtNZ1lpQ1VpSWlJaUlpSWlJaUlLTWdaaWlZaUlpSWlJaUlpSWlJS01nVmdpSWlJaUlpSWlJaUtpSUdNZ2xvaUlpSWlJaUlpSWlDaklHSWdsSWlJaUlpSWlJaUlpQ2pJR1lvbUlpSWlJaUlpSWlJaUNqSUZZSWlJaUlpSWlJaUlpb2lCaklKYUlpSWlJaUlpSWlJZ295QmlJSlNJaUlpSWlJaUlpSWdveWJhZ3JRRVJFUkVSME1XclRwazI5cGsyYnRnaDFQZWlTRXh2cUNoQVJFWkZ2RE1RU0VSRVJFZFV3dlY3Zkc4Qi9BYlFKZFYzbzBpS2xiQ3lFQ0hVMWlJaUl5QWNHWW9tSWlJaUlhcGlVY29DaUtOZUMzN2NwUktTVVVnaGhDM1U5aUlpSTZDLzhZa2hFUkVSRVZNTVVSWWxDK1hkdEtlVVpBR2RDV3lPNkJHV3Bxcm8xMUpVZ0lpS2l2ekFRUzBSRVJFUVVYTXRLU2tyZUNYVWw2TktpcW1wQlJrWkdkcWpyUVVSRVJIOWhJSmFJaUlpSUtJaUVFS2ZTMHRJeVExMFBJaUlpSWdvdEpkUVZJQ0lpSWlJaUlpSWlJcnJZTVJCTFJFUkVSRVJFUkVSRUZHUU14QklSRVJFUkVSRVJFUkVGR1FPeFJFUkVSRVJFUkVSRVJFSEdRQ3dSRVJFUkVSRVJFUkZSa0RFUVMwUkVSRVJFUkVSRVJCUmtETVFTRVJFUkVSRVJFUkVSQlJrRHNVUkVSRVJFUkVSRVJFUkJ4a0FzRVJFUkVSRVJFUkVSVVpCcFExMEJJaUlpSXFJNlRKdVFrTkJDVVJTMzc5V3Fxc1lLSVFBQVVzcFl2VjUvdWV0MnU5MXV0MWdzSndEWUxseFZpWWlJaUNpVVJLZ3JRRVJFUkVSVVY4WEZ4VVUyYnR6NGN5bGxWNDlOamN2L0FjQ3A4bit1anA4K2ZYcFFWbGFXTmVpVkpDSWlJcUphZ1NOaWlZaUlpSWpPVTFaV2xyVlJvMFlXSWNTdEZXUnpEY29DQUtTVW14bUVKU0lpSXJxMGNJNVlJaUlpSXFKcXNObHNuN3ErbGxMNi9PZEtWZFVsRjdTU1JFUkVSQlJ5RE1RU0VSRVJFVlZEU2twS21wUnlWNkQ1cFpUN2twT1RrNE5aSnlJaUlpS3FmUmlJSlNJaUlpS3FIbFZLdWNJelVRZ0J4NEpkcnFTVW53RlFMMFRGaUlpSWlLajJZQ0NXaUlpSWlLaWE3SGI3VjFMS013Rmt6VlVVNVp1Z1Y0aUlpSWlJYWgwR1lvbUlpSWlJcWlrOFBQeFBBT1lBc2xwS1NrcE9CcnMrUkVSRVJGVDdNQkJMUkVSRVJGUk5TVWxKK1VLSWZWSksxVEVkZ2VzaVhVSUl5TElYU2FtcHFhZENXRlVpSWlJaUNoRUdZb21JaUlpSXFzK3VxdXBPQUJWTlQxQlFucWYwQXRXSmlJaUlpR29SQm1LSmlJaUlpR3FBeldiYkpZVElxU0RMV1p2TnR1dUNWWWlJaUlpSWFoVUdZb21JaUlpSWFrQnFhdXBKVlZWM0FXVlRFVGk0L0wwek5UV1Y4OE1TRVJFUlhhSVlpQ1VpSWlJaXFqa0xLOWcyNzRMVmdvaUlpSWhxSFZGNUZpSWlJaUlpQ3BCV3A5TWRVQlNsZzJ1aWxETExaREoxQWVlSEpTSWlJcnBrY1VRc0VSRVJFVkhOc1FraFZuc21DaUhXZ1VGWUlpSWlva3NhQTdGRVJFUkVSRFhJYnJkL0JzRHFrbVJWVlhWOXFPcERSRVJFUkxVREE3RkVSRVJFUkRXb3BLVGtOeW5sZnNkcktlVittODMyU3lqclJFUkVSRVNoeDBBc0VSRVJFVkVOMnI5Ly8xa0EyMlE1QU51c1ZtdDJxT3RGUkVSRVJLSEZRQ3dSRVJFUlVjMHFWVlYxcnhEaW5CRENxcXJxM3N6TXpPSlFWNHFJaUlpSVFvdUJXQ0lpSWlLaUdpYWwzQ0dsekFhUUo2WGNFZXI2RUJFUkVWSG9NUkJMUkVSRVJGVERMQmJMcndBc3FxcW1sdjlOUkVSRVJKYzRFZW9LRUJFUkVWSGQwTEpUcDJiaDJxZ2hDcFM0VU5lbEx0QXE2QUZJalUwVkthR3VTMTBncFhxczJGNjQ0VVJtWms2bzYxTGJ0R25UczdFbVdoa3NoS1pUcU90Q3RZTUtOYXZFVnJqNVl1OHZ2TzVjMm5oZG9JdVJOdFFWSUNJaUlxSzZJVHdzYXJBaWxUZUZRSk5RMTZVdXNFc0FFQkFDZDRlNkxuV0RraGNlRmxVS1lGbW9hMUxiYU9wcmJ4QUNid3FnUmFqclFyV0RJcFUvdzhPaUpDN3kvc0xyenFXTzF3VzYrSEJxQWlJaUlpSUtpQ0tWOXJ3WnBtQVJBZzBWcWJRUGRUMXFJeUZGV3dIQklDdzVDWUVtbDBKLzRYWG4wc2JyQWwyTU9DS1dpSWlJaUtyczZpc1QwZWVxM3FHdUJsMEVkdS85R1h2MkpZVzZHblZHOTI1ZGNQUEFBYUd1Qm9YSWo5dDJ3bXk1TkdjNzRYWG4wbEhWNjBKaVltTFRwS1NrM0NCV0NRa0pDUVB5OHZKMlpXVmxXWDFzRmdDa3IvMTBPcDNPYkRhYkF6MU90MjdkbW9TSGgyc3NGa3Uydnp3R2c2R1gwV2kwQkZvbTFTNE14QklSRVJGUmxmVzVxamNtamg4WDZtclFSZUVEQm1Lcm9FZTNydXg3bDdDelo4OWRzb0ZZWG5jdUpWVzdMdGp0OWxzTkJzTnd1OTMrZEhKeThrRkh1azZuaXlzcUt2cnp3SUVENXlyYVg2ZlQ5U3NwS2ZrNVBUMjl4RjhlUlZIZWFkeTRjV1JNVE15VktTa3BwMTIzVC92NHFBQUFJQUJKUkVGVTZmWDZad0g4WWpLWlB2ZllUU3VFMks3WDY3OVJGR1ZFVWxKU2FXWHZKU0lpWXFDaUtJc01Cc04vakVianYvMWsyMmd3R0k3YmJMYmhGb3ZsV0dWbEppUWszRnRRVVBCMVptYm0yY3J5VXZBeEVFdEVSRVJFUkVSRVJIV1MyV3hlYWpBWUJtczBHck5PcC91YjJXemVBUUJDaU83UjBkRWZHQXlHdGY3MmxWSUtJY1NqRVJFUit3QU1CR0R6ekJNZkg5OElRSGNwNVhUUElDeFFGcVJWVlRWTnI5ZDNNNWxNcnpyU0RRWkRYeWxsUFZWVlh6V1pUSlVHWWN2THVsb0lVVjlLYWF5Z3psWUErd0lKd3BhWCtXZE1UTXhCblU0M3ptdzJyd3RrSDZCc3BMR3FxaXRWVlgwbU9UblpGT2grVkRFR1lvbUlpSWlJaUlpSXFNNnkyV3d2YUxYYXU0VVFBd0hzS0U4dUFkQk9WZFVaWnJQNWpMOTlEUWJEYUFEcjRTTUlDd0FhamVaNkFMRGI3VXQ4YlU5S1NpclU2L1h2Q0NIZTFPdjFhMHdtVXpvQVNDbUhBVmhjeFNEbWpWTEtESlBKOUZVRmVXd0EvRTVkNE1sa01tM1I2L1ZiaEJCZjZQWDZhMDBtMHk0QTBPbDB3NFVRandFNEpJVHdHZzBzcFd3bmhLaXZLTXJMaVltSjl5Y2xKZVZWNFgyUUh3ekVFaEVSRVJFUkVSRlJuV1d4V0g0MUdBeHZxS3E2Q0FBNmRlclVRRXBwRjBJRXRMK1UwdTlqKzBLSW13RnNjUjJCcXRmcm55OHVMbDZTbnA1K0FnRHNkdnR5alVielh5bGx0TXQrZjdOYXJZUEtYMm9BMkN1cVEySmlZanNwcFE3QXBNcXFXOGwyWCsvaEhRQ2pBUFFDc0FzQXpHYnpad0RXVkZZdnFsa014QklSRVJFUkVSRVJVWjFtTkJwZmRQd2RFeE16dHFMSCt6MHBpcUx4czBrSUlXNlRVdTQzR0F4ekFFQktHU09FR0JNWkdYa0hnSDRBVkl2RmtxM1g2KzgwbTgzN0FNQmdNUFJSVlhWbGVucjZpYmk0dU1oR2pScHRBUEMxeVdSNnkxOGRwSlIzQWJBV0Z4Y3ZjNjJhWHEvL1RBanhydEZvL0Q3UTkrUEphRFR1MGV2MTh4UkZXZW14aVVIWUM0eUJXQ0lpSWlJaUlpSWlxbE1TRWhKdVRrNU8vaDRlVXdybzlmcmVRb2hEVWxacDRLalArSmpCWUxnV2dQYmN1WE8zWjJabUZwZW5qWmRTOWlrdExSMnUxK3NYQ0NGaUFDUUN5RE1ZRERjNjlsVVVwYUhCWUpCU3l2bENpSFFBYlJNU0VpNUxUazcrM1U4ZEhwQlM3bytJaUpobU1CZ0FBRkxLYUNIRVhRQUd4OGZIWDVHU2tuSzRLbS9LaFRTWlRFK2U1NzZJaTR1THpNcktzcDd2L3ZRWEJtS0ppSWlJaUlpSWlLaE8wV2cwNFFhRElWVksrWmpKWlBySmtTNmxISDd1M0xscDlldlg3d3NBUW9pWkJvUEJhdzVVRjlGU3lraGZHNlNVSXdHODVnakNBaEFBL2c1Z1NHcHE2bEVBWXdGQXI5ZC9EaURMWkRKTmNleHJNQmc2QVhoSVVaU1hrcEtTY2l0Nkx3YURvUmNBdlpUeVdwUEo1SmpqRm5xOWZuRDVNZDZvUmhEV1FRR2dWblduaElRRXZVYWpXUmNURTNOYlNrcEtTalhyY01saklKYUlpSWlJaUlpSWlPb1VvOUc0U2EvWER4RkNiREVZRExjWmpjWnY0dUxpSWhWRmljM016Q3pXNlhRQWdNTEN3dWNPSERod3psODVCb01CVXNvTm51azlldlNvTDRUUUN5RW02blM2NGZuNStSc2FOR2h3czZxcS96R2J6Yi9WOE51WkFHQ2IyV3plNFpFK1VFcVpmKzdjT2M4cERTcWQvTFpUcDA0Uk5wdE5BRUNqUm8wNkNDRldTaWxIMk8zMklxMVcrN2FVTWgrQTZ3SmNNUUM4UGljaHhKVlNTaGtXRnZadXAwNmRic3ZNelBRN255NVZqb0ZZSWlJaUlpSWlJaUtxaTZaTEtjY0F1QXJBTjQwYk43NUhTdm1EYTRiNjlldmJBVUNuMDQwcUtTbjVQRDA5M1cxMHJORm9mTXBYd1pHUmtVOUlLYWNhamNaU2c4RXdLeVltNWg5Q2lERm1zL2xJVGI0QnZWN2ZETUJvVlZVbit0ZzhGTUJxeitDbkVPSnZCb09oSjRDMVo4K2VYZWN5WXRlcGZ2MzZJeFJGR1F6Z1R5bGxESUI0QUwwc0ZzdksrUGo0QjFKU1VrNjc1amNZREY5TEtXTVVSZmxIVWxMU0h6WDJCc21ORXVvS0VCRVJFUkVSRVJFUlZaWEpaTXFSVWo0SFlGRjUwdjJLb213R0FDR0VCZ0NLaW9wc0FLQW95dHpJeU1qa1hyMTZSVmRXYm1KaVlwU1VNdHBrTW4wSEFGSktxNVJ5WlZKUzBua0hZVHQxNmhUaFo5UFRVc3IxaXFKY2FUQVlkaVVrSk53TUFEcWRUaWVFNkN5bDlGeGdDMUxLYjZXVXowa3BuNHlKaVRtcTErdW5lcjR2czltODFHZzBqakFhamVPRkVPOEJnTWxrV2drQW5rSFlYcjE2dFVIWjZOc01CbUdEaTRGWUlpSWlJaUlpSWlLcWs4eG04MXlUeVhROElTR2hDd0NabEpTVUJ3QlN5dm9Bckk0UnNGTEtZZ0NMTFJaTGdXUGZidDI2TmRIcjlVTTl5MHhLU2lvNWQrN2NUSmNrbTJlZXF0RHI5ZmZIeE1TazZQWDYxcTdwVjF4eFJWc0F0MHNwbnpBYWplTUFITkZvTk4vbzlmcnJoUkQzQXpoaU5wdTMrQ3JUWkRMOVpqS1piZ0N3UmdqeGlsYXIzWjJZbUJoMVB2WFRhRFRQU2lsL05Kdk56NS9QL2hRNFRrMUFSRVJFUkVSRVJFUjFtcUlvLzVCU3JuZThGa0kwa0ZMbXVyeTJBeWgxMlVYVXExZHZzUkRpWnAxT2Q1M1piTjduc3MyV21abnBHbnlWcnNkS1RFeU1VbFYxcVJCQ0FzaEcyVUpibHhzTWhqa3UyUm9DZ0txcXI1YnYvejJBZXdDODdjZ1FGaGIycXFxcTl5Y25KNThCQUp2Tk5rYWowVndOb0RXQWg2V1VjMUR4QWxzMms4azB6bUF3Q0FDUHFhcmFHOEJQRmVUM2twaVkyRkZWMVJFQXJuUzh6NFNFaEd2dGR2dWgxTlRVazFVcGl5ckhRQ3dSRVJFUkVSRVJFZFZaNVlIUmgreDJlNElqVFVyWlJsR1UzMTFlU3lIK1d1TktwOU85S1lRWW9xcnFPM2E3L2MrcUhDOHBLYWtRd0hESGE3MWV2MTFLK2FYSlpIck5wZnpPaXFJOHBDaktTMGxKU2JtZVplajErcHVFRUo4bUp5ZWJIR2tXaTZWQXA5UDlUUWd4V0FpaExTNHVuaGRJZllRUUUxUlZiV3l6MlZLcThqNEFRRW81RjhEekpwUEp1UUJaY1hGeFJyMTY5YllrSkNSTVNrNU8zbHJWTXNrL0JtS0ppSWlJaUlpSWlLak9rbEwrQThBUmk4Vnl6SkdtS0VwN0FPbSs4dXYxK2plRkVEZW9xbnFsMld3MlYvZjRRb2dPUW9palZkbkhNZitzcDl6YzNHUE5temQvWGtvNUt5MHQ3VlFnWlNVbEpaWENKVEFjS0wxZVB3WkFpY2xrV3V5YXZuLy8vajhURWhKbUtvcnl0VjZ2SDJVeW1iNm9hdG5rR3dPeFJFUkVSRVJFUkVSVXB5UWtKQXpRYURSeHFxbzJrRksrQm1DMlJ4WURnQ1VlYWRFR2crRWpBQmxHby9FcW5PZmNyMjNhdEtuWHJGbXphMHdtMDNjSkNRbVhBV2dsaFBqWk5ZK1VVdmpadlVKTm16WjlFY0RaYytmT3ZYNCsrd2RLcjllUEVFSk1MQ2dvdU5iWDl1VGs1TThNQnNOTEFENDFHQXg5alVaalVqRHJjNmxnSUphSWlJaUlpSWlJaU9xVTVPVGtuL1I2ZmFRUVlyb1FJa0pLNlF5RXhzZkhOd0xRUzFYVmJ6eDJ1OUZtczQyMVdDeS91aVlhRElZK1VrcGhNcGwyVlhiY1hyMTZ0ZGRvTlA4dUxTMmRCQUNLb2d5VlVoNDBHbzM3WGZNNUFyR3FxZ1lja05YcjliMkZFUCswMld3M1pHWm1GZ2U2WDFVbEpDVDBCUENKbEhKalZGVFVHd2FEb1Q2QTZQSi9oVkxLVTFMS1BDbmxQaUZFUElEeEFNWUVxejZYRWdaaWlZaUlpSWlJaUlpb3JyR2JUS2F2ZERyZHY0VVFDNlNVdnpnMmhJV0YzU0dsTkpuTjVrTWUrMnowRE1JQ2dOMXVyNmZSYU1Jck82QmVyeDhzaEpodXRWcnZTRTlQUHdsQUFCZ3ZoSGpITTI5WVdKaVFVcUswdEZRSjVNMzA2dFdyalJEaUN5bmxZeGFMeFJqSVBvRlNWVFZHVVJUMDZORWpQRDA5dlNRNU9Ubk5ZRENzazFKZUw0VFlBT0FiQUJZaFJHYjUvTGNPUXEvWER3QndyaWJyY3lsaklKYUlpSWlJaUlpSWlPb2tSVkZpQVVBSWtWMmVKQUJNRWtKTUQ3UU1qVVlUTGFWczdHKzdFQ0pTQ0RFV1FHc3BaZi8wOVBRVEFHQXdHTVlES0JaQ3pQZmNSMVZWUlFpQnNMQXdUV1hINzlHalIwdU5Sck5KVmRWcFpyTjVaU1haQXg1aEd4OGYzMEdyMWY2ZkVLS25sUEt0aUlpSXRUMTc5cncvTFMzdGxCQml2TlZxUFplZW5wNWZRUkZTQ0RIV1pyTWREUFNZVkRFR1lvbUlpSWlJaUlpSXFLNUtCQUJGVWM0QWdGNnZmMWhLZWRoa01xMzF6Q2lsOURjNnRaa1E0am9BeXp3MzlPelpzekdBT0NsbEN5SEVOU2FUNlRmQU9aM0JSQ25sMzh4bWM2bm5mamFiVFJNV0ZvYlMwdElLQTdHSmlZbmRwSlRMcFpTVHpXYnpsc3JlckJCQ0E2RFM0SzdCWUhnS3dFd0F1N096czI4OGR1eFlVYTlldmE2T2lJajRUcWZUdlExZ1JYcDZ1bGU5UFJtTnh1OHJ5ME9CWXlDV2lJaUlpSWlJaUlqcUpDbGxXd0RTYURRVzZ2WDZ5d0dNS1NvcUd1YVpUd2lSQjJDUVhxL2ZKWVNRam5SVlZSVUEvNUJTWG1Vd0dMNHdHbzJiWFBkTFMwczdaVEFZcGdNNFlqUWFMUUNRa0pDZ2wxTCt4MjYzMzJ5eFdMSjgxVXRSRkMwQVJFUkUrSjN5UUsvWFA2Q3E2dlhGeGNXM09VYlpCdkIrTlVLSVNxZFJBQkFycFR4WVdGZzQ3Tml4WTBVQVlMRlk5bHh4eFJXRHc4TEMzbEpWZGJaZXI5OHRoTmd2cFR3Sm9FQUlVYXlxYXJFUVFsTituRWdBallRUWpjby81L1RpNHVKWDA5UFRTd0twSzNsaklKYUlpSWlJTG1tblRwM0NxVk9uMEtsVHAvUGV2M0ZqdjA4ekFnQzJiZHNHbTgyR0FRTUdCRnh1Zm40KzZ0ZXZIMURlZ29JQ1JFZEhCMXcyVVhWWnJWWkVSa2I2M1c2MzIvSEhIMytnVFpzMkFaZVpsNWVIbUpnWUtFcEEweWxXR2ZzVW5hK3NyQ3pFeGNWVnE0dzllL2Fnb0tBQTExOS9QVFNhU2djeittVTJteUdsaEY2dnIxWjlxdXF6eno3RGxWZGVXZTNQSVVnV0N5SGFkTzNhTlFiQUs2cXEzcmQvLy80L2ZlUjdHY0JNSWNRYXgwSmFBQ0NFQUlBQ0FHOVpyZFp2ZlIzQWFEVCsyL0czWHE4ZktJUzRVUWd4eEdReUZmcktYeTVNU3ZtcnpXYnpPYitxVHFlN1JnaHgwR2cwZW8zQ3JVUWtnRE9WWlRJYWpUTTZkZXIwVm1abXB0dnhVMU5UVHdJWXJkUHBPZ3NoUmtvcHJ3VndweENpQllCSXh6bTQvSE54OWFESlpLcHFYY2xEY0s1d1JFUkVSRVFobHBLU2dyTm56MWFhTHlNakEvZmRkeDhXTFZwVTVXUFk3WGJjZDk5OVdMQmdRWVg1cnJ6eVNzeWFOUXRQUGZWVXdHV3ZXYk1HTDcvOE1rNmZQbDFwM3ZIangrT1ZWMTZCMVdvTnVIeWk4M1hpeEFtTUhqMGFXVmsrQjRFQkFCUkZ3ZDEzMzQyNWMrY0dYTzZmZi82Smh4NTZDTHQydVM5YWJyVmFjZlRvMFVyMy8rMjMzNUNUaytOM08vdlVwVzM3OXUzWXQyK2ZXOXBISDMyRWpJd001K3ZQUC84Y2h3OGZkc3Z6KysrLzQ5NTc3OFg4K1Y1VGdGYkowYU5IOGN3enorQ05OOTZvVmptSERoM0MyTEZqdmZwSnNCa01Canp3d0FPWVBYdjJCVDF1SUV3bTB5S2owWGg1dlhyMUVvdUxpOGNuSnlmLzdpdWYwV2hjWXpRYXV4bU54bFltazZtbDZ6K2owZGpSWkRKTkNXU2taMGxKaWNsb05MN29zYWlWRnlIRXdkT25UL2V3V0N6WnZyYWJ6ZVlkUnFOeGQyRHY4aTgybSsxNm85SDQzMER5Wm1abSt2MGlaRGFiRDVsTXBsZE1KdFBOSnBNcHptZzAxak1halZvaFJMUVFJcmF3c0xDcHpXWnJVVkpTMHRKcXRiWXltVXpMcTFwWDhzWVJzVVJFUkVSMFVhcFhyeDd1dnZ0dURCOCtIR1BHaklGVzYvdXI3KysvL3c0aEJJWVBIMTdsWTVoTUpwK2phYi85OWx2Y2ZQUE56dGVSa1pFWU1tUUl2dnp5UzY4eTl1elpnNnV1dXNwcjVNbjk5OStQSjU1NEFpTkdqTURTcFV2UnNtWExDdXNTRlJWVjRRaEZvcHF5ZGV0V1pHVmxZZGV1WFg1SHh6bmFjNnRXclFJdXQwT0hEaGc2ZENnbVRKaUFTWk1tNGU5Ly83dHoyNGdSSXpCa3lCQkVSRVQ0M1gvYnRtMndXcTErK3d2NzFLWHR6ei8veEgvLysxL2NjY2NkenJTdnYvNGFTVWxKbURkdkhnQ2dUNTgrZU9paGg3Qmd3UUowNk5BQkFMQno1MDVvdFZvTUdqU29Xc2NQRHk5N2t2eUpKNTZvVmpsaFlXRUlDd3REMzc1OXZiYk5uRGtULy96blA5MUdmaDg1Y2dSdnYvMDJYbnJwSmNUR3hsWmF2ci9SdngwN2RzVFlzV094WXNVS1RKbzB5V3Q3VGs0T2hCQm8yclJwRmQ5UnpUR2J6VDljaU9Pa3BhV2RDaVNmMld5dWROVHErVWhKU1RsY2VhN3pacThzd0V6VncwQXNFUkVSRVYyVU9uWHFoQkVqUnVDOTk5NkRFQUtQUHZvb2dMSlJySzZQaFI0OGVCQmR1blJCZ3dZTnFueU0xYXRYWS9EZ3dianh4aHZkMGovNTVCTllMQmEzdEp5Y0hIVG8wQUd6WnMxeXBsbXRWcXhkdXhhMzNYWWJwaytmN3ZaSXRoQUNUei85TkVhT0hJbXRXN2RpNU1pUmZ1dWgxV29EdXNHbUMwSWJGeGVuemNyS3VtaUhVbTdac2dWWFhYVVZSbzRjaVhmZmZSZTMzMzQ3MnJWcjU1VlBvOUdnWWNPR2JtbUxGaTFDbno1OTBMTm5UNTlsMzNubm5WaXhZZ1cyYmR2bURNU0doWVhCYXJXaVg3OStGVTd2Y2ZMa1NaU1dsdm9Oc0xKUEJWMnRidnRoWVdHb1g3OCtwa3laNGt3em04M28zNysvODNXYk5tM1FxVk1uVEowNkZTdFdyQUJRTnBMMm9ZY2VxdllqK1dGaFlRQ0EwdEpLMTBZS3FCeGZObTNhaEt5c0xIVHAwc1daZHZEZ1FaaE1KaVFrSk9EKysrK3Z0UHdaTTJhZ1NaTW1QbjlFS1NrcFFaY3VYZHl1WXc3YnQyK0hsQklMRnk1RTgrYk5BM3czRkVweGNYR1JXVmxacFFEc29hN0xwWVNCV0NJaUlpSzZhTjF6enoxWXZIaXhXK0IxM3J4NW1EaHhvdk4xZW5vNnJyNzZhcTk5aTR1TE1YbnlaRHorK09NK2cwYkhqeC9IbmoxNzhQbm5uN3VsNzl5NUU3Lzk5aHVXTEZsU2FmMFdMMTZNL3YzN1krellzVDdueGV6Y3VUT0dEUnVHM3IxNzQ5eTVjemgxNmhTaW9xSXdmLzU4UFByb28yalJvZ1VBbi9PNFVZajA2TkdqZFdSazVPcEdqUnA5V1ZwYStubHFhbXBHNVh2VkhVZU9ISUhKWk1KNzc3MEhBTkRwZEJnN2RpeVdMbDNxRmJnUlFrQlZWY3ljT1JQWFhITU40dUxpc0dEQkFxeFpzd1lyVjY1RVRFeU1WL2thalFhUFAvNDRvcUtpQUpUTjFlcjRPeENWelFITFBoVThDUWtKTFJSRldkQ29VYU5rbTgzMmFVcEtTaG9BTmRUMWNnaDA3dUZycjcwVzc3Ly9QbFJWeGVuVHAzSDA2Rkg4OTc4QlBRVWUwUEZ6Y25KOGpocmRzV01IR2pSb2dQajQrQXJMcWFodGFyVmFEQnc0RVBmZGQ1OHpiZFdxVlRoeTVFaEFRVmhIR1kwYk4zWUxXQWNpUFQwZHJWcTFRck5temFxMEg0Vk9iR3pzR0wxZWY3T3Fxc3VzVnV2L0RodzQ0SE11VzZwWkRNUVNFUkVSMFVXclljT0dlT1dWVjNETk5kZmcwS0ZEYU5ldUhmNzN2Lzg1UnlRVkZ4Zmp3SUVEYU51MnJkY0luN3k4UE96YXRRdUhEaDNDSjU5OGdpWk5tcmh0WDdKa0NSNTk5RkhuVFdkeWNqSTZkKzZNbDE1NkNWZGRkUldTa3BKdzh1UkpEQmt5eEdmZHNyT3pjZTdjT2J6MTFsc1ZCZ2ltVHAwS0FOaXdZUU91dSs0NlNDbXhkdTFhZE92V0RmZmNjdzhBM3dHR2d3Y1BvbG16Wm1qVXFGR0FueGJWQkNGRXVKU3lweERpNnZEdzhGZjBldjMzcXFvdWwxTCtrSitmZitydzRjUDVxTU9qajlhdVhZdTR1RGpuanhkOSsvYUZFQUtyVjYvR3hJa1Q4ZEZISCtISWtTT0lqbzZHeldiRDVzMmJjZm5sbDhOa01tSCsvUGxvM0xneFB2endRNTlCV0FmWGFUM1dybDNyTmtWQlplejJ5ajlhOXFuZ0VFS0VBZWdpaEJnU0ZoYjJnbDZ2M3lXbFhHNjMyNzhPRHcvL015a3BLYVJ0djdKQWJGcGFHbnIyN0lrQkF3YWdlZlBtVUJRRm16WnR3cVJKa3hBZUhvNDllL2FnZS9mdTUvWDBoS3VNakF4MDc5N2RMZTM0OGVPWU5tMGE3SFk3Rmk5ZTdKd1d3UmZYUU96WnMyZngvZmZmTzZkYnFNNGlZQTcrcHZFSlJKTW1UZmdqUmgyaUtFb3pBTU0wR3Myd3FLaW9ISjFPOTRtcXFwK1dsSlJrUmtkSG4wMUtTcXJlOEczeWlZRllJaUlpSXJxb0RSdzRFUG41K2JCWUxQajIyMitoMFdpY0kzMisvUEpMckZ1M0RqTm16RUM5ZXZYYzlwc3padzV1dU9FR3ZQRENDMTVCMkVPSERpRWpJd1BQUHZzc2dMSkhUWjkrK21uRXg4ZGo2ZEtsYU4yNk5kNTQ0dzE4L2ZYWGFOV3FsYy9WclJzM2JveUJBd2ZpZ1FjZXdLeFpzNXlQVXk5ZnZod0pDUWxlbzZMKytPTVB4TWJHNHR5NXNnRXJPcDNPdWMzMXhyZTR1QmdXaXdYLy92ZS9ZYmZiOGRsbm4zR2V5eEFTUXR5bzBXaHVsRktlYXRpd29jbGdNT3l4MisyN2lvcUtkaDg4ZURBMzFQV3JpcEtTRW16Y3VCR1BQZmFZTTAxUkZBd2JOc3o1ZVBmRER6L3MzT2FZZG1QUW9FSDQvUFBQc1dyVktpeGV2TmhyNUd4S1NncmF0V3ZuTlkxQmFXa3BTa29xWFRmSGphOUFMUHRVYUFnaCtwYi9PeU9sTkJrTWhwOVZWZDFoczlsMmw2L2FmcUhyVStIMmhRc1hvcUNnQUYyN2RnVUFXQ3dXcEthbUlpY25CM3YyN01FMzMzeUR1TGc0TEZ5NE1PQmpIang0RUVJSWRPN2MyWm1Xbkp5TXUrNjZ5L242OU9uVG1EQmhBbHEwYUlISmt5ZWpmZnYyYm1WWXJWYk1talVMWVdGaDBHZzBPSHo0TU94Mk8yYk5tb1hNekV3Y1BYb1V4Y1hGdU8rKys2b1ZSSFVJZE9Td0x6YWJyZHJIcDlBUVFqUVRRa3hVRkdXQ1JxTkpVVlYxbDA2blN4VkM3RENaVEdrQStEKzNoakFRUzBSRVJFUVhsV1hMbGlFaUlnSjMzMzIzODZaMDU4NmQ2TkNoQTk1KysyMDgrT0NEenJ6cjE2OUhiR3dzc3JPemNmbmxsenZUYzNOem5UZS9uamZ2dWJtNW1EWnRHbWJNbUFHTlJvUEN3a0o4L3ZublVGVVYvL3puUDlHMmJWdElLYkY5KzNZODhzZ2pPSFhxRlA3eGozK2dUWnMyQUlCMTY5Ymh5aXV2ZEM3d3BkUHAzT2Fydk8yMjJ6QjY5R2dNR2pRSVR6NzVKSVFReU0zTlJYUjBOQURmd1FTNzNRNmowWWlGQ3hkQ285R2daOCtlYU5PbURWcTNiczJBVVMwaGhHZ01ZQ0NBR3pRYXplbjY5ZXZuNm5TNkxWTEtaY25KeVVtb0E2TmtOMjdjaU5PblQyUERoZzBZTm15WWMrR3N5aFlmT25yMEtHYlBubzBYWG5qQmF5UWdBRFJ0MmhRUFBQQUFIbnp3UWJjQTFkYXRXMkV3R0p5djE2OWZqNlNrSkwvSE9YandvRmNRQzJDZkNqVWhSQ3lBQVZMSzY0VVFqNFNIaDJmcmRMcGROcHZ0dzlUVTFMMjRRQUVlSVFUeTgvUGRubjQ0Y2VLRTgrL0l5RWkwYXRYSzd5UDVack1aQXdjTzlMbHQ1ODZkU0VsSjhVcmZ2SGt6VHA4K2pibHo1enJUdEZvdFRwdzRnWll0V3lJM054Y1RKa3pBa0NGRDhQREREL3NjMFJvWkdZbm5uMy9lZVQyYk9YTW1qRWFqejNyV3hJaFlJUVFzRm92UGVXQ2xsSDREMnIvLy9ydlAva2QxamtZSW9RT2dFMEpZQVdUcjlmcURVc3ExVnF0MTFmNzkrLzhNZFFYck9nWmlpWWlJaU9paU1tTEVDSXdaTXdacjFxekJPKys4ZytiTm15TXBLUW5QUC84OGZ2enhSMmUrWThlT0lTa3BDYSsvL2pwMjc5N3RGb2pWYXJXWU1tV0t6eHZPNU9Say9QTExMM2orK2VkeHhSVlhvR1hMbGxpK2ZEbmVlZWNkNStPa1NVbEpLQ29xd2ozMzNJT29xQ2puelh0S1NncDI3TmlCV2JObStaM0xNalkyRnRPbVRjTVRUenlCcGsyYll0U29VZmptbTI5dzdiWFh1dVg3K3V1dkVSMGREU0VFVHAwNmhjR0RCMlBzMkxITzdaOSsrcW5YQ0VPNnNLU1VYbWxDQ0EyQXBnQ2FLb3JTRGNCNHZWNS9DTUJLS2VVYXE5VjZkUC8rL1htb1phT1A3SFk3bGkxYmh2cjE2Nk5idDI3T0lHeGxTa3BLOFB6enoyUElrQ0VZT25Rb0FHRHUzTG5vMkxFamJydnROZ0JBcTFhdE1INzhlTHp3d2dzNGNlS0VNN0M3WThjT1RKOCszVm5XWFhmZGhldXV1ODd2c1ZxMmJPbTJTSkVEKzlTRjU2ZnRLd0FhQTJpc0tFcTM4UER3aC9WNi9TOEFWdHZ0OXM5TFNrcCsyNzkvLzFrQVFYa2NXa3JwYzdFdWwvcFZXb2EvUERxZER1SGg0V2pidHExelRtTzczWTRWSzFiQVlEQ2dlL2Z1eU03T0JnQmNjODAxV0xseUpXNi8vWGJNbmowYjA2ZFA5L2tEaFN2WGthNG1rNm5TZWxhSDNXNkh3V0R3R2VqOTVaZGY4UDc3NzJQS2xDbGVpK0wxNnRYTDU5TWZWSGQ0OWxzaFJDU0Fka0tJZGtLSW0rclZxL2Vhd1dENFJrcTVvTFMwTkVWUmxIeUx4VklRbXRyV1hRekVFaEVSRWRGRkpUdzhITk9uVDhmSWtTT3hhZE1takI0OUdvV0ZoVjQzMEI5KytDSDY5ZXVIZ1FNSDRwbG5ubkZiM0NRMk5oWnIxcXlCUnFQQnNHSEQzUFliT0hBZ1pzMmFoWDc5K2tHcjFlSzU1NTdEaEFrVDBMdDNiMmVlVFpzMjRZRUhIa0JVVkpUenhrWUlnWXlNRER6eHhCUE9JR3h1YnE3UFJWdXV2dnBxeE1mSEl5OHZEMEJaQUxkTGx5NVl2MzY5Y3dxRkcyKzhFVDE2OUFBQTdONjkyNnNNbTgxVzRlcmF0WkZXcUpjWkRJYnBBQ0NsVktXVU5pR0VCQ0NGRUtxcXFsSUlvUW9ocEtxcXFoRENtZTdJNDloVy90cVJUM1dVSTZWVVBmTTZ5Z0VnUFk4QlFDcUtvdHJ0ZG1lNjNXNTM3T000dnVwU3o5YmxBU2VmWEc5MEhXMVNDTkVad0ZRaHhKUjY5ZXFsR3d5RzdWTEtQYVdscGR0VFUxT1BCdW5qcnBKdnYvMFc3ZHUzUjRNR0RkejYwcjU5KzVDUmtZRTc3N3dUVTZkT1JVUkVCQm8xYWdTdFZvdS8vZTF2K09DREQ2RFZhaEVXRm9aWnMyWkJTb244L0h6azVlV2hUNTgrenZaLzg4MDNZOG1TSmJCWUxBREtSaXBHUmthNlBTYnQrUHVubjM1Q3IxNjlFQnNiNjFiSGl1YVN2Umo3VklRV2x4c01odW15aksyOGZUcmJvMHZiVjEzYnZXdTZTM3RYcFpTcVN6OVFGVVZ4bG9meWZ1Q3hyN00vS0lxaVNpbGJsQWR1ZlBMVDlqc0NlRUdyMVU3U2FyVVplcjErdTVSeUQ0QWRack01SzZnZm9JZnFQSklmRlJYbGRnMEF5dnBHUVVFQmhnNGQ2amFLT2pFeEVmUG16WU1RQXJObXphclNDT3U4dkR3Y1Bud1lHbzNHNTF5ek5TRXZMOC92RkFjZE8zWkVxMWF0TUhMa1NIejg4Y2ZPSnowQTk3bWRhNUtqblhza2w1WTF5N0x6UFA0NjMwdlBOQUFvYjhNSUlLOHozWkcvdkUvQVYzN1BOTTlqdWVZdHY0WTRYM3NjRHlqdll3Qmd0OXU5OGpuMjl5elhack41SGFzODNTMi9heG9BbFBmWmxxN25jeUdFV3o5MS9mNVMvdDhHQUlZRHVEc3NMT3lJRU1MazZMUDUrZmsvWjJabUZwL1gvK1JMREFPeFJFUkVSSFRSNmR5NU0yNjQ0UWJvZERyczNyM2I2MmIxbDE5K3dlYk5tN0YwNlZJSUlSQVdGdVo4VkJRb1c3UmwxcXhaMEdxMVNFeE1kTHZaQk9BY2xiZG16Um9JSVRCNjlHam50cHljSEh6enpUZm8yTEVqUm93WUFadk5oZ2NmZkJBREJ3NUVVbElTZXZmdWpmbno1Nk80dUJnclZxekFJNDg4NGpibnBzTkxMNzJFcGsyYjR0ZGZmMFd6WnMxZ01CaVFtSmdJcTlXSytmUG5Jenc4dk1MUHdHYXoxY2g4Z1JkU3VGWnBBK0RSOHBmT20xS1UzK0FxaWlLbGxKQlN5dkliUTFtZXo1bkg4VnFXMzBFcWl1SzhvWGI1cnpPdm81enk3RklJQVpjYjFmSVlsM1NXQTBCcU5CcG5Ic2RyWndGU2FnQkVldDdjT2xSMGt3dWduaEFpVVVxcEYwSThGQllXbHEzVDZVd0ZKU2l3ZVE4d3ZHQ0tpNHZ4K2VlZjQ4MDMzOFRzMmJNQmxNMy9tcGFXQnBQSmhIUG56dUdXVzI3Qm5EbHozUGI3OU5OUDhjc3Z2K0R0dDk4T2FJR3I4ZVBITzBmYXJsKy9IdGRmZnoyQXYrWjlkVHgydlduVEpyend3Z3RZc21TSjI5eWJsYm5ZK2xTWVJva0Q4REE4QWphT3R1cmFac3YvbGdDZzBXaWthLy93MVRjYytjc2ZSWmUrK29RanY2TS9TQ2tWVVRZRmgxTVYybjRrQUQwQW5hSW9EMG9wcy9WNnZlVmNDVXJ0YXMwMGZsK2pkRjJWeDg4cUZNaGljQTQvL3Znam9xS2kwSzlmUDdkMFJWRncvZlhYSXpvNnVzclRYT3pkdTlkWnhvWU5HekJyMWl5TUd6Y09WMTU1WlpYS3FjalpzMmNyN0sralI0L0dxbFdya0pPVDQzVnR6TTNOUldwcUttNjQ0WVlhcTQ5TE8zY3EvOUhBOVR3TWVGOExuT2RsbCt1RloxNnZkSmMyNlRpbk84dlY3WWZCQUFBWGhVbEVRVlR3Y3p5M01sejZuV3NaYnVtdTF3L1hNaHh0MUZjWkh0Y2RaN3BXcS8xclI1ZHl5cytYYnRlLzh2T1hhMTZ2SWY2TzkxOUpRRllCRUZmKzd6WWhSRTVNVE13Um5VNjNBY0NuRi9wSGxMcW05bHhGaUlpSWlJaHEwQnR2dkFGRlVUQjE2bFN2a1hMejVzMURSRVFFamg0OWl1N2R1Nk4vLy81WXVYSWxubnJxS2Z6eXl5OTQ5dGxuTVhic1dJd2FOY3J2alhKNmVqcldyRm1EQlFzV3VLVXZXYklFcXFxaWUvZnVpSXlNaE5WcVJWWldGdUxqNDNILy9mYzc4eFVWRldIcDBxWG8yN2V2ei9JZGM4Z3VYNzRjMTExM1haWG4vaXNwS2FsVm8vZXFTcFRkOFhtOWFSSEE0OE0xbWErbWp4Y2dBU0JNQ0ZFZlFJeVVhbkZaVW1oODhjVVhtREpsaXRzSTFEdnZ2Qk4zM25rbnBrK2ZqdkR3Y0RSdjN0eTV6V2F6WWRteVpVaE5UY1dDQlF2Y0ZzSTdkT2dRT25YcTVQUHp1dWFhYXdDVUJjUysrKzQ3akJrekJrQlpYd0hnSEVrZUhoNk94TVJFdHlDc2xCSWJOMjUwVG4vZ3k4WGFwOHI3aXRjSFdsR2JyRTY3cjJoYlJYT0lWa0dZRUtLK3Fxb05JR1hlaFdyN3Fxcmk0TUdEK09TVFQzeHVQM1hxRklxTEF4dndwNm9xdG03ZGlrR0RCdm04aGd3ZlBod2pSNDdFc0dIRDBLeFpzNERydUhYclZqUnMyQkNGaFlWNDdybm44UHJycjJQY3VIRjQvZlhYY2ROTk53VmNUa1h5OHZMUXRHbFRmUG5sbDhqSXlQQ1pwMWV2WHRpeVpRdTJiTm5pbHY3VFR6L2grUEhqbURadFdvVjlzYm9xZXVyQUk5LzVsRjNsZldwcS8vUGR0NGF2UDM3NTZ0K2k3RmVZZWdBYUNpR2lTa3RMcXo5UjhVV09nVmdpSWlJaXVpZ3Bpb0tTa2hJWWpVYTgvUExMenZRdFc3Wmc5KzdkS0MwdHhlblRwd0dVUFpJOFo4NGNKQ1FrNExQUFBzTjc3NzNuTm1lc3A3UzBOTHo0NG91WU0yY09JaUlpa0p1Ymk1eWNITVRHeGlJdExjMXRRUmZIYUpkNjllb2hKaWJHbWU0SUFya0dxVHpaN1hiOCtPT1BHRGR1WEpYZmYwbEpTYVVqL0dxYkVwdDZMREpNbVFFQVVrcXRFRUtSVWdvQVFrcXBLR1hEOFFUSzd2MFVSM3A1SU1xeFRTbS9NVlJRRnNFUkx1VjRiblBzNnlqSFVhWlgza3FPNFh3dHBheW5LRW92dUFTUi9ZM0U4M0h6YkFkUUlLVTBBbGhRWEZ5OEl6MDkvVWhjVjkxRW9lQis3eEl1akg3OStpRXVMaTdnL05PblQ4ZTJiZHR3MjIyMzRkMTMzM1dtcTZxS3RXdlg0cWFiYnNLLy92VXZ2L3R2Mzc0ZEhUdDJkQVk5OC9QekFjQTVTazlSRksrUnFjdVhMOGVjT1hOUVZGVGtOczJJcDR1cFQ1WGExYXh3alRJRGdGQlZWVnZlZmhXUHZxR1V0MVBGb3g4b0htM2VNNitqdmJ1bUN4L2x1YVpIbGJkOTUwa3QwTFpmUGhWSmdSQWl6VzYzdnl1bDNHR3hXSDZONjZhYkxnVHVyb25QeTI2M1Y3aFlWMGxKQ1M2NzdESTBhTkFBcjcvK09sYXRXb1ZWcTFZaEpTVUZyNzc2S3Rhdlh4OXdJUDdISDMvRWlSTW5NSHo0Y0ovYlc3ZHVqYjU5KytMMTExLzN1U2lXTDZXbHBkaStmVHR1di8xMmZQSEZGd0NBeVpNbkl5MHREVWxKU2JqcHBwdXFQWDNHaVJNblVGUlVoSTRkTzZKRGh3NjQvdnJyblQrQUhEdDJETU9HRGNPY09YUDhMbWptTDcwNlhOcTVrNnFxWWVYWFZzZjUybkd1ZC83dGt1NEkzRG9lZi9ESzc1b21wUlNLb2pqU0FFQXBMOE1yYjBWcDVjZHlCSXo5MWMxWC92SWsvM2xkMHh6NVhZOFZhTjJFRUMwQnVFMzI2NnZQK3VpdkVvQVZRRDZBMTFWVjNWTlFVTENQVXhNRWhvRllJaUlpSXJwb2JkdTJEWjA3ZDNZR1EzTnpjekZ6NWt6TW1ERUQwNmRQZDQ3d2k0eU14T0RCZ3pGcjFpeXNYYnUyd21ETDhlUEhNV2JNR0VSRlJlSHBwNTlHdTNidG9OZnIwYU5IRHl4ZXZCZ3pac3pBUng5OTVNeGZuVldzZCt6WWdVNmRPcDNYNDlBNU9Ubk9WZUhyQ3B0VWZqY2FqWTZvdWVzb1A2Ly85dWpSUXdCQVNVbUpBQUNiemViMjN4WXRXZ2dBS0MwdGRhYmI3WFlCQUk3L3Fxb3FHalZxNUh6dDJGZFZWV2MreDkvUjBkRmUrN3IrVjBvcElpTWpCWUE0S2VXM1FnaWZINzZ2a1V1cXFoNFdRaXlYVW00VlFtUVhGeGVmenNqSStLTUtIMTFRQlJxRVZWVVZiNzMxRm94R0k2Njc3am84Kyt5emJ0c0xDd3V4YXRVcTNIMTN4WEcxMWF0WFk4aVFJYzdYamtXT0hQUEplbjZHVzdkdXhkeTVjOUcvZi85SzU4eThtUHBVc1EyL0hVajE2aTl1L2NhMW43ajJFVlZWUmF0V3JWQmFXdXBNdDl2dHpqN1NzR0ZENGRvdlBQdEVURXdNVkZVVnJ2MUJxOVcyazFLdUVrSzA5MVZmWDIxZlNwa2xwVnlocXVyM1FvaVRVc296eWNuSnY5Zk1KK1RPYnJmanNzc3U4N3RZVi9mdTNaR1ltSWlDZ2dKRVJFU2dkZXZXaUltSlFYaDRPRnEzYm8yNWMrZDZMVkRsejdKbHkzRHR0ZGVpYTlldWZ2T01HemNPOTk1N0x6WnUzSWpiYjcrOTBqSzNiOStPMXExYkl6NCszaG1JMVdxMStOZS8vb1hEaHc4REtCczlYcDAybXBhV0JxMVdpNDRkTzNxTjVEMTZ0R3k2NnJadDIvcmM5OGlSSTJqY3VMSGZoU2pQbDBjN2QvQjNiZkQ1ZDJKaUlvcUtpcHpwanVzRzRIM3RjSER0STU1NWdiK3VCWjUvTjJ6WVVMaVc0V3RmMS83a21lYm9XNzdLZGsxMy9kc1JOSTZLaXZKWnRrdFEyVzAvclZZN1NWR1VTZVY1NE1sSG56MG5wZHlxcXYvZjNyM0hSSFYyZXh6L0RTb3FOTlo2cTdjbzJPcnhIcUlrclZWaXRLRVkxS2pVMUVZYmFxTEdKc1dXbXBxME5QVTFKNm1YMW51MUx4YlRObDZpbHZJMjhlMmhWaTJ0MXFPb0I3a0d2TkNDU0FHUFZGSHVNTXh6L3FBengzRm1BRnRHRUw2ZmY5UTl6OTd6d093bjI3MzJtclZzWHhsanJobGpySm1abVpkZGRrU1RDTVFDQUFDZ3cwcElTTkR6eno4dnFmRW1ZOTI2ZFlxTWpGUllXSmhUTjNaSmlveU0xRGZmZktQNCtIaW5tcThQR2p4NHNPYk5tNmVoUTRmcTVaZGZkdHowSmlZbWF0NjhlUzVCcTc4YWlMVmFyZHE3ZDY5ZWZmWFZGbzAxeHVpcnI3N1M2ZE9uVlZsWnFkTFNVcTgwY25tRTdxL2w2aUk3Tzd2Sm5Rc0xDMXQ3UGkweWJ0dzRQMTlmMy92ckVqcjVzN1pocFRIbW5xUWZqVEY3MHRMU3pxc3hHL2F4VlZwYXFoMDdkaWc4UEZ3TkRRMHFMeS8zT0xhcFFFMU9UbzR1WExpZ2p6NzZ5TEh0OTk5LzErREJnOTEreGZ2a3laUGFzbVdMTm16WW9ORFEwQ2JuMk1IWGxOdjEwdFE2S1NvcWF0VUpCQVVGOWRTZjU3R0hjOTlJcXBSMFQ5SlpTYnRTVTFQUFNxcHYxWWw0VUZsWnFUNTkrbmg4M1Y2cis0Y2ZmcENmbjUvTDZ5ME53cWFucHlzcks4dGppUU83Z0lBQUxWeTRVQnMzYnRTb1VhT2FETnBLVW54OHZGYXNXS0c2dWpxbjdjT0hEOWZ3NGNOMTkrNWQxZFRVYU5DZ1FTMmFwenZaMmRrS0NncHl1OWJzUWV2NCtIaTNuKy8zMzMrdlFZTUdLVFkydHRXRHNXNllCLzVzVWtwS3lsOTZrOVplSSszTnBFbVQ3dHIvN21ITjFsa3NsbnMybXkzUFlyRWNLUzh2MzVlYm0zdnJrVTZ5QXlJUUN3QUFnQTRsTFMxTlZxdFY2ZW5wT24vK3ZPTXJ5RHQzN3RUNDhlUDErdXV2dTkydmI5KytXcmx5cFhidTNLa1JJMFo0ck4wcVNURXhNUzdiUm93WW9kR2pSN3NkMzZWTEZ4MDVja1EvLy95elk1dlZhblU3TmpFeFVTZE9uRkJCUVlIeTgvTmRHcjI0WTdWYVpiVmF0V0xGQ3IzMDBrdGF1WEtsVnExYXBXZWVlVVpuenB6UnRHblRtajBHdk1zWWMxTlNwc1ZpdVdDMVdwTzdkT21TbkpxYTJtRnVhQzljdUtDWW1CajE3TmxUcDArZmZxaDlDd29LZFBIaVJmbjYrdXJ6enovWDJMRmo5ZVNULzk5RDV2TGx5MjdYMXI1OSs1U2ZuNi9EaHc4N2pYOFFhNnJObFVyS3NGZ3NLVGFiN2F6VmFqMlhsWlYxODFGUDRzNmRPNDZzNnFhVWxaVTFHYkJ0U2tORGd6NysrR010V3JTb1JZM2tvcUtpZFByMGFiMzExbHVLaTR2VHNHSEQzSTRyS0NoUWVYbTVaczZjcVdQSGpybk5Yc3pMeTVQRll0R0lFU1ArMHR5bHhpRHl6Smt6M2I1Mit2UnBUWjgrWFd2V3JISDcrcEVqUnhRZUh0NnVzc2J4bHpRWVl6SWxKUnRqc293eC81MldscFlseWYxL1d2RFFDTVFDQUFDZ1F4azJiSmdTRXhNVkZ4Y25TUm8xYXBRU0VoTFV1M2R2ajBGWXU4V0xGeXNwS1VtclY2L1c1czJiSGMyRFdtTDA2Tkd5Mld5NnJ3T3lnOFZpMGFKRml4UWNIT3pZVmxWVnBmajRlSmV4NGVIaGV1R0ZGN1I4K1hJTkhEalFxVUdTSi9YMTlhcXBxWkhVbUxHYmtKRGdLSzl3L3Z4NWdrWnR5Qmp6aTgxbWk3ZlpiRDliTEphYkdSa1p0OVVCYjJqRHc4T1ZrcExpQ0lqbTVPUzQxTDcwOVBCaDJMQmhxcTJ0MWViTm0xVlVWT1J5dnFha3BDZ2lJc0pwMjdWcjE3Umt5UkpGUmthNkhPL2d3WU5PV2Uyc3FiWmhqTGxvakluMzhmSDVvYTZ1N21aV1Z0WnRQYUxzVjNjS0NnbzBmdno0WnNjVkZoWnF5SkFoSGwrdnI2LzNXSWYxNE1HRHFxdXIwNnBWcTFvMEp6OC9QMjNZc0VFclZxelFzbVhMdEhYclZrMllNTUZsM0w1OSt4UVRFNk0vYTRHNlBWWmFXcHJHamgzYmJEYXExV3BWVmxhV2dvS0NuTGFYbFpXNVhiZFNZNEQyNnRXcmlvcUtjbnZNaW9vS1I1UEtSOVU0Q3EzTEdGTnFqUG1YcEcvcTZ1cXVWRlZWL1c5K2ZuNU5XOCtySXlJUUN3QUFnQTZsVDU4K2V1MjExNVNibTZzelo4Nm91TGhZZmZyMGFiWXVwZFJZYjIvanhvMWFzbVNKb3FPanRXelpNcTFZc2NKdGVZR1NraEpkdTNaTmx5OWYxdDI3ZDlXM2IxK0ZoSVE0T3JQZno5T05zeWU5ZS9mVzFLbFRsWjZlM3FMeFlXRmhUbGxNOTllNHpjdkw4eGdnUnV2cjFxMmIxV0t4M0RER0hHMW9hRGlRa1pHUjFkWnphazAybTgzcDM4WVlWVmRYYTlPbVRSbzRjS0RqWWNlWU1XTmNHdmQ0ZXZnZ1NTTkhqdFFISDN5Z0JRc1dPTldnTEN3c1ZGNWVua3VXM3NpUkl6VjU4bVNYNHhoamRQdjJiWmZ0ckNudnMxcXREZDI2ZFNzeXhpVGFiTGF2MGh0LzJiWm1kM3hFN01IN2xveHJLdEFlSHgrdk9YUG1xRmV2WGs3YnIxKy9yaU5IamlnMk5sYmR1M2R2OGJ3bVRKaWdEei84VUd2WHJ0WHk1Y3UxZE9sU0xWMjYxTkhJTVQ4L1gwOC8vYlNqTElZeHhtVWRTbEpTVXBKbXpaclY3UHRWVkZRb016UFRKUkI3L1BoeGhZZUh1enlvTU1abysvYnRDZzRPOXZod3NyUzBWSkxVdjMvLzVuOWd0Q2YzYkRiYlR4YUxKYTY4dlB5L2NuTno3N1gxaERvREFyRUFBQURva0dwcmErWG41NmZBd0VBRkJycjJqcmsvYXljMU5WVkpTVW1Lam83V3dJRUR0V3ZYTHExY3VWSnhjWEZLU2tyUzh1WExGUm9hS292Rm90allXTzNmdjEvKy92NmFNMmVPUWtORG02MGI2ZTZtdVRsLy9QR0gyNFpDOW5uZmYweDNXWUYyZVhsNSt1bW5uL1RpaXk4KzlCenc4TkxTMGdvREFnSW1kZFJNSXB2TjVuVHVGUlVWS1RVMVZaR1JrYzFtbkRmSFhsZjJxYWVlY213N2VQQ2c1cytmMzZJc1ZxbXhXWkc3UUt6RW12SzJyS3lzNG9DQWdMRDJlTzdmdTNkUDkrN2RhN1lPNjkyN2Q1V2VucTczM252UDQ1ajYrbnBWVlZVNUJXTEx5c3EwZHUxYWZmTEpKeDZiV1RWbDl1elpxcTJ0MWZyMTY3VjM3MTc5K09PUDJyQmhnMGFPSEtuaTRtSXRXN2JNTWZiQk5TaEpWNjVjMFkwYk4xclU5S3Vpb2tKVlZWVk8yNHd4K3U2Nzc3Umx5eGFYOFhGeGNTb29LTkNCQXdjOEh0TmVTL1h2MUtmRm8zZjc5dTEvNXVmbjc5UmpYcVA4Y1VNZ0ZnQUFBQjFTZG5aMms1M1JqVEhLemMxVlltS2loZ3dab25mZWVjZVIrVHBtekJqdDNyMWIwZEhSNnRldm42cXJxMVZUVTZPZVBYc3FJaUpDUGo0K1dycDBxVk9XM1AzY1pRMTZxaEhyS1ZzMk16UFRiZDNMSGoxNnlOZlhWNG1KaWMxbTJtWm1acXFrcEVUYnRtM1R6Smt6K2Nyb28ySE56OC92Y0tVSDdPcnI2NTNXMVpneFkrVHI2K3YwVld5cjFhcHIxNjVwejU0OUx2dEtqWFUwM2NuSnlaSFUyRFZjYXN3RVBIdjJyQTRlUE9neTF0UERqVHQzN3VqU3BVdHVNMVpaVTE3WGJzLzljK2ZPYWU3Y3VTN1hoS3FxS3FmUE1EWTJWaUVoSVk2bWkrNCszN0t5TXVYbDVUbWFkOVhWMVduSGpoMWF0MjZkMDBNL3E5V3E2OWV2Njhrbm41Uy92Nyt1WHIwcVNSN0xHa1JFUktoLy8vNzY3YmZmRkJrWjZYanZCK3VWdXp2M1kyTmo5Y1liYnpqV1RsTnUzYnFsSzFldU9HMDdjZUtFWnMrZTdaTFIrdlhYWHlzaElVR2ZmZmFaUzVDMXBxYkcwZFRyd29VTDZ0R2pod1lQSHR6cys2UDlhSThQVFRvREFyRUFBQURvY0l3eEtpNHUxdENoUTkyK2Z2MzZkZFhYMSt1TEw3N1ErKysvcjRVTEY3cU1tVEJoZ3ZidjM2OEJBd1k0M2J3UEdEREEwVjNiay90dmxPM0JKMDgxWXUydjM2K21wa2FGaFlWdWd3QVdpMFZSVVZIYXQyK2Z2djMyMnlibjRlUGpvM0hqeHVuZGQ5OGxZSVJXWWJWYW5icTJyMTY5V21WbFpVNUJUNnZWcXNEQVFDMWV2TmhwMytycWFuMzU1WmN1WGQvdGJ0NXM3Ti9VczJkUFdhMVdiZHEwU2V2WHIzZXBlZm5FRTA4b09UbFpLU2twTGc5RGpoNDlxc0xDUXUzY3VWUFIwZEdPN2F5cHp1MlhYMzdSbTIrK0tVbkt5TWpRb1VPSGRPblNKWldXbG1yQWdBR1NwTU9IRHlzbkowZWZmdnFwWXo4L1B6LzkrdXV2eXNqSVVMOSsvZFRRMEtCejU4NHBOVFZWa3lkUGxxK3ZyMnByYTdWbXpScjUrZm01dkc5dWJxNk9IajJxNU9Sa1NZMzFodTNCUzNkQ1FrSVVFaExTNU05aWY1QmhmOWlRbEpRa1k0eGVlZVVWdCtPN2RldW0wdEpTblR0M1RzT0hEOWZ4NDhkMTZ0UXBuVHAxU3RPblQxZEZSWVhTMHRLY21uQlZWMWRyNjlhdHVuWHJsZzRjT09DMjVNQ3hZOGQwNnRRcEZSVVZLVGMzVjZHaG9aVHJBRnFBUUN3QUFBQTZISXZGb2dVTEZpZzNOOWZ0NjBPSER0VzBhZE0wZGVwVXQwRll1NythM1ZOYlcrdjRDbXhkWFoyZWZmWlpSL2FVblkrUGorYlBuKysyS1V5UEhqMDBaY29VVlZaV3VqMytraVZMV2xUckVHaHRRNFlNMGJoeDR4ei90bGdzVHFVRTdNYVBIKytTbmRlMWExY0ZCd2Q3N0VnL1k4WU1KU1lteXQvZlg3dDM3OWJ5NWN1ZDNzdHU0Y0tGeXNyS1VreE1qRXQyWUxkdTNUUmp4Z3lYOWNHYTZyeEtTa29VR0Jqb3lPaWNPSEdpSms2Y3FCMDdkaWc3TzF2QndjSGF0bTJiZkgxOXRXZlBIcWY2cnFHaG9UcDU4cVRXckZuak9OZDY5ZXFsaUlnSXgwTUFUMW1vWGJ0MlZWaFltTUxDd2hRWEY2ZkRodzlyN2RxMWYvdm5zYytqb2FGQkJRVUZPbnIwcU5hdlgrL3h3Y0NVS1ZNMGRPaFFSNk90N3QyN0t6ZzRXSk1tVFpJa0ZSY1hLeW9xeXJILzhlUEhsWktTb3JDd01LZUhodythUDMrK1pzMmFwU1ZMbG1qR2pCbE5sbk1BQUFBQUFEeWtnTkZCL3dnY0UyUUN4d1NaN2J2K2FSNTN0YlcxWGp2MnJWdTN2SGJzam1iN3JuOGErM2tWTURyb0gyMTlucmRIQWY4UjlMYjlkL1R1K3grMjlVZldyUHI2K3IrMWYxNWVuaWtvS0dpbDJYUXMvN24rNDA2MVhscmp1cE9jbkd6cTZ1cGN0bGRYVnh1YnpXWVNFaEpNU1VuSjMvMW9tbFJkWGQxcTE1eERodzZaa0pBUVUxeGNiTFp2MzI2cXE2dGI1YmgyN241WHJUbStKYmd1b0NNakl4WUFBQUNka3FmNnJxMmhYNzkrWGpzMjBONDFWWnU1SmV6MU9ZSFc4Tnh6ejduZGJpOFJFQkVSNGZVNU5GV080R0ZObXpaTmMrZk9sYisvdjk1KysrMVdPNjZkcHhxMnJUVWU2T3dJeEFJQUFBQUFBRHdHUE5VK0IvQjRvSkl5QUFBQUFBQUFBSGdaZ1ZnQUFBQUFBQUFBOERJQ3NRQUFBQUFBQUFEZ1pRUmlBUUFBQUFBQUFNRExDTVFDQUFBQUFBQUFnSmNSaUFVQUFBQUFBQUFBTHlNUUN3QUFBQUFBQUFCZVJpQVdBQUFBQUFBQUFMeU1RQ3dBQUFBQUFBQUFlQm1CV0FBQUFBQUFBQUR3TWdLeEFBQUFBQUFBQU9CbEJHSUJBQUFBQUFBQXdNc0l4QUlBQUFBQUFBQ0FseEdJQlFBQUFBQUFBQUF2SXhBTEFBQUFBQUFBQUY1R0lCWUFBQUFBQUFBQXZJeEFMQUFBQUFBQUFBQjRXZGUybmdBQUFBQWVQOGtYL2tkU2JGdFBBeDFBNDdtRWxzcStmRVU3ZHJQMk9xdlU5TXkybmtLYjRiclRlWEJkUUVkR0lCWUFBQUFQN2Z6RkZKMi9tTkxXMHdBNm5aekxWNVZ6K1dwYlR3TjQ1TGp1QU9nSUtFMEFBQUNBRmpIRzNEQkdkOXQ2SHVpb1RJVXg1a1piejZJOXNza1VHNW5iYlQwUHRCL0c2RzVuV0M5Y2R6bzdyZ3ZvZU1pSUJRQUFRSXZVTmxUK3UwZlhKMnpHYUhoYnp3VWRqekdtc0xhaDZ0OXRQWS8yeUZacFBTbi9ybS83V1BSTVc4OEY3WU5OdHZ5NmhxckV0cDZIdDNIZDZkeTRMZ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SGxQL0J3SXhtOE9OaXhBNUFBQUFBRWxGVGtTdVFtQ0MiLAoJIlRoZW1lIiA6ICIiLAoJIlR5cGUiIDogImZsb3ciLAoJIlZlcnNpb24iIDogIiIKfQo="/>
    </extobj>
    <extobj name="C9F754DE-2CAD-44b6-B708-469DEB6407EB-2">
      <extobjdata type="C9F754DE-2CAD-44b6-B708-469DEB6407EB" data="ewoJIkZpbGVJZCIgOiAiMzMxNDMxNjYwMzgyIiwKCSJHcm91cElkIiA6ICI1ODAxMzQ0MjEiLAoJIkltYWdlIiA6ICJpVkJPUncwS0dnb0FBQUFOU1VoRVVnQUFDV2tBQUFMOUNBWUFBQUJUcDNiREFBQUFBWE5TUjBJQXJzNGM2UUFBSUFCSlJFRlVlSnpzM1hkY1UvZitQL0FYWVU4VkZEZFVjZUNDYXJWVmJHM3IxcXBWNnF5anZkVzZwZHA2b1hqcktoYkZQWEJ2Y1g0VnhJRUtqcXBWcTZKUzBJcWlxT0JnSXlzUUNDUy9QL2psWEE1SklDQlI2MzA5SHc4Zm1IT1NjMDVDenNraG45ZDV2dzJVU3FVU1JFUkVSRVJFUkVSRVJFUkVSRVJFUkVSRXBCZVNONzBCUkVSRVJFUkVSRVJFUkVSRVJFUkVSRVJFN3pLR3RJaUlpSWlJaUlpSWlJaUlpSWlJaUlpSWlQU0lJUzBpSWlJaUlpSWlJaUlpSWlJaUlpSWlJaUk5WWtpTGlJaUlpSWlJaUlpSWlJaUlpSWlJaUloSWp4alNJaUlpSWlJaUlpSWlJaUlpSWlJaUlpSWkwaU9HdElpSWlJaUlpSWlJaUlpSWlJaUlpSWlJaVBTSUlTMGlJaUlpSWlJaUlpSWlJaUlpSWlJaUlpSTlZa2lMaUlpSWlJaUlpSWlJaUlpSWlJaUlpSWhJanhqU0lpSWlJaUlpSWlJaUlpSWlJaUlpSWlJaTBpT0d0SWlJaUlpSWlJaUlpSWlJaUlpSWlJaUlpUFNJSVMwaUlpSWlJaUlpSWlJaUlpSWlJaUlpSWlJOVlraUxpSWlJaUlpSWlJaUlpSWlJaUlpSWlJaElqeGpTSWlJaUlpSWlJaUlpSWlJaUlpSWlJaUlpMGlPR3RJaUlpSWlJaUlpSWlJaUlpSWlJaUlpSWlQU0lJUzBpSWlJaUlpSWlJaUlpSWlJaUlpSWlJaUk5WWtpTGlJaUlpSWlJaUlpSWlJaUlpSWlJaUloSWp4alNJaUlpSWlJaUlpSWlJaUlpSWlJaUlpSWkwaU9HdElpSWlJaUlpSWlJaUlpSWlJaUlpSWlJaVBTSUlTMGlJaUlpSWlJaUlpSWlJaUlpSWlJaUlpSTlZa2lMaUlpSWlJaUlpSWlJaUlpSWlJaUlpSWhJanhqU0lpSWlJaUlpSWlJaUlpSWlJaUlpSWlJaTBpT0d0SWlJaUlpSWlJaUlpSWlJaUlpSWlJaUlpUFNJSVMwaUlpSWlJaUlpSWlJaUlpSWlJaUlpSWlJOVlraUxpSWlJaUlpSWlJaUlpSWlJaUlpSWlJaElqeGpTSWlJaUlpSWlJaUlpSWlJaUlpSWlJaUlpMGlPR3RJaUlpSWlJaUlpSWlJaUlpSWlJaUlpSWlQU0lJUzBpSWlJaUlpSWlJaUlpSWlJaUlpSWlJaUk5WWtpTGlJaUlpSWlJaUlpSWlJaUlpSWlJaUloSWp4alNJaUlpSWlJaUlpSWlJaUlpSWlJaUlpSWkwaU9HdElpSWlJaUlpSWlJaUlpSWlJaUlpSWlJaVBTSUlTMGlJaUlpSWlJaUlpSWlJaUlpSWlJaUlpSTlZa2lMaUlpSWlJaUlpSWlJaUlpSWlJaUlpSWhJanhqU0lpSWlJaUlpSWlJaUlpSWlJaUlpSWlJaTBpT0d0SWlJaUlpSWlJaUlpSWlJaUlpSWlJaUlpUFNJSVMwaUlpSWlJaUlpSWlJaUlpSWlJaUlpSWlJOVlraUxpSWlJaUlpSWlJaUlpSWlJaUlpSWlJaElqeGpTSWlJaUlpSWlJaUlpSWlJaUlpSWlJaUlpMGlPR3RJaUlpSWlJaUlpSWlJaUlpSWlJaUlpSWlQU0lJUzBpSWlJaUlpSWlJaUlpSWlJaUlpSWlJaUk5WWtpTGlJaUlpSWlJaUlpSWlJaUlpSWlJaUloSWp4alNJaUlpSWlJaUlpSWlJaUlpSWlJaUlpSWkwaU9HdElpSWlJaUlpSWlJaUlpSWlJaUlpSWlJaVBTSUlTMGlJaUlpSWlJaUlpSWlJaUlpSWlJaUlpSTlZa2lMaUlpSWlJaUlpSWlJaUlpSWlJaUlpSWhJajR6ZTlBWVFFZEUvWDk2Rk15aTRFNEhDWjNFb2ZQNzBUVzhPVWJtTTZqZUVVY1AzWU5xbUhjdys2ZnFtTjRlSWlJaUlpSWlJaUlpSWlJaUkzbkVHU3FWUythWTNnb2lJL3BtVTBoeGtibGlCL01nYmIzcFRpQ3JOMUxVOXFrMmNBUU5McXplOUtVUkVSRVJFUkVSRVJFUkVSRVQwam1KSWk0aUlLa1VwelVIcUw5T2hTRXQ1MDV0QzlNb01hOXJEN3JkVk1EQzNlTk9iUWtSRVJFUkVSRVJFUkVSRVJFVHZJTW1iM2dBaUl2cG55dHk4aWdFdGVtY1VwU1lqYThmNk43MFpSRVJFUkVSRVJFUkVSRVJFUlBTT01uclRHMEJFUlA4OHNtdVhrSC9ydW1pYVJhLytNUCtzRjR6cU4zeERXMFdrdThMblQ1SDMreW5raGgwWHBzbit2QWl6RHp2RDlJT09iM0RMaUlpSWlJaUlpSWlJaUlpSWlPaGR4RXBhUkVSVVlibG5UNGh1Vy9RWkNPdVI0eGpRb244TW8vb05ZVDNxZTFqMCtWSTBQZmZNQ1MyUElDSWlJaUlpSWlJaUlpSWlJaUtxUElhMGlJaW93b3BTa2tTM0xUN3Y5WWEyaE9qVldIemVXM1M3OUh1YmlJaUlpSWlJaUlpSWlJaUlpS2dxTUtSRlJFUVZwa2hMRmQwMnJGUHZEVzBKMGFzcC9kNHRTazU4UTF0Q1JFUkVSRVJFUkVSRVJFUkVSTzh5aHJTSWlJaUlpSWlJaUlpSWlJaUlpSWlJaUlqMGlDRXRJaUlpSWlJaUlpSWlJaUlpSWlJaUlpSWlQV0pJaTRpSWlJaUlpSWlJaUlpSWlJaUlpSWlJU0k4WTBpSWlJaUlpSWlJaUlpSWlJaUlpSWlJaUl0SWpoclNJaUlpSWlJaUlpSWlJaUlpSWlJaUlpSWowaUNFdElpSWlJaUlpSWlJaUlpSWlJaUlpSWlJaVBXSklpNGlJaUlpSWlJaUlpSWlJaUlpSWlJaUlTSThZMGlJaUlpSWlJaUlpSWlJaUlpSWlJaUlpSXRJamhyU0lpSWlJaUlpSWlJaUlpSWlJaUlpSWlJajBpQ0V0SWlJaUlpSWlJaUlpSWlJaUlpSWlJaUlpUFdKSWk0aUlpSWlJaUtwTTFzZ215QnJaUlBnL2YvSW5mL0luZi9JbmYvSW5mL0xuUCswbkVSRVJFUkdSUGhnb2xVcmxtOTRJSWlMNlowa2E4NlhvZHUxZFI5N1FsaEM5T3I2ZmlZaXFWdGJJSnJEWjgvQk5id1lSRVJFUlVZWHhYSmFJaUlpSWlQU0psYlNJaUlpSWlJaW95bkJRaTRpSWlJaitxWGd1UzBSRVJFUkUrbVQwcGplQWlJaElWNG1KaWJoeTVRcGlZMk9SbEpRa21sZTdkbTA0T1RuQnpjME5kZXJVZVVOYlNFUkVSS3crUUVSRVJFVC9WRHlYSlNJaUlpSWlmV0pJaTRpSTNucTdkdTBTd2xubFdiOStQWnljbk5DNWMyZU1IajM2Tld3ZEVSRVJsY1JCTFNJaUlpTDZwK0s1TEJFUkVSRVI2UlBiSFJJUjBWc3JORFFVbzBhTlFrQkFnRTRCTFpYWTJGanMyclVMbzBhTlFsaFltQjYza0lpSWlFckxHdG5rVFc4Q0VSRVJFVkdsOEZ5V2lJaUlpSWowaVpXMGlJam9yWk9UazRQMTY5ZS9jc0FxS1NrSlM1WXNRV1JrSlA3OTczOVgwZFpWamtLaFFHRmhJVXhNVENyODJQVDBkS1NtcHFKdTNicXd0cmJXdzlZUkVSRlZIVllmSUNJaUlxSi9LcDdMRWhFUkVSR1JQckdTRmhFUnZWVnljbkl3YytiTUtxMkFGUllXaG9rVEp5SW5KNmZLbHFuTjFxMWJjZi8rZmRHMDhQQndmUFBOTnpodzRFQ2xsaGtXRm9ZcFU2Ymd4bzBibGQ2dWdvSUN4TWZINC9Iang1VmVCaEVSa1M1WWZZQ0lpSWlJL3FsNExrdEVSRVJFUlByRVNscEVSUFRXVUFXMEt0TGFVRmV4c2JHWU9YTW1ObXpZVU9YTFZqbDc5aXoyNzkrUFk4ZU9ZYytlUGJDMHRBUUExSzVkRzBsSlNRZ09Eb2E3dTdzd3ZTcWtwNmNqS3lzTFVxa1V1Ym01a0VxbGtFcWx5TXJLUWtKQ0FsNjhlSUVYTDE0Z0pTVUZBT0RnNElDdFc3ZUtsaEVhR29yang0OVgyVGFwVEo0OEdTMWF0QUFBZUhwNklqTXpzMHFYUDNmdVhOU3JWNjlLbDBsRVJLK08xUWVJaUlpSTZKK0s1N0pFUkVSRVJLUlBER2tSRWRGYlk5MjZkWG9KYUtuRXhzWml5WklsZW1sOW1KbVppWFhyMWdFQXZ2dnVPMUVReThIQkFaOS8vam5PblR1SFBYdjJZUHo0OFZXMlhrOVBUOFRGeFpWN1B3c0xDOVNxVlF2Mjl2Ykl5Y21CbFpXVk1DODFOUlgzN3QycnNtMVNLVm01N1BIang4akl5S2pTNWVmbjUxZnA4cWh5QWdJQzRPcnFDaGNYRjUwZkV4SVNnc0xDUW56NTVaZGE3K1BuNTRlNmRldGl6Smd4NVM1UG9WREF3TUFBQmdZRzVkNVhMcGZEMk5oWTUyMHRMVEV4RVM5ZnZoUUNpQmtaR2FoZXZYcWxsbFZZV0FpcFZBb3JLeXNZR2hwV2VwdDBFUmNYSnh3SHFrcENRZ0lzTEN4UXJWbzFuZTVmV0ZpSXZMdzhyVzFiTXpJeVlHMXRyZmZYZ3ZRdmEyU1Qxeks0SlpWS1lXeHNYS2xXd3Y5TGNuSnlFQk1UQXdjSEI5U3NXYlBDajQrSWlFRGR1blZScDA0ZHRYbVBIejlHWkdRa1B2dnNzMWM2RmhvWjhhc0piYVJTYVpVRy9LdlNvVU9IWUc1dWppKysrS0pLbDF0VVZQVFdmeFlrSkNUQXhNUUVkbloyYjNwVHF0U2ZmLzZKL1B4OGZQYlpaMjk2VXlvc016TVRSVVZGc0xXMWZkT2JVaTZwVklxSER4L0MwZEZSNTJObldsb2FEaDgrakFFREJzRGUzbDdQVzFoMUhqMTZCTGxjanViTm03L3BUWG5ySkNRa0lDRWhBZTNhdFJOTkR3OFBoNzI5UFJ3ZEhTdTB2T2pvYU9GdkZIbzFyK3RjbG9pSWlJaUkvamZ4bTFBaUlub3JoSWFHNHZUcDAzcGZUMWhZR0Z4Y1hOQ3JWNjhxVzZaU3FjVHk1Y3VSbFpXRkZpMWFvRisvZm1yM0dUVnFGTTZmUDQvQXdFQjg4c2tuVmY3bGFkZXVYV0ZyYXdzckt5dFlXMXZEeXNvS05qWTJzTFcxaGIyOXZTaVVwYzN3NGNQeDlkZGZhNTIvYXRVcW5EMTdGdVBIajlmNEhFc3pOVFZWbTdaNzkyN1kyTmlVKzlpeVRKMDZGZkh4OGErMERLbzZnWUdCTURZMnJsQklLeUlpQW5LNXZNeVExcU5IajZCUUtIUmEzcFVyVjdCaXhRcXNXN2NPdFd2WHhvTUhEL0RERHovQTM5OGZqUnMzRnU2WGtKQ0FiNy85Rm9zV0xVTGJ0bTExM3Q2U2dvT0RFUmdZaUxDd01OeTRjUVB6NXMzRDZOR2pNV1RJa0FvUEtQLzExMS93OXZiRzh1WEwwYVpObTBwdGp5WVJFUkZvMmJLbGFCK2NQSGt5UHYzMFUzaDZlcGI3K0R0MzdnalY5MHFyVTZlT2NQemF0R2tUSGo1OGlJQ0FBSjIyNjlxMWEvajExMTh4YTlZc2ZQcnBwMnJ6ZlgxOUVSOGZqNzE3OTBJaTBkNlZYYWxVNnZ6ZTBFWWlrY0RBd0FDRmhZV3Z0Q3lKUk1Kd2lRYXZNcWhWVUZDQU8zZnVhSnhYdTNadDFLOWZYN2k5YytkT0hEOStIRUZCUVRBek02djBPbCtGVXFtRVhDNUhmbjQrOHZQeklaUEo4UExsUzd4OCtSTHA2ZW5JeU1oQWVubzZYcjU4Q1lsRWd2bno1NHNlZiszYXRVcUZtQzB0TGZIeHh4K0xwbVZrWkdEcDBxVVlOMjRjM252dlBXSDZ3NGNQNGVYbGhaOSsrZ205ZS9ldTBIb1VDZ1Y4ZlgxaGFXbUpIVHQycU0yUGpJekUyclZyMGJKbHkwcUZ0QjQvZmd4UFQwOTg4ODAzT3AxYlZMWDA5SFQ0Ky92aisrKy9SOTI2ZGF0OCtmZnYzNGUvdnovR2poMkw5OTkvdjhLUFQwcEt3cVJKa3pCczJEQU1HemJzbGJibCt2WHJ5TXJLVXB0dVltS0NqaDA3Nm5TaFJMVnExVVJWVEs5ZnZ3NGJHeHRSU092Ky9mdElUVTB0Y3prMWF0UkF5NVl0TmM2Yk8zY3VMQzB0ZGZxODBpWTFOUlUzYjk2czFHTmRYRngwZWk5NGVYbWhkZXZXcjdTZGI2T2pSNDhpUFQyOVNrSmFWWFY4VXlnVVdwZFRyVm8xNGZ4cng0NGRDQTBOeGI1OSszUU9rTDhwOGZIeG1EbHpKbWJQbm8wdVhicm85SmlNakF3Y09IQUFuVHQzL2tlRnREWnYzb3lVbEJSczJiSkY1OGNzWExnUWQrN2N3WjQ5ZS9TNFphL0grZlBuY2ZueVpYaDdlNnVkMzU0N2QwNm94RjNTNHNXTDBhdFhMNHdiTjA3bjlRUUhCMlB0MnJXWVAzOCszTnpjWG5tN2I5MjZWVzRsYkZkWFYxRW84bDA2UjJkQWk0aUlpSWlJOUlrakNrUkU5RmJZdFd1WHp2ZDFjM09EdTdzN1hGMWRBUlJYdGdrS0NzTGh3NGQxZW54QVFFQ1ZoclQyN3QyTEsxZXV3TlRVRkQvOTlKUEdjRUhEaGcweFlzUUk3Tm16Qjc2K3Z2RDM5Ni9Td1lQSmt5ZS84dktNalkxaGJtNnVjWjVjTHNmVnExZGhhV21KZnYzNmFiMWZlY3pNekxRK05pb3FDdlBtelVQWHJsMHhkZXBVcmN2UXBWb1NWWTI5ZS9kaTM3NTlaZDVISnBOaDU4NmQ1UTZpQkFVRmFheGdsWmVYaDh1WEw2dE56OG5KUVdKaUlzNmNPYU0ycjAyYk5xaGR1N1p3KytiTm16QTJOaGFtcVVJVFNxVlM5TGdIRHg1QW9WQ2dTWk1tWlc1cldWVEJKNlZTaVE4KytBQ2pSbzNDamgwN2NQNzhlU3hmdmh3V0ZoYVF5V1JsVm5xenNiR0JnWUdCc0gyVnFSWWlsOHZ4OWRkZnc5N2VIbXZYcmhXbXg4Zkh3OVBURStQR2pSTU42Q3VWU3AwSEtnSURBM0hwMGlXTjg3cDI3WW9XTFZvZ1B6OGZOMjdjd0lBQkEzVGU1blBuenNIVTFCUWRPblJRbTVlZG5ZM0l5RWowNk5HanpJQVdVTnhhMXMvUFQrZjFhdUxqNDRPT0hUdGkzcng1dUhidFdxV1g4L0hISDJQdTNMbXZ0QzN2b2xlcFBwQ1JrYUh4TlpYSlpKZzBhUkxjM2QyRmFYLy8vVGVjblozTERHaUZoWVZoelpvMWxkb1dBSmcrZlRxNmRlc20zSlpLcFJnN2Rpd0tDZ3FRbjUrUGdvS0NNaDh2a1VoZ2JXMHQvRXRKU1JGVnROdTllemRpWW1MVXFvRXBGQW9VRkJUQTJOaFk3UmdobDh0aGIyK3ZGdEtTeStWNCt2UXBwaytmRGg4Zkh5SDhLWmZMQWFCU2c1VjM3dHhCUmtaR2xWZEtBb3FmNDlLbFM1R1JrU0VLMzcxT0NRa0ppSXFLd29RSkUrRGg0WUh1M2J2ajhPSEQyTFp0bTg3TGFOU29FVmF2WHExeFhvMGFOVkJRVUlEWnMyZGp4WW9WRmY3OHFWMjdOb1lPSFlvdFc3WkFxVlJpK1BEaCtQMzMzK0hyNjZ2VDR3Y1BIb3dKRXlZQUtBNndaR1JraUNvL1pXVmxJVHM3R3l0WHJvU0hoMGU1eSt2Um8wZTVvYVQ5Ky9kci9ReFJhZCsrUFJZdVhLaHhYc3VXTGJGbHl4WU1IanhZRkxRR2lzL2hqeDQ5cXZGeEF3Y094TWlSSXdFVWgvK1dMbDBLRXhNVHRjK1Vnb0lDS0pWS2pSY1R5R1F5ZUhsNVZVbGdMekF3RU5uWjJmam1tMi8wY3U2YWxaVWxQTjlYY2VUSWtUSS9kemR2M3F6MU5TK3RRWU1HV0w5K3ZYQzdxbzV2cXBDOUpoczJiSUNUa3hOU1UxTVJHaHFLRHo3NEFPbnA2VWhQVDFmYnRsZXBwS3JOOCtmUHRYNE9XRnBhVmloTTVlM3RyVFdrREVBSXJNeWNPYlBNMzFuejVzMnhkT2xTYk4yNkZZV0ZoVHF2WDVzaFE0YkExTlFVeWNuSld1OVR2Mzc5S3ExcStlelpzM0xQQi9XbEtsODNXMXRiWkdWbDRmejU4N0N6czhQRWlST3JZQXMxNjlPbkQ0NGRPNFk5ZS9hZ1k4ZU81YjUrOSs3ZHc5MjdkOVdtcS9hLzdkdTNsMXR0MjlmWFZ4VFNlcGZPMFZsSmk0aUlpSWlJOUlraExTSWlldU4yN2RwVjVwZStKYWtHaDFUQkxDc3JLN2k1dVdIeTVNbXdzckxTcWFKTFVsSVNnb0tDUkFPOWxYWDkrblhzM0xrVFFQRkFibGt0Q2NhTUdZT29xQ2pjdm4wYnMyZlB4dUxGaXpVT0xHZG1abUx3NE1GcTAzMTlmWVZCT1dkbjUxY2FkQzdQaFFzWEVCVVZKZHpPeU1pQVZDcEZ2WHIxeXIwSytzc3Z2NFNEZzBPRjExbFlXSWpzN0d6azV1WlcrTEdrSDkyN2R5KzNRcGEzdHplNmQrOHVDakZvb2kwY2tKMmRyVEhnOWZMbFMrVGs1R2ljTjNIaVJGRklLenc4SEowNmRTcHovVUR4WUlTRGc0UFdkbnU2VUEzcUZoWVd3c1RFQkNOR2pFQzdkdTBRR1JrSkN3c0xBTUMyYmR2S0RJMGVPblFJMWFwVkV3YmJLaE9jdUhUcEVqSXlNdkN2Zi8xTE5QMzA2ZE9RU0NUbzBhT0hhTHBDb2FqUWVqNzg4RVA4K3V1dm9tay8vL3l6OFArYk4yOUNKcE9oYTlldVpTNUhvVkFnUHo4ZjJkblp1SExsQ25yMjdBa0RBd1BrNWVVQktINDlKUklKZnYvOWR5Z1VDclJyMTA1akZhL3ExYXVyRGE1KysrMjNHbHUzQlFZR0lpRWhBVk9tVE5FNk1PN2s1Q1Q4Mzg3T1RxZTJtcVZwcWlwRXhWNWxVTXZlM2w2dG9vUlVLc1hBZ1FORjFhSFMwdEx3NE1FRHRYMmdOQWNIQjYwVm11UnlPWTRjT1lKbXpacHBQZFkxYk5oUWRGdXBWQ0l0TFEyZE9uV0NxNnNyek16TVlHcHFDak16TStHZnViazVMQzB0WVcxdHJWT2JPamMzTjdXQnhOallXRXljT0JFTEZ5NFVRdWtxYTlhc1FYaDR1TnB5YXRXcWhXWExsdUdubjM2Q2w1Y1g1c3laZzQ0ZE93cWhVVTJobFBLY08zY09BTXJkMXl2ajRNR0RpSW1KUWUvZXZTdGQzZkJWdFdyVkNoczJiTUN2di80S1B6OC8zTDU5Ry9YcTFZTk1Kc093WWNQS0RSMmNPWE9tekZDdXZiMDlsaXhaZ2lsVHBzREh4d2NiTjI2c2NOVzM0Y09IdzhqSUNEdDM3c1NISDM2SXBrMmJZdEtrU2VVK1R0UDUyb0FCQXpCOCtIRGg5dSsvLzQ0MWE5YkF3Y0VCcDA2ZEVxWUhCUVZoejU0OUNBd01GRDFlMTdCUjI3WnRzWGp4WW8zejVzK2ZENWxNSnR5K2VmTW1Ycng0SWR3Mk5EU0V1Yms1enA0OWk3Ly8vbHVZN3V6c2pOemNYTWhrTWd3Wk1rU1lIaGNYaDRzWEwyb01WZmo3KzZOUm8wYWlhWFBuemtWT1RnNldMVnNtbXE3dC9Cc0EzTjNkaGJDamlrd21RMUpTRXY3NDR3OWhXcytlUFRGdDJqUUVCQVJnMTY1ZDZOYXRHeFFLaFY1YU41cVltS2dkMnc0ZlBnd0hCd2Q4OE1FSGF2ZC84T0FCSWlNajBiZHZYK0Y4UlJkdDJyUVIvZDZ2WDcrT3g0OGZZL0Rnd1dyUFMxTTF2YW82dmdIQWp6LytLSHgrUDN2MlRCVDBPM0RnZ0hCUnlkV3JWOVVldTJuVEpyWDNRbFdZTzNldTF0YnpIMzMwRVJZc1dLRHpzc2FQSHcrcFZLcDEvdlBuejdGMDZWSk1uank1ekw4NVZiL2ZrSkFRdGZkdGFhcDkwZFRVVk92KzNhZFBIOXk1Y3djK1BqNWFsN04yN1ZvMGE5YXN6SFZWUkdabVpwVzI2SzZJcW56ZGJHMXRNV0RBQU1URnhTRXdNQkQxNjlkSC8vNzlLNzF0aXhZdDBuaHhpNHBjTG9kRUlpbXpXckducHljKytlUVQzTHg1VStPNWJOdTJiWVdRWk1lT0hURno1a3kxK3p4OStoUXpac3pRdW81MzRSeWRBUzBpSWlJaUl0SW5oclNJaU9pTksrdUx4cExzN2UweGVmSmt4TWJHNHFlZmZoSyt4SFp5Y3NLR0RSc3dac3dZbmR0dWhZV0Z2WEpJNi9idDIvRHg4WUZTcVVULy92M1J2WHYzTXU4dmtVZ3dhOVlzVEpnd0FkSFIwZkQwOU1SdnYvMm1GaGd4TWpKQysvYnRoZHZ4OGZGSVRrNUc0OGFOaFN0Vkt4T0Nxb2lvcUNpTlY4Mi9lUEdpM0t2cE8zYnNxUGZ0bzlmRDN0NGU5dmIyVUNnVVdvT1VCZ1lHc0xDdzBQaEZ2Sm1abWRiMlYybHBhUWdKQ2NFWFgzeUIxYXRYaXdac2dlSkFVTU9HRFRGbHloVFJkR05qWTlFeTc5eTVnNlNrSkh6NDRZZTRkZXNXZ09LQk93Q0lqbzRXMm5TMGJOa1M0ZUhoTURJeXd2NzkrMFhMSERSb0VFeE5UWkdXbHFhMVVvT0thaEQ0cTYrK1Vwc1hFQkNBbmoxN29tdlhya0t3NC9UcDAzajQ4S0V3b0M2VHlaQ1ptWW04dkR5a3BhVUJLQjZJU2t4TVZGdWVuWjJkMXFvUElTRWhzTEN3RUFVbjh2THljUHo0Y2RTc1dSUG56NThYM1YraFVPREpreWNJQ2dyU3VMeTZkZXVLZ200R0JnWXdORFJFUkVRRUpCSUpYRjFkUllNcHF1VlBuejVkNC9LQTRrSCtaOCtlWWZ6NDhjSzBFeWRPNE1TSkU4SnQxYUNlYXBxMnlpcWFCdi9jM056VUJseXpzckt3YXRVcXVMdTc2OXpXemNyS0NuMzc5dFc0L2V2WHI4ZXBVNmMwRHJBZlBIaFFwK1gvTDZycTZnT1BIejhHQU5HZzlJVUxGNkJVS2hFYkc2c3hqREpzMkRCWVcxdkQyZGtaenM3T0dwZWJrNU9ESTBlT3dNWEZSYWcycEt0MjdkcGg0TUNCRlhyTTYxQ3paazBzWDc0Y2l4Y3ZGbzVETDErK0JJQUtWOXpNemMzRnVYUG4wS0pGaXlyL1hMOXo1dzYyYjk4T096czcwV3V2VUNodytmSmx1TG01NlNYWW9rbk5tald4Yk5reUxGdTJER1ptWmtMMWtlSERoOFBLeWdyMzc5OUgwNlpOaGVuUG5qMURnd1lOQUJSL3pwU3UyRk9halkwTmZ2bmxGM2g0ZUNBZ0lBRGZmLys5VHR0MS9mcDFMRnEwQ0N0WHJzVGd3WVB4eFJkZkNOVklWZXN2aTZZcXRZOGVQY0x2di84dTNDNVpSYVhrNjUyWW1JaUdEUnRxL0Iya3BhVUo1d1NxYy9IbzZHaWR0NnUweTVjdnExVkxzYmEyVnZzY1V3V3p6TXpNUklQMkN4WXNnSUdCZ1Y2Q2hDby8vUENEV3R1dGRldldvV0hEaHFMQVJaMDZkYkJod3dZRUJnYkMzZDBkRXlkTzFGc0ZXRE16TTdYajF2SGp4OUc4ZVhPTng3T2dvQ0JFUmtaaXhJZ1JxRk9uam1oZVJrWUdIajE2QktENGN6UXZMMDg0cDNKMmRrYkhqaDBCRk8rZlo4K2V4ZnZ2djEvaFkyWlZhTml3b1hBdVVQSzkrZmp4WXh3L2Zod3RXclRBckZtelJJKzVkT2tTRGg0OHFKZDJwZ0F3WWNJRTVPVGtxRTFmdVhKbGhjSndBSVJ6R3BsTXByRzlvMnAvcTFhdG1zYnpiaHNiRzlFNnRaM3pxZHk0Y1FQZTN0NTQvLzMzNGVmblYyYmxKWE56YzdYWEZpZ09XWWFHaGxiNHVaWkZMcGNqSlNWRjYyZTN2bFhsNjZZeWFkSWtQSHo0RUNFaEllamJ0Ni9RWGpZdExRMEtoUUl4TVRHaSt4Y1ZGU0U5UFYyWVhyOStmVmhhV2lJL1B4OTE2OWJGTjk5OEk5ejN6Smt6cUZldm50WVdzaW95bVF5TEZpMFMvcFlaT1hLa1dqVys4ZVBIaTg0VmpJeU1oTnU3ZHUyQ3RiVTFCZzBhVk83bjNydHdqczVLV2tSRVJFUkVwRThNYVJFUjBSdVZtSmdvREFxVXAxZXZYckN5c3NMY3VYTkZWeG5IeHNZaU1qSVNycTZ1Y0hGeEVWV0EwaVkyTmhhSmlZbHFneFM2K3Z2dnZ6RnIxaXpJWkRLMGE5ZE9wNG9HUVBGQTRLSkZpK0RsNVlYbzZHaE1tVElGOCtiTkU3VnpzYlMwRkFVVlpzeVlnZVRrWkF3ZlBoeWZmLzU1cGJhM3NyeTh2TkN1WFR1ZDdydHQyemFFaG9icWVZdm9UVWhMUzhQbzBhTTF0ZzJTeVdRSUNncFNDKzhWRkJUZ2swOCt3UysvL0NKTU8zejRzTkRpTHo4L0grdldyWU9CZ1FHaW82TkZGVHhVNHVQajFVS2NqUnMzeHNhTkc0WGJaOCtlaGJtNU9hcFZxNFlmZnZoQmROOVZxMVlKLzErd1lBR2VQSG1DNXMyYkl6dzhIRktwRkxHeHNXaldyQm42OSs4UFUxTlRLQlFLeUdReXVMbTVvWFhyMWhwZmkvdjM3K1BDaFFzWU5HaVF4b3BjalJvMVFxdFdyZENxVlNzQXhRUFhqeDgvRmdaeGYvLzlkNHdkTzFiMEdFMkRYb0QycWdSUG56NUZaR1FrK3Zmdkw2ckljdWpRSWVUazVDQW5KMGZVYmtqbDl1M2J1SDM3dHNaMXVibTVhYXhHRmhnWUNHTmpZMUdsaTVTVUZGeThlQkcydHJZWU1XS0VNUDNSbzBjNGVmSWtSbzRjaWVyVnE0c0dUZnIyN1NzYVBJcUppUkhlTXhFUkVZaU5qY1dRSVVPRTEwM2wyclZyT0hueVpKbFZ3T2JPblNzTUpoY1ZGVUV1bHlNb0tBaEhqaHhSdTIvcjFxMjFCc0dvNmxSMlVDczRPQmliTm0xU202NEtSNHdlUFJwQThTQmljSEF3REEwTmtaV1ZoYXlzTEFERjRabk16RXkwYXRXcVNsb1Z2UzdaMmRsQ3lFVkZGVGFOaTR0VHErYWtDbDJWOVBEaFExSGxqMisvL1ZaNGJWU0R3YW1wcVdycktjbloyVmtVS0RsNzlpenk4dkx3MldlZlZmeEpsU0V0TFUybzFEZDc5bXhZV1ZrSjg0S0RnN0YrL1hxZDJ1cFZoZWpvYURSdDJoVEd4c2I0K2VlZm9WUXFrWktTQWljbko1aWFtaUlnSUFBQkFRR1lNR0VDdnZycUsxeTRjQUVMRml4QTM3NTlNVzdjT0V5ZE9sV245MXJ6NXMzUnNtVkxCQVVGb1gvLy9qcWRmOHJsY21Sblo2T29xQWdBS3QxcXVxUTdkKzRnSVNGQnVLM2Fkd0RnMXExYnVIanhJb0RpNEFWUUhEUlJhZDI2TmJwMzc0N1RwMDlqNjlhdG91VkdSRVFBS1A1OUFzV2hIOVd5U2t0TFN4TlZtUFB3OEVCNmVqcTJidDJLaVJNbmlqNWJ6NTA3aDVzM2IyTFNwRW13c3JJU2ZmNER4WjlIZi96eEI3cDA2YUpXOVE0b0R1K1VEb0dycXJhVzNoZktxbUQwNmFlZnFrM2J2bjA3NnRTcEk1eWI1K1Rrd05mWEZ6ZHYzc1RreVpNeGFOQWdyY3Q3MjBSRlJhbFZTZkx5OGdKUS9EdnQwcVVMZ09MS3BhbXBxUmczYnB6T3k2Nks0MXRaaW9xS3NIVHBVcGlhbWlJNk9ob3ZYcndRL25iSnpNekVnUU1IOFAzMzMxZTRncDJ1T25Ub2dPenNiTkg3TmpjM0Y3bTV1WEJ5Y3NLV0xWdHc0TUFCclk5WHZlNWR1M2FGdDdjM2dPSmdtWitmbjlvMnF6NExGeTVjcVBGODNNUERRK2NxVFM5ZnZvU2ZueDlzYlczaDdlMWRidENvVnExYTZOU3BFd3dORFVVWEVOeS9meDltWm1hb1diT21XaFhYMGxUemQrellVV2FMMi9qNGVDZ1VDdUZpaHJkSlJWODNGU01qSTh5Wk0wZjRuWmErQ0tYMGJhRDRRby9UcDA4REtLNm9yV29YWHIxNmRYVHUzQm5ZMDBSWEFBQWdBRWxFUVZRQThPZWZmK0xTcFVzWU1tU0lNRTBiVFdGQ2hVSUJ1Vnd1Vk5wTVRrN1dXcDA0UER3Y05XdldyTkN4N1o5OGpzNkFGaEVSRVJFUjZSTkRXa1JFOUVaZHVYSkY1L3NHQkFRZ0tpcXF6QkNXcG1vMFphMjdNdFcwcmx5NWdrV0xGa0VtazZGMTY5YVlQMysrMW1vM21qUnQyaFRMbHkrSHA2Y25FaElTTUhYcVZJd2FOUXBEaHc1VkN5SmtaR1NJV3IzSTVmSUtyZXRWV1ZsWkNkVzd5cU5yRzZXTEZ5OXF2THBWMWVidzJyVnJtRFp0bXNadGVadSt1UDFmdEhUcFVyUm8wVUkwYmVEQWdSZytmTGlvZlJJQXRkWTJRUEVnb0wyOVBRQ2dYcjE2Nk5tekp3SURBN0ZpeFFxMWxtV2VucDVvMkxDaDJudWg1RDZTbloyTk0yZk93TmpZR0MxYnRoU0NYakV4TWZEdzhNRGF0V3VGbGhsNzkrNEZVRHl3WlcxdExWd0ZQMmZPSExWMlpHM2J0dFZhSWVmQ2hRdTRjT0VDdW5mdlhxbktNcTFhdFJKQ1daR1JrUWdKQ2NHa1NaTlFvMFlONFQ2M2I5L0dzV1BIdExiWk9uNzhPQUNJQnVJU0V4T3hmLzkrOU96WkUvLys5NzlGOTgvTHk4T0FBUU13Y3VUSWNpdUY2U0lvS0FoRlJVVlFLQlNpMStua3laTTRlZklrQmc0Y3FGWkJyVTJiTnFKcWcrYm01a0pJYS9mdTNiQ3pzOE8vL3ZVdnRlT2I2cGhlVmtpcm9LQUE5ZXZYRndJODJodzRjQUFGQlFXNlBVbDZKWld0UHRDcFV5ZFlXVm5Cejg4UFk4YU1FVlhST0gzNk5NTER3ekZyMWl6RXhNUWdJU0VCUmtaRzhQUHpFNEpGaXhjdnhyTm56N1MyV2F0SzhmSHhXbHR5YWVQbzZDZ2NBMHVLakl5RWg0ZUh4c2RvYTIxY3Vpck0zTGx6eTIwZFhkNW5hR2hvcVBCYUZoWVc0di8rNy84QW9FckREWGw1ZVpnM2J4NWV2bnlKYWRPbWlZS1pDUWtKMkxadEd5d3RMYXZrV0ZXZTVPUmsvUGpqajJqWXNDRThQVDNScEVrVEdCZ1l3TjdlSGpLWkRON2Uzb2lNakVTL2Z2MkUxbEZkdW5UQmQ5OTloeDA3ZHVES2xTdVlQbjE2dVFQalFIR0E0djc5K3lnc0xNVE9uVHVGQUV4RjNiOS9YNjJpVTBtTkd6Y3U4M3hNVzd0RG9QZ0NodkR3Y0F3Wk1rVFVXaFFvM3YrS2lvclF2WHQzREJvMENIMzY5RUYrZmo3KzlhOS9vVU9IRGtMYkt3c0xDL3orKysrSWk0dkRraVZMTkc1RFFVR0IyZ1VBUmtaRytQUFBQNkZVS29Wd25rS2h3SjQ5ZTJCaVlxSzFTazl3Y0RDVVNxWFdkbGhsdmVlMTdYTWxaV1JraUlKc0pSVVZGVUVxbFNJK1BoNlptWmxZdW5RcEVoTVRNV0hDQkh6d3dRZUlqNDhYN210cGFRazdPN3R5MS9lbWZQenh4OEpuOHR5NWM1R1JrU0VFM1V1K240NGVQWXJxMWFzTHJkQjBVUlhITjVXSWlBaWhKWEpTVWhLQTR2ZkF3NGNQNGV2cmk5T25UMlBGaWhYdzkvZUhoWVVGZkh4ODRPam9XRzU0NkZXY08zY08vdjcrMkx4NXMvQTdWclUvYk5xMEtVeE1URFQrTFpXVWxJU2dvQ0QwN05rVFRrNU9hdWVVeHNiR2FxMS9WVzBpdFoyUDYwcWhVR0RSb2tXUVNxVll0bXlaVG4vckZSVVZZZHEwYWZqd3d3OUYxUURqNHVMZzVPUUVFeE1UclJjdEhUOStIRGs1T2NLeFIxdVZYWldIRDR2UEgrN2V2UXVwVktwVDIrRFhvVEt2VzBrbGp3R3FRSHBJU0FoT25UcWx0aS84OU5OUDZOeTVzL0JkaFNyWTI3NTllNkhGYmxSVWxOQk9NekF3VUswOWJVazlldlRBdEduVDBMdDNiOVNyVnc5QWNmdm15Wk1ubzMzNzloZzNiaHl5czdNaGxVcUYrVlhobjN5T3prcGFSRVJFUkVTa1R3eHBFUkZSbVpTeVBDZ0xDcURNejRleUlCOG95Sy9TNWF1K2hOVlZaR1NrMnJUR2pSdkQxZFVWa1pHUjVRNVFsbFNSUUJkUS9FWG03dDI3aGZZeHpzN09XTEJnUWFVR0w5OTc3ejJzV0xFQ2MrYk1RWHg4UExadjM0N1EwRkJNbkRoUmRQWHErZlBuaGNwREJ3OGV4T0hEaDdGczJUSzFJTVBNbVROMXZwSVhLQTdBcU1JcktwcmFzWVNGaGVIT25UczZMYk5reTV5eVpHZG40OG1USjJyVFZaVWlwRktweHZrMk5qWTZMWi8wUjlQN1RDYVRZZWZPbmRpelo0OW91cXFTVmtsSlNVbG8wNmFOY0dYOFYxOTloZnIxNitQUFAvOVVXMWR1Ymk3UzB0STBoaUJzYlczUm9VTUhIRDE2RkRLWlROZ2ZWSldiU3Y0ME5EUkVVVkdSRU9ES3pNeUV0YlcxY0RWNVJkdC9xU3FabEt5NFVWUlVoTHQzNzZKTm16YmxQbDdWUWhJbzNoZUE0c0hSa3NHTnZMdzhBTkFZeUN3b0tNRHAwNmZSb2tVTG9ZMUlVVkVSZkgxOVlXVmxwWEdBVEZWZHB5b0Nubmw1ZVRoeDRnU2NuSndRR3h1THdzSkNJVUNWbVprSmlVUlNvWDMxK3ZYcmlJcUt3b3daTXpSdW55cU1vQzJ3cGxLalJvMXlneEpuenB6Uk90aWVrSkFnYXNzSS9MZTFaZW1CVHdjSEI2eGR1N2JNZGYydnEreWdWdTNhdFlWalROT21UWVdxRVVCeEJTQWpJeU00T3p0ajhlTEZNREV4UVVGQkFUSXpNNFVCMzlUVTFFcFh5S3lvWThlT3FRMmdsMmZLbENrYUI5STdkZXFrVmpYcThlUEgrUEhISCtIajQ2TlcyVy96NXMxQzVTSVZiMjl2clFPY3k1WXRnMUtweE15Wk16WE8zN3QzTDI3ZnZpMDZ2cDg2ZFVwMG5xUlFLSVNCNFpKVSswbCtmcjV3N0ZJeE1EQVFuU1BsNStkajl1elp1SGZ2SG5yMzdvMEJBd2FJbHI5MDZWTGs1K2RqeG93WkdzTnNWYzNlM2g2elo4L0dva1dMTUczYU5Jd2JOdzd1N3U0NGVmSWsxcXhaQXdNREE2RXl6YU5IaitEcjY0dnAwNmRqeElnUmFOV3FGUllzV0lCNTgrWmh5SkFoYXNlUDBtN2N1QUc1WEk1bXpacmgzTGx6R0RWcVZKbVZaTFNaT1hPbVdtV29ralp0MnFUV1lxcWswcC9YUlVWRm90OVJ0V3JWTUhEZ1FNVEh4MlBLbENuWXMyY1BiR3hzUkpXUVRFMU5ZV3BxaWdzWExxQ2dvRURVRGt2RjFkVlZhMWh5L3Z6NWFzL0J4c1lHWThlT3hjcVZLOUc3ZDIrNHVMamd6Smt6ZVByMEtWYXZYcTN4SERjN094dkhqaDFEang0OXRJYW1WNjFhcFRadjRjS0ZrRXFsUXJpaDVQSktoNzBPSFRwVVpoV2s1T1JrdFF0T05GV3kvUGpqanpXRzE5OFdFb2xFT0w4eE5EU0VnWUdCV3VXMk8zZnU0UHIxNjVnOGViTE9GMllBVlhOOFUxRzFxeTRvS0lDSmlRbk16TXpRcFVzWDFLbFRCeDA2ZElDenN6T21UNStPMmJObm8zcjE2bmp4NG9WUXRWVmZPblRvQUNNakl5eFpzZ1FMRnk2RWdZR0JVQ1c2YWRPbXNMYTIxbGlkTlRvNkdrRkJRZmpvbzQrRVNtVWx5ZVZ5dGFwWXFuTWliZWZqdWxBcWxWaStmRGx1M2JvRlMwdExyRisvSHF0WHIwWnljakpzYlcyMWh1SU5EUTN4K2VlZlk4ZU9IZWpVcVpQd25CNC9mb3hQUHZrRUVvbEU2OFZQNGVIaFpjNHZUVlhKVDZGUTRPclZxK2pXclp0T2o5T255cjV1b2FHaHdtZGovZnIxaGZNYTFYRzZXclZxTURJeVVqdHVHeG9hb2xxMWFtclR2L2ppQ3dERkY0MzUrdnFpc0xBUTF0YldtRGx6cHRyNXQxd3V4L3IxNnhFWEY0Y09IVHJBMU5RVVAvMzBrekRmd01BQUhUcDBRSEJ3TUFZUEhpd0VTOHRxRFZxWmZlbWZlbzdPZ0JZUkVSRVJFZWtUUTFwRVJPOHdSV295aWxKVFVKU1dqS0swVkNqemNvV3dsYklndi9qLytiTC8vci9rOUZ6dExUK3FrdW9xNk1wd2NYR0JxNnNyM04zZHRiYjNLb3VxL1krdXNyT3pFUllXQnFCNHNHWDY5T21RU0NScWc1SzZzcmUzeC9yMTY3RnQyellFQlFVaExTMU43Y3Jpa0pBUTBmb1RFeE94WXNVS3RjRU9UYUdtc3BUY1psVUlUTk9Ycm4vODhVZUZscXVMTDc3NFF2aUN1YVFqUjQ3QTM5OGYzMzc3clZwVkpucXpEQXdNWUd4c2pQLzg1eitpMXB4QWNkdXgvdjM3cXcwaytmdjdxNFZ1bmoxN2h2cjE2d3VCUG9sRWd1am9hSTBoTFFzTEMrVG01bXFzdXRhOGVYTTRPenZqMEtGRHFGR2pScm10cHNMQ3dwQ2FtZ29qSXlNa0p5ZWpRWU1HU0VsSmdhV2xwY2FRWlVSRWhLaHRHRkFjenVyWHI1L1F6cWJrUU1MRml4Zmg2K3VMbVRObm9sZXZYbVZ1UzBtcW9GZnBDaUdxNTZNcHRIVGh3Z1ZrWjJlTFhtK0ZRb0ZtelpwaCtQRGhvclpoS3FxQnUvS0NUdHFVUERZb0ZBclkyTmhnNnRTcG1ERmpCcDQvZnc1SFIwY0F4WU1vTldyVXFGQmd0SDM3OW5qdnZmZFFyMTQ5aElTRXFCMGJWT0ZOVFlOZkpiY3JNaklTSTBlT0xITmRtWm1aYU42OHVjWjUxYXBWdzlTcFUwWFRMbHk0Z0wvLy9odVRKMDhXVGRmVTVwTEVxcUw2d1AzNzkwVzNuejkvRHFCNFFGZ3FsY0xEd3dQTGxpMURYRnljOE5rWkh4OHZxc3gwOU9oUmpjRWlGVldvS1NZbVJ1T3hSc1hHeGtadDN4NDllalM2ZHUwS0R3OFB1TGk0aUNxTGxMWi8vMzZjT25WSzJGZEtNelEwVk50M1ZjY0ZjM056dFhtYTlnZHRMVnFsVWlsU1UxUFJwVXNYcmUyTGp4MDdKbHFtVkNwRlFFQUFKQktKRUFxSWk0c3JNNGowNDQ4L3FrMnpzN01UaFNybXpadUh5TWhJZlBycHAwTGxKWlU5ZS9ZZ0tpb0tYYnQyZmEwRDhtNXVibGk5ZWpWbXpacUYzYnQzbzJ2WHJuQjJkb2Fqb3lPOHZMeUVBZkw4L0h6RXhjVUo1MDh1TGk3WXNHRURGaTFhaEk0ZE81YTdudERRVUZTclZnM3o1OC9IbURGanNHL2ZQcTJodWZJTUh6NWNyUVZsWEZ4Y3VaWFNqSTJOTVdEQUFOSHJlK3ZXTFFRSEI2dmR0NmlvQ0RLWlREaEgxT1RjdVhNQWdBY1BIbURac21XWU1XTkdoWTcvUVBIcmV2NzhlUURGNXdTdFc3ZkdzMmZQa0pDUWdKMDdkNkpSbzBhSWk0dERYRnljMnJFM09EZ1llWGw1K09xcnI3UXVYOXYrbzJtZlUzM2VsRFI0OEdEMDdObFQ0N0lmUFhxRXpaczNJems1R2U3dTdoclBiVlhlbGtwQUZhVlFLRkJZV0FnVEV4TnMzcndadFd2WFJyOSsvU3EwaktvNHZ0bmEyc0xMeXd2dDI3Zkh5NWN2TVg3OGVQajcrd3Y3cDJvZnRMYTJ4b0FCQStEdjd3OEFHRFJva040djhyQzJ0c2IwNmRNeGQrNWNIRGx5QkFNSERzU1ZLMWZRcUZFaldGdGJJejgvSDZ0V3JjS0hIMzZvYyt0WWlVUUNDd3NMdGZhZWNYRngrT1dYWCtEdDdZMG1UWnFJNWsyZE9sWFVabHFiVFpzMklUUTBGTjkvL3ozT256K1AzTnhjNU9mbjQrZWZmNGFCZ1FGbXpKaWg5Zk5rK1BEaHVIejVNdno4L0xCeDQwWThmZm9VYVdscFFrdnNHemR1SURnNEdQUG16U3V6QW1wWkZBb0Z3c1BENGVUa0JETXpNNFNHaHI0VklhM0t2bTY3ZCs5R1JrWUc4dlB6MGJseloxSDRIQ2orTzd3aXgwMmxVb2w5Ky9aaHg0NGQrT0NERHpCbHloUjRlbm9pSUNBQXZyNitRbVhlbEpRVStQcjY0c21USi9EeTh0TFlzaFVBaGc0ZGlpTkhqbURmdm4yd3NiR0JSQ0pSdTVCTHBTSVZ2ZCtGYzNSVzBpSWlJaUlpSW4xaVNJdUk2SitxcUJCRktja29Ta3RCVVdyeS8vLy8vdzlscFNaRDhUSU5LS01keWorZGk0c0xsaTFiSnR4ZXZIaHhoVU5YRldWalk0UGZmdnNONTgrZngralJvekYwNkZCa1pHUlVlbm05ZXZYQ3pKa3pNWEhpUkxpNXVTRTdPMXZVdXVLdnYvN0NreWRQWUdscENhbFVpbEdqUmlFd01GQ29vbE15cEJFWUdLZzJDSkdabVluQmd3ZkQwZEVSVzdaczBib2Rxa0VwVFYvc2UzdDc0NE1QUHREcCtXelpza1dvVmxRWnFxdk9YMWNWRkcwS29tKy85blZLTEN4aDVOaTQvRHUrQVZLcEZKbVptVUlianBJVnBJRGl3WUtDZ2dLMTZhcjJoUXFGQWhLSkJBa0pDY2pMeTFNTEtZd2RPeGFEQmczQ2l4Y3ZkTm9lUjBkSFdGdGJZKzNhdFZBb0ZCZzhlTEFRQXNqT3prWnljaktlUFhzR0FIajY5Q21BNHNHQlBuMzY0TjY5ZTRpTGkwTzdkdTN3NHNVTHRlb2FxbjBoUER3Y3QyN2RFcVlYRkJUQTN0NGUvZnIxRTFxVnBLZW5DL01QSFRvRVMwdEx0Y3BoNVVsUFQ0ZVJrWkhhQUtVcUlLWXBWSFg4K0hGWVdWbUpCbHV5c3JLRWlqUWwyeXVwcU1JdHFyWk0ycGlabWFsVnIxSDkvbFFzTFMyeGN1VksxS2hSQThiR3hvaU5qUlYrcDQ4ZVBWSWJOQ3lQUkNMQnh4OS9qUFhyMXlNb0tBalZxMWNYWFcydnFRcVlwbU5XZ3dZTk1IVG8wRExYZGZqd1lhM3pMQ3dzMUVJNFY2OWVSZDI2ZFNzVXZLTmlWVEdvRlJRVUpQb2Q1K2ZudzhMQ0FpNHVMbGl6WmczcTFxMkw1Y3VYSXlZbUJxNnVyc2pNekVSYVdwcG9rRy9IamgxQ3hicXlsTmRLMmRIUlVYZ2ZxTjUvdHJhMmFOQ2dBYnAwNllLelo4L2kzLy8rdDhZZ1JrRkJBYTVjdVFKSFIwZTBiZHRXNC9JTEN3dVJtWmtwbXFhcTlxYzZCcGRlcHE0aUlpS2dVQ2lFU24vWjJkbHFnNWh5dVZ4MHZObXlaUXZTMDlNeFpNZ1FJYnhtYTJ1THNXUEhxaTMvN3QyNytQUFBQL0hsbDEraVpzMmFvbm1xSUVaR1JnYm16Sm1ENk9ob3VMbTV3ZHZiVzNSY2lZcUt3dTdkdStIZzRLQVczbm9kM252dlBheFpzd2F4c2JHb1VhTUdhdFNvZ2ZYcjE1ZGJNY1RXMWxhbjFwcEpTVW00ZnYyNjhCcjE3dDBiSjA2Y3dPalJvMUc3ZHUwS2I2K2RuWjNhSUxxbWdGRkpXVmxaK1BYWFg5V205K25UQjMzNjlCSGVieXFxY0phMjhFQjJkamJDdzhOaFoyY0hNek16WEx4NEVRWUdCa0pZTHowOUhXZk9uTkg0Mk9Ua1pPR2NOUzh2RDl1M2J4Zk5WMVdzQllyUFpWWHpIUndjUk0rN1U2ZE9PSG55Skg3NzdUY3NYcnhZWXp0QlRmdVBYQzdYdU05cE9sWlVyMTVkN1FLS3JLd3NiTisrSFNFaElWQXFsZWpYcng5YXRXcWw5WUlKWjJkbnZiUTZIRGx5cEZybEdabE1ockN3TUNINFZwSXFBRDV1M0RqUmUxdFQ1Wm5zN0d6NCsvdmo0c1dMOFBEd1FIWjJOdTdldlF0alkyTU1HelpNNnpiOSt1dXZha0dWcWppK0dSb2FJaTh2cjh3UVVueDhQRFp1M0lqcjE2K2pmZnYycUZXckZnNGZQb3hidDI1aDJMQmhjSE56MDF0WXpzM05EZDI2ZGNQbXpadlJva1VMUkVSRUNGWFpURTFOa1pDUWdEVnIxdUQ5OTk4dnQ5VmZhbW9xSEIwZHNYejVjclZ6YTFWSU5DOHZUMjJlbjU5Zm1XRjhoVUtCalJzM0lpZ29DTzd1N2hnNmRLandQakV4TVlHN3V6dTJiTm1DR1RObW9IZnYzaGcvZnJ6YVo0VkVJb0ducHljbVRacUVkZXZXb1VhTkdyQzB0TVJISDMwRW9QajNkTzNhTmV6ZHUxZHJDOUx5WEx0MkRUazVPWEIzZDRlVmxSWFdyMStQNTgrZlY2cnlZRlY0MWRjdElDQUFBRVFWckVvcUtpclNLVnluY3ViTUdXemZ2aDM5Ky9mSGxDbFRZR2hvQ0Q4L1A4eWRPeGZmZmZjZHhvMGJoNVNVRk9GQ2xxVkxsOExGeFVYcjhxeXRyZUh1N283Lys3Ly9nNk9qSTV5ZG5iWHVKektack53SzR1L1NPVG9EV2tSRVJFUkVwRThNYVJFUnZhMEtDbENZblBEZjBGVmFDb3BTa29SUWxpS3o4dUdnZDBGVVZCUm16cHdKTnpjMzlPelpVNmdzZGZyMGFiMnUxOEhCUWZqU3VVbVRKcUtCQmJsY2ppZFBucFI1QlNwUVBGaVprcElpYWlPaTZjdFQxU0RWWjU5OWhwQ1FFSmlZbU9DWFgzN0JwRW1Uc0g3OWVyaTZ1Z29WY2lyU2RxUTAxYUNOcGl1ZUxTd3NkRzRIVjlrcVBVRHhGN3JYcmwwREFHemR1aFdOR2pYU1duRkVyNVJLdkZ6NHkydGZyYkZUTTlqT1hmTGExNnVMdi83NkM0c1dMZEk2WHlhVDRmang0Mm9CdmFLaUlzamxjaHcrZkJoV1ZsYW9VNmNPdG0zYnBuRkErdkxseTFyYkdaV2tVQ2pnNCtPRGpoMDdRaTZYNDV0dnZoRU5KRnk3ZGcxK2ZuN0M3ZDkrK3cwQThPMjMzNkp2Mzc3WXZIa3pvcU9qTVdqUUlNVEV4S2hWQmN2TnpRVUF6Smd4QXoxNjlCQ20rL2o0SUM0dURrRHg0TGlCZ1lGUUJmQ3Z2LzVDVEV3TXhvd1pvMVlScXp3dlhyelEyTkpMVzBqcjhlUEh1SHYzTHR6ZDNVWHovUDM5Y2VuU3BYTFh0MmZQSHJXMmxDVzFiZHRXTFhCUU9yd0JRQmhzZG5KeXdwMDdkOUMxYTFmSVpESThldlFJUTRZTTBiaHNQejgvMGUrbXRISGp4dUgyN2R0WXRHZ1IxcXhaZy9mZWV3L0Fmd2Q3TklXMFNrNnpzN05EOSs3ZHRTNGZLSDZmYVd1bFVscGVYaDRpSWlJZ2xVcXhhOWN1akI0OVdxL3RrdDQxVlZGOXdOdmJXMVNoYVB2MjdUaHg0Z1FBQ0oreFRaczJSWGg0T0lZTUdTSzBSM0oyZGhZZXMzZnYzaklyQVVtbFVvd1lNUUlEQnc3RWQ5OTlwL1YrSlk5TnF1T0U2dGpUdjM5L2hJU0U0TUNCQXhxWGNmRGdRV1JsWmFsVmdTanA2dFdyR0R4NHNNWjUybHFrbGRXT3FDVFZZSEtuVHAxdzd0dzVyRm16Qm41K2ZtaldySmx3SDFYck1LRDRPSHZod2dWOCtPR0g2TkdqaHhEU3FsYXRtc1lxbDhIQndmanp6ei9SczJkUDBUSlY0dVBqOFovLy9BZUppWW5vMWFzWHBrK2ZMaHE4VFV0TGc2K3ZMMHhOVFRGdjNyeEt0WkN1Q25aMmRzS3h6ZDNkWGEyYW9xcWkyTnk1Y3pVT3FLOWR1MVpyeTczOSsvZERvVkFJZzhsRGh3N0ZpUk1uc0czYk5uaDdlMWZsMDlCcStQRGhhcytwcEpKQlJPQy83L1BTTGU5VTl1L2ZEd2NIQjlqWTJNREd4Z2FUSjAvR3p6Ly9MQVFwbmo1OWlsV3JWcUdnb0FCS3BWSjBubHBRVUNCVWRhdGV2Ym9RdE5aRnljcENUWm8wd2ZMbHkrSGg0WUVGQ3haZzJiSmxhdWNSWllYK3RPMXoydVRuNXlNa0pBUzdkKzhXQWwwU2lRU2hvYUVJRFEzVityaVpNMmVpYTlldUZWcVhMbnIyN0tuVzRpNG9LQWlPam80YUw3QjQ4T0FCSWlNajBhMWJOOUg1aXEydExSUUtCZTdjdVlNTEZ5N2c3dDI3eU0zTlJXaG9LTnpjM0NDUlNJUVFWOWV1WGZIKysrK3JMVHM1T1JuYnQyL1hHQmFzaXVOYlhsNGVWcTllTFFxQXBhU2t3TVRFQkltSmlUaDQ4Q0J1M3J5SjZ0V3J3OHZMU3pnZjZOR2pCOWF1WFl2Rml4ZkQyTmdZdi83Nks5cTNiNjl4bmE5cXlwUXArT3V2ditEbDVRVzVYQzc2blUrYk5nMlRKazNDaGcwYjhQUFBQNWU1bkVPSERva3FLWmVrT2c2dFhMbFM3YjB1bDh2aDZPaW9WbjBMS0g3OWZ2dnROMXk3ZGcxZmZmVVZKazZjS0pwdllHQ0FmdjM2b1dQSGpsaStmRGxPblRxRmE5ZXV3Y1BEQXg5Ly9MSG92bzZPamhnelpneTJidDBxWEtDZ09oOXIyN1l0UHZua0UremR1eGVmZmZhWjFtTmlXUUlEQTJGZ1lJQWVQWHJBd3NJQ216ZHZmcVhLZzYraUtsODNiZkx6OHl2VWpyeEhqeDZvVTZlT3FNVjZ2WHIxTUg3OGVQajYrbUxseXBVQWlsc01lbmw1aWFxTGF2UFZWMThoS0NnSUR4OCt4T2pSbzdYZUx6MDlYYWpVcGMyN2RJN09TbHBFUkVSRVJLUlBER2tSRWIwTkZBb1V4ajFDd2NQN2tEKzhCL21EZXloS1RYN1RXL1hXaTR5TVJHUmtKSUtDZ3JCaHd3WjRlbm9pTWpJU3ljbXY1N1VyM1ZibXdZTUhtRHg1TXVyWHI0OTE2OVpwZmR6Qmd3ZXhhZE9tTWdjaXIxKy9qdHUzYjZORGh3Nml5bElPRGc3NDdydnZjUDc4ZVppWm1TRW5Kd2ZHeHNhdkZOSlNEZkJvR29qTHlja1JWUXdxUzFrdHBjb1RGaGFHdExRMDJOblpJU2twQ1I0ZUhwZzFhNVp3WmZacjg2WkNHQVlWYXcvME9uWHUzQm5IamgzVE9uL2d3SUVZUG55NDJ1RDkxYXRYTVh2MmJPRzJnWUVCR2pac1dPYTZnb09EdFE0SVAzLytITjkrKzYxd2U4U0lFYWhWcTViR1lHWmdZS0F3ZURWbXpCaVltNXVqUm8wYWFOU29FUTRlUEFpcFZJclkyRmdNSERoUTlEaFZoWUxTd1VTWlRDWnNsNkdoSWVyV3JZdG56NTZoc0xBUS92NytxRkdqaHRad2tqWUtoUUxSMGRFYTI0K3BCdEpMNzlmSGp4OEhBTFdXU2lOR2pDanpTdktnb0NCRVJFU2dXYk5tWlE2K2FBcGs1dWJtYXYyZHRHelpVZ2lIM2JoeEF3VUZCVm9yNy9YdDJ4Y3RXN1lVYnNmRXhPRG8wYVBDYldOalk4eWVQUnZqeDQrSGo0OFAxcTVkQ3pNek00MkJOZFh2cWVSMnBhYW1samxJRGhRUEl1c2FBRkc5VDRZTUdZTGR1M2NqTGk0T25wNmVyM1NzL1Y5U0ZZTmFXVmxaU0VsSkVXNnJRaU1sdWJtNUlTQWdBQmtaR2JoeTVRcGF0V29scWxLaWE4VUhJeU1qcmUvejBrcUh0Snljbk5DbFN4Y2NPblFJdlhyMUVsWDdlUDc4T2ZidDI0ZldyVnZqODg4LzE3ZzhRME5EdUxxNjR1dXZ2eFpOajQrUGg0Mk5qY2FxSzBlUEhoV0NvMlZKUzB2RDVjdVg0ZUxpZ2xxMWFxRkRodzZvV2JNbVBEMDlzV1RKRWpSdDJoU0FPS1Fsa1Vnd2ZQaHc5T3JWUytmUC83S1ltSmhBb1ZCZzNMaHhhaFY0OHZQek1XZk9IS1NscFdIdTNMbkNaOFRseTVmeHh4OS93TXZMNjdXRkk0T0RnK0hxNm9wR2pScGh6Smd4UWhnQ0tENWU3OXUzRHdVRkJiQzB0TVR3NGNQVnRrdGJkWno0K0hpY09uVUtibTV1UXJpd1RwMDY2TnUzTDQ0ZE80WXZ2L3hTZEd6VWwwMmJOb21lMCtyVnExR25UaDJodW9tSmlZbW94WFZpWWlLc3JhMDFCdmpUMDlOeDVNZ1JUSnc0RVJjdlhnUUF1THE2WXQ2OGVXamF0Q251M2JzSFYxZFhMRjY4R0tkT25jSzZkZXV3Yjk4K1laK0ppWW5CZ3djUGtKZVhKK3gzZCs3Y0tmUDk1dURnSUlSM1M2cFRwNDdRYXU3YXRXdm8xS2tUZ09KekRvbEVndW5UcDR2QzRRcUZBbmZ2M3RYWWxpdzNOeGMrUGo1cTRaZk16RXdjUFhvVXdjSEJ5TXJLUXZ2MjdkRzVjMmVzV3JVS1M1WXNLYk5LalQ1OTg4MDNvdHNLaFFLSERoMUMyN1p0TVdIQ0JMWDdCd1VGSVRJeUVpTkdqRkNyV252Z3dBRnMyYkpGYUc5ZHYzNTliTml3QVlXRmhaZytmVHJNek15UW41K1A1czJiYXd4YnhNYkdxbFZFQS9SN2ZQdlBmLzREb1BnODcrblRwNWd5WlFyNjlPa2orcHh1MDZZTk5tellnS2lvS0lTRWhPZ1VXS2tzYTJ0ci9QRERENWd6Wnc2YU5Xc21DdUUzYnR3WWZmcjBRVWhJQ1ByMTY2ZTFuU0FBVEp3NFVTME1wQkliRzR1SkV5ZGk2ZEtsb3VyTFFIR0FzV1FWMkpLUDhmUHp3K1BIanpGbXpKZ3l6d05yMXF3SlgxOWZIRHQyREJzM2JzVDgrZlBScFVzWFRKczJUZlM3R2pwMEtQNzQ0dy9FeE1Tb2haRW1USmlBcTFldnd0L2ZYNmRLZ3lWRlIwY2pNaklTSDMzMGtmQWU3ZGF0RzhMQ3dqQjQ4R0NOeHdCOTBjZnJwakpwMGlTaDZxOWNMa2RSVVpGYTIzaVpUSVpEaHc3aHlKRWpBUDViOFU0dWw2TkdqUnE0ZE9tU2NQR0dLbGhacDA0ZHVMdTdReXFWNHNLRkM1Z3hZd1lzTEN6UXFGRWoxSzlmSDdhMnRyQ3hzWUdwcVNrKytlUVRJWEJsYlcyTm5qMTc0c2lSSTFvL2o5TFMwcENYbHdjek16T041Mk1xNzlJNU9nTmFSRVJFUkVTa1R3eHBFUkc5QWNxY2JCVEVSRVArOEI0S0h0NkQvTkVEb0FLdGE5NGxsV256VWxwU1VoTEN3c0xnN3U2T3pwMDdsMWt1djZTeXFsMVZSbXBxS2dDZ1ZxMWFaZDVQMWNaRDJ4ZVIrZm41UW11NVljT0dJVG82V2pUZjNkMGRYMzc1SlNRU0NhUlNhYmxYdEpaSDFTNURVeFdnc2lyZlZKV1VsQlJzM3J3WkFPRGw1WVdzckN3c1dyUUlzMmZQeHZmZmYxL2g4TXNyVVFMR0xmUTNnQ05hVlY0ZUN1TWV2WloxVmRibXpadEZRUnBOWkRJWmR1N2NxVmFoU1JWK0dERmlCSUN5cTR5b2xOVWFSVkdxZld0Wnh3NUxTMHVObFU0Kyt1Z2piTnEwQ1JzM2JrUlJVWkZhUUVvVjhDd2RWc3JMeXhQdEg0MGJOOGE5ZS9kdzRNQUJ4TVhGWWRhc1dUb05MR1JrWkNBaUlnS2Zmdm9wYnQrK2plenNiSTN0ei9MeThpQ1JTRVRQUVNhVDRlelpzM0J4Y1ZGN0hUVlZyMUhKeWNtQm41OGY2dGV2ajRjUEg2Smh3NFlWYWhtVG1wcXE5UmpUdVhObklRQjIvUGh4MUtwVlMrdkFZNXMyYlVRRHUrYm01bXJ2cmJwMTYyTHMyTEZZdTNZdHdzTENNR0RBQUJRVUZNREF3RUFVRkhqNThpVU1EQXlFTnBHMWF0WEM4K2ZQUlcxZHBWSXBpb3FLUkcxZ3pjek1kS3JxY1AzNmRlelpzd2ZkdW5YRCtQSGowYng1Y3l4YXRBZy8vdmdqZkh4OFlHdHJXKzR5L3RkVlJmV0JKVXZVcXd1V0h1enMwYU1IZHUzYWhSMDdkdURTcFV0YUI3YXJrcWJqeElRSkUzRHo1azM0K1BoZzllclZNREV4Z1V3bXcvejU4MFV0NEVwVEtCUkMxUXVnK0xncGtVaFFWRlNFWmN1V29keXRvMmNBQUNBQVNVUkJWSHIxNmxpMmJKbmE4YVZWcTFZNlZkNDRjT0FBQ2dzTE1XalFJQURGQTdHTEZpMFNndEFyVjY1RS9mcjFrWnViSzFxSEtyaFRGU0V0VlJWRlRZT25TNVlzUVV4TURNYU9IU3NhNkgvdzRBSE9uajBMWjJkbnRUQ3RQdVRsNVdIVHBrMW8wNllOL1B6ODFOYTVkdTFhV0ZsWklTc3JDNGFHaG5qNThpWEdqUnRYN25LVlNpVldyMTROQXdNRHRkRE1tREZqY083Y09heFlzUUxyMXEyclVDVVZwVktwVnJHb3ZIYUhEUm8wZ0krUEQ0eU1qT0R0N1Ewek16TllXMXRyUFNiKzlkZGZzTGUzaDFLcFZBdWtIVDE2Rk9ibTV1amV2YnNRMGdLZ01WamZyVnMzYk4yNkZZY1BIOGFvVWFNZ2xVcHg1c3daSERseUJFK2VQTUdVS1ZNQUZGZDZ2SFhybHNhcXJES1pERjkvL2JYUVJyazBOemMzMk5qWUlEdzhYQWhwdFd2WFRnZ0ZxTTRmSkJJSlFrSkNFQkFRZ0Ztelpta01UaDQ1Y2tTMEwyemF0QWxIang1RmZuNCttalZyQm05dmI3UnYzeDYvL1BJTDdPenNrSkdSSVhvTlNtcmR1dlZyL2J4US9SMVNtYjhMV3JSb2dURmp4cUJYcjE1WXNXSUYwdFBUVVZoWUNDOHZMeVFsSldIaHdvVVZia1dxNytQYndvVUwwYUJCQTlTc1dSTXRXN2JFdkhuenNIWHJWcTMzWDd0MnJjNWgzTXA2K2ZJbEFPRGh3NGU0ZCsrZXFMTGptREZqOE1jZmZ5QXVMazdydVpLSGh3Y2VQMzZzZGZtcTkvTE1tVE0xVnRKU0tCVG8zNzgvYkd4c3NIUG5UdXpidHc5Nzl1eUJzYkV4NXN5Wm8zTmI3djc5KzZOdDI3WllzR0FCTGw2OGlCNDllb2dxV3hZVkZRblY1RUpDUWtUN2Z1M2F0VEZnd0FEaFBMZDB5OFN5bnR1cVZhc0FpUDhlR0RseUpFNmZQbzJWSzFkaStmTGw1VmJkZlZXRmhZVjZlOTFVQmc4ZUxMeCtodzRkZ3JtNXVkb0ZHTnUyYlVPTEZpMkVZNXFOalExV3JseUpFeWRPQ0JWQ3JhMnQwYng1YzR3WU1RTHQyN2NYdFJ5Zk5Ha1NIajE2aEtpb0tEeDQ4QUNQSGozQ3BVdVhrSnViaTJiTm1xRmZ2MzdDZlJVS2hWQ045Tnk1Y3hxcnpVVkVSQUFvcm5oZG8wWU5yWDk3dkV2bjZLeWtSVVJFUkVSRStzU1FGaEdSdmlrVktId2FWeHpJZW5BUDhnZjNVWlNjOEthMzZxM1JwRWtUblZzVXVyaTR3TW5KU1dNSUt5Y25Cd0NFTHdSMVVmb3E4bGNWR3hzTEFPVmU1YXVxT0tWdG9PRG16WnRJVEV4RXUzYnQ0T3JxcWhiU1VnVVdFaE1UQVVEMEJXZGxhQnJVY1haMlJrNU9Ec3pOelVWQmtiaTRPRVJHUnNMUjBSR3VycTVxejBzdWx3dnRnblNSa1pHQm4zLytHZG5aMlhCemN4TUNLNWFXbHBnL2Z6NDJiZHFFaElRRVRKMDZWZTlmeWdNQURBRGJXYjc2WHc4QStZTm9wUHY4LzVZblNrWFpkMzVEQmd3WVVHNjdEazlQVC9UbzBVUFVIaEFvcm9xeGFkTW16SjgvSCtibTVqb0ZNbi82NlNldGJUUFQwdElxZkVWK2FRNE9EbkJ5Y3NMSmt5Zmg2dXFxOWw1VlZXNW8wS0NCYUhwMmRyWm80TURWMVJXWExsM0M3dDI3NGVibXByVkNUbkp5TXRMVDAxRlFVSUR4NDhjTEEyOXQyN2I5Zit6ZGUzelA5Zi8vOGZ2N3ZmTm1qTEhta1BNaHBZTW9SVVVuZkZMU0pEcjVTRklwSWtXaW5NbWM1UkFwY2dnZEpLV3dFa0pPSFJieWNWZ3JOb2V4emV5ODkrbjN4MzU3ZmIzdDlMYTl0ekczNitYaThyYjMrL2wrdlIvYjN1L1grN1gzOC81NlBMVm16UnA1ZW5xcVRaczJ1ZTZYa1pHUmE5THlwNTkrVW1wcWFxNUpuTUo4OE1FSFNrdEwwOVNwVS9YZWUrOXB5cFFwbWp4NWNwN2RVWEtFaElUSVlyRW9LU2xKQ1FrSmlvbUowYWxUcDlTa1NST255YlptelpvcE5EUlVNMmZPVkd4c3JIcjM3bDNzcmplUFB2cW9xbGV2Ymt6NFpXWm01bnBPbkR4NVVsV3FWREgyVGErLy9ycCsrZVVYeGNiR0tpd3NUR2F6V1NOR2pOQ1pNMmMwZi81OEhUdDJUQkVSRVhydXVlY0szWStzVzdkT3MyZlBWcDA2ZFRSZ3dBQkpVdHUyYlJVUUVLQ1JJMGVxZi8vK0dqOStmS2wyYzdnU3VXTlM2ODAzMzNRS01YNzIyV2ZHMG4wNVFrSkM5T0NERDJyZHVuVUtEQXdzc0tPY3V4dzllbFJtczlucE9SQVNFbUpNRUk0Wk0wWkRodzdWNk5HakZSMGRyZUhEaCtmYlJYRDkrdlZhdFdxVndzUERsWmFXcHI1OSsyclVxRkZxMDZhTkJnNGNxTGZmZmx1VEprMXlXaExNYXJYcXRkZGUwL1hYWDI4OFIvUHl6ei8vNk91dnYxYURCZzNVdW5WcjQvcmc0R0NOSHo5ZUkwYU1NSTZkVWxOVFN6Uk1rbGRBYThHQ0JkcXlaWXM2ZHV5WXF4UGowMDgvclo5Ly9sa2ZmdmloV3Jac21XdWZuTU51dHlzNU9WbmUzdDdGQ2wvOCt1dXZzbGdzVGorbm5PM1BuajFiZS9mdTFZQUJBelJzMkREMTdkdFhIMzc0b2V4MnUxNTQ0WVVDOTNrclZxeFFaR1NrdW5mdnJobzFhampkRmhRVXBGNjllbW5PbkRsYXNHQ0JFVlp5eGR5NWN3dnMySnFmOCtmUE95M3orOVZYWHhrZEd0dTNiNi91M2J2cnhodHZWRnhjbkRadjNxek16RXdOSFRwVWI3NzVwcDU4OGtsai85bXdZVU05L2ZUVExvV1R2Ynk4MUwxN2QzMzg4Y2Z5OS9mWHFsV3I1SEE0OU1vcnIraWhoeDV5R252SEhYZG85T2pSdWJhUjF6S2JGd3NLQ2pKQ0R3NkhRODg5OTV6dXZmZGU5ZXJWUzJQSGp0V0pFeWMwZi81OGRlellVVC84OElNbVQ1NnNHalZxcUVtVEpzWTJObS9lck5teloydmF0R25HZTM1d2NMQ2FObTJxSGoxNk9IV0tQSC8rdkZKVFUvTU1rK1lzOXp4bnpwd0NYMWRwYVdteVdDd0tEQXgweXpIdTBhUForOTNDdXBibTVhYWJic3JWRWV6VFR6L1YwYU5ITldyVXFBTEQ0UGtweWYyYmxQMjd5Zmxiem1ReUtTTWpRNzE2OVZMVnFsV2R4aDAvZmx5clZxM0tNOGpvcm4ySWxCMU8rZWlqajlTc1dUUEZ4c1pxMHFSSit1Q0RENHo5WDVVcVZiUjgrZklDWHplREJnM0t0WVRsaFdKaVloUWVIcTVYWDMwMTEzSEltalZyZE9qUUlRMGRPbFFlSGg3YXQyK2ZsaXhab29ZTkcycllzR0dYdlBSZ3JWcTE5UDc3NzJ2WHJsMjVna2JMbHkvWHlaTW5kYzg5OTJqcjFxMWF2MzY5T25ic2FOemV1M2R2ZVhsNVhkSXg0WW9WS3hRVkZhWDc3Ny9mNmZrV0docXFSeDk5Vkt0WHI5YVNKVXVjdXVybXBiaS8wNUw4dWVXNC8vNzdqVm9YTFZxazFxMWI1d29ITDErK1hJMGFOWEs2L3ZycnI5ZTExMTZyV3JWcXFXTEZpb3FOalRWdSsrZWZmL1RQUC8va2VxeUtGU3VxUllzV2F0ZXVuVnExYXFYMDlIVFo3WGFuZmM2bVRac1VFeE9qa0pBUS9mREREK3JldmJ2cTFLbWovLzczdjhiejkvdnZ2OWMxMTF4ajdHZHIxNjZ0VmF0VzVRcmhsYWRqZEFKYUFBQUFBRW9TSVMwQUtBR090RlJsUnU1VjV1OTdsUG5uYjNLa3BaWjFTWmV0MXExYmE5NjhlUzZOYmQrK3ZUcDA2S0NvcUNqOStlZWZUcmZsQklhMmI5OStTWS90VG4vODhZY2tPVTM0NUNYbncvZjhQcVJ2MmJLbHFsU3Bvbjc5K2hXNG5aencxb1ZuelJiRjZkT25KY2twc1BMZ2d3L3EzbnZ2MWF4WnN4UVdGbVo4UVAzTk45OG9NakpTelpvMVUvLysvU1ZsTDFYbzVlV1ZiMUFsUDRjT0hkS1lNV01VRnhlbmV2WHFhZWpRb2NadExWdTJWSGg0dU41KysyMTk4ODAzT25QbWpJWVBIKzd5TWdod2oydXV1VWIrL3Y2RkxpSHE0ZUdSSzBpVDB3V2hjZVBHTG9jbkF3SUM4bDJxSW1mNWpPSnEwNmFOb3FLaThseXU1OUNoUTZwVnE1YXhKSk9VUGRsNzl1eFozWGpqamNaMU9aMFJLbFdxcERmZWVNTzQvdE5QUDlYcDA2ZFZxVklsWXdsUEtidExYVWhJaURwMDZLQmJicmxGeDQ4ZjE3WnQyL1NmLy93bnoyVlEwdFBUODF6cXNGS2xTaTZmelM5SksxZXUxSVlORzlTdFd6ZlZyMTlmQXdjTzFLQkJnelI1OG1RTkdUSWt6MjVqVXZiWjk1S01BTzJCQXdmMDVwdHZhc2FNR1U3N0NiUFpyQ2VmZkZMVHAwOVhTRWlJdW5idDZuSnQrVEdaVEU0ZEdUSXlNcHgrRmc2SFF3Y09IRkM5ZXZXTTYrTGo0elYxNmxSVnFsUkpEei84Y0s3OVJHUmtwRmF1WEtuVHAwOGJrNWNYaTRxSzByeDU4NHo5MjhpUkk1MjZwN1ZzMlZKanhvelJ1KysrcTBHREJtbng0c1hGL2w3TE0zZDBINmhZc2FKVFowb2ZIeC9aYkRidDJiTkhucDZlUm9DclRwMDZrckk3c1JVVVBuU1h3NGNQcTNidDJybGVvL2ZjYzQ5ZWVlVVZ6Wmt6Ujg4ODg0elMwdEwwNnF1dnFsMjdkdmx1NjRjZmZwRE5abE5JU0VpdXlkWGJicnROVHo3NXBGYXNXS0c5ZS9lcVpjdVcyclJwazRLRGczWC8vZmRyd1lJRnFsNjllcDdkSmpNek16Vmh3Z1RaN1hiMTY5Y3YxOFJuM2JwMXRXalJJbU0vblpxYWVra2Q5b3JyMDA4LzFlZWZmNjdiYjc5ZHI3MzJXcTdidmJ5ODlQcnJyMnZnd0lHYU5HbVNaczZjbWVmazdXKy8vV1lFcDRyVGRYUFhybDJTNUJTYVBYLyt2TUxEdzNYa3lCRk5uejVkU1VsSmtySTdsNHdiTjA2REJ3L1dpUk1uTkhqdzREdzd4ZXpZc1VPZmZQSkpnY3ZNZHU3Y1dULy8vTFBXckZtakJnMGFPSVVjQ3RLMmJkdGNRZmtjRndkVUxoUVRFK1BVb2VqT08rODBnbExWcWxWVFNFaUlUQ2FUaGc4ZnJxcFZxMnJvMEtHYU1tV0srdmJ0cTBHREJ1bWVlKzZSbEIybXVwUlFVVmhZbUg3NTVSZk5temRQWGJ0MlZhOWV2ZHg2UEJjWEY2Y1RKMDRZSFdjaUl5TjE0c1FKVmE5ZVBkZFlEdzhQalJneFFpKysrS0xtekptaldiTm1LVGs1V2V2WHI5ZWRkOTRwWDE5ZnZmMzIyNW85ZTdhQ2dvTFV0V3ZYUE4vYlpzMmFsVzg5YTlhczBadzVjd285R2VTdHQ5N1NzV1BIOU1VWFg3Z2xwUFhqanovS2JEYTdiZm5GRjE1NFFXM2F0TkVOTjl4Z2RBRytGQ1cxZnl0STY5YXRuWTRQcE96bnc2cFZxL0ljNzY1OWlOMXVWM2g0dUxLeXNqUjA2RkFkUFhwVW8wZVAxb2NmZnFoWFgzM1ZHRmZZODc1ZXZYcUtpNHN6Z2pBWHkzbjllbnA2NWpydTl2RHdrSStQajlNeWlPSGg0YnJ4eGh1TC9ON281ZVdWNjJTTmZmdjJhY1dLRlhyMDBVZjE4c3N2NjhTSkU1bzdkNjV1dWVVVzR6bWYzd2tYK2RtK2Zic1dMMTZzb0tBZzR4ajBRczg5OTV4MjdOaWg1Y3VYcTJiTm1ybE9ETGxRY1grbnpaczNMNUdmVzQ3VTFGUjk4ODAzNnRHamgzNzk5VmVscGFXNXZPUnRhR2lvc1QvYXYzKy9KazJhcEdyVnFoVmFaMUpTa2tKRFE5V3FWYXRjd1RXTHhhSmx5NVlwTkRSVWt5ZFBWdS9ldmJWbzBTS05HalhLNktpMWVmTm0vZm5ubityYnQ2L1JPZG5EdzBOVnFsVFIvUG56VmJWcVZYWHQyclhjSGFQVFNRc0FBQUJBU1NLa0JRQnVZbzA5cnN3Lzlpano5ejJ5SFA2cnJNdkpuN2UzVEQ2K01ubjdaRi82K0dULzgvYkpmVjNPdUF1djkvYlJ1Um5qM1ZaT2FHaW82dGV2cjcvL0xuelp0NGlJQ0hYbzBFR2pSNC9XeUpFamphRFdzODgrcTV0dnZsbFJVVkV1YlVmS1hxN01uWjIwNHVMaXRHL2ZQcG5OWnQxMjIyMEZqczFaWGpDL3MzdTl2YjAxZWZMa1FzL2MvZXV2N09mWkRUY1VmWG0rMU5SVW5UaHhRcDZlbnJtNlBDeGJ0a3pmZi8rOS92ampEeTFhdENqUEQwMFBIejZzeVpNbnkydzJ5MjYzRzJjR0YrVDgrZk5hdm55NTFxeFpJN3ZkcnNhTkcydk1tREc1bGx0czJyU3BFU2JadVhPbkJnOGVyQWtUU3FmTEZmN1A3dDI3blphcnVWaEdSb2ErL2ZaYnJWKy8zdW42d3BaZXlzdUZnYWZpMkxWcmx6SGhlV0VkQ1FrSldyZHVuYVRzU2RSNzc3M1hDRnFrcEtUb2p6LyswQU1QUEtCVHAwN3B6ei8vVk1XS0ZiVnYzejZscEtRWTRjdGp4NDVwN05peGtySy85d3NuTHYvNjZ5K2RQbjFhYmRxMFVmWHExZFdwVXllMWFORkMxMTEzblZIUHVYUG5OR3JVS0FVRUJPUzd2T1BGSWEwalI0N284T0hEZXVLSkoxeGFBc2hpc2VpRER6N1EyclZyMWFwVksyTlpycHpPRkRObXpGQmlZcUtHREJtUzc0Uyt6V2JUcWxXcjFMUnBVNDBZTVVJREJnelEwS0ZETlhQbVRDUEVscHFhYWdTNVVsSlM5UGZmZnpzdDdlTU9xYW1wVHZ2S0F3Y09LRDQrM3Bpa3NscXRHanQyckRJeU1qUmx5cFE4SjBBZmVlUVJwYWFtNnFPUFBwTEZZdEU3Nzd5VGEwTGNack1wS2lwS3ZYcjFVdmZ1M2ZPYzhHclJvb1hHakJtamhJU0VYRXRpd2xsUko3VisvZlZYNDcxOTFhcFYrdUtMTDNUMjdGbWRQWHZXNkVJNWJ0dzRkZXpZVWMyYk45ZTZkZXYwNFljZnFuNzkranA4K0xBbVRKaVE1Ky9YWFpLVGsvWHJyNy9tMjlHdVlzV0s4dlgxVlZwYW12ejkvUXRjNWlrMk5sYjc5dTFUejU0OTgrMDIwcXRYTDkxMDAwM0dSR2xFUklTU2s1TTFlL1pzSFRwMFNCOSsrS0ZxMTY3dEZHeTAyV3lhT0hHaW9xT2oxYTFidDN3REd6bjdrb3lNREtXbHBibThKRlZ4clY2OVdvc1dMZExOTjkrc2tTTkg1anU1Zk1NTk42aFRwMDVhdDI2ZFZxOWVyY2NmZnp6WG1BTUhEa2hTbmgwSlhXVzFXclY5KzNZMWJkclUyQi91MnJWTDA2ZFBsNmVucDlGeEtTZWtKV1V2bHoxaHdnU05HREZDZmZ2MjFVc3Z2YVMyYmRzYXQrL2F0VXZqeG8xVDVjcVZOV2JNbUh6RHgyYXpXVys5OVpaZWZ2bGxUWjgrWFI0ZUhnV0dEeVRwbVdlZVVmUG16Uys1czFGOGZMek9uajJyaElRRVk1STlORFRVT0dZOWYvNjhWcTVjcVpVclZ4ckxZdGFzV2RNSU1vMGRPMWFkTzNmV3l5Ky9mRW5CaGJTME5LMWZ2MTZ2dmZhYWhnNGRxdTNidCt1aGh4NjY1TzQwRjVzMmJacjI3OTh2ZjM5L0hUOStYSktNbjkzNjlldmw2K3RyaE1vdUZod2NySEhqeGhraHJwaVlHQzFZc0VCMTZ0VFJxRkdqTkdEQUFJMGVQYnJRcnBQNU9YNzh1QUlDQWdyc2RKdVZsYVVqUjQ2b2JkdTJiZ21YYnQ2ODJWaGV6VjJ2WlpQSlZPUy9NVXBxLzVZWGk4VlNwQm9sOSt4REpHbisvUGxHeDczUTBGQ0Zob2JxN3J2djF0ZGZmNjNXclZ2bldsNjdJSjkrK3FsKy9QSEhQRy9MV2U1d3hvd1plUzUzbUJOYXpwSFhrdHJGY2ZMa1NZMGVQVm9oSVNIcTA2ZVBQRHc4OU1ZYmI2aGZ2MzZhUEhteThUZmhwZGkxYTVjbVRwd29zOW1zZDk1NUo4L2pLMTlmWDczNzdydDY3YlhYTkhueVpLV2xwZW5SUngvTmMzdnUrSjI2KytjbVpiL1hKaVVscVcvZnZrYUh3UlVyVmlnd01MQll0WTRmUHo1WE1QRmlNMmJNeU5XWk84ZThlZk1VR3h1ckVTTkdLRFEwVkIwNmROQzMzMzZyUTRjT3FVbVRKdHEvZjcrbVRadW1CZzBhcUV1WExybVd0NCtLaXRLQkF3ZlV0V3ZYY25lTVRrQUxBQUFBUUVraXBBVUFSV1d6S3V0L0I3SzdaZjJ4UjdhNFUyVmRrVXkrZnZLb0dpS1BxdFZrRHE2Vy9mL2dhdktvV2swZXdTRXlCMVdXaXJrVVZVbG8wNmFOUytHcXlNaEl6WnMzVHkrLy9MS21UcDJxbEpRVW8wTlBTa3BLbmt1TzVNZmRTeUt0V0xGQ2RydGRkOTU1WjZHVEl6bkxDeFYwTm5WaGsxZDJ1MTIvL1BLTHBPS0Z0Q0lqSXlWbGg5WXUvTUJ6Ly83OVdyRmloYVRzcFRmeTY3alR1SEZqdmZ6eXk1bzNiNTRtVFpva3U5MWU0QVNqeldiVDRNR0RGUk1USXluNzl6Qmd3SUI4ejdodTJMQ2hwa3lab2lGRGhzaGtNdVU3MFltU2MvLzk5eGNZdnV2Y3ViT2VldXFwWE1zUjdkeTVVKys4ODg0bFBkYWFOV3Z5RFMvR3hzYXFWNjllTGkyZE1uSGlSS2V2UFQwOWxaU1VwR0hEaHNsbXMybkFnQUhHYzNiWXNHSHk4dkxTeG8wYlpiVmExYjU5ZTFtdFZxZjl5UzIzM0tMNzdydFBPM2Z1TkpaY2ZQWFZWL1hCQng5bzlPalJtamh4b3Z6OC9CUVZGYVhtelp2bnV4UkxmSHk4aGc4ZnJsT25UaG1kU2k1bXQ5c1ZGUlhsdER4a3puSlVyaXgxdUdmUEhuM3d3UWM2ZHV5WUhuendRUTBhTk1ocHNxTlRwMDd5OHZMU2pCa3o5UHp6eit1Sko1NVFseTVkbkxxSFNkTHMyYlAxNzcvL0tqdzhYQ0VoSVJvOWVyVFJoV3ZVcUZHS2lvclMyTEZqZGZMa1NiMzAwa3RhdTNhdEJnOGVyTDU5KytxUlJ4N0pOY0V5YmRvMHpadzUwL2phbFJDZnhXTFJrU05IbkFLa1gzMzFsY3htczlHZGFOcTBhVHB3NElDR0RoM3F0THhKWm1hbTAzT2xSNDhlU2sxTjFjcVZLeFVlSHE2aFE0Y2F0OXZ0ZGwxenpUV2FQMysrZkh4OGpDQnRYbkk2RnlZbEpSbVRwY2l0cU4wSDl1N2Rxei8vL0ZPdFc3ZFd0V3JWVkxWcVZWV3RXbFhWcWxYVFR6LzlwTzNidCt2enp6K1gxV3JWdkhuenRIcjFhclZyMTA1dnZmV1dWcTFhcFVXTEZ1bnR0OS9XRzIrOFVXQkhvUnc1M1VyeWU0KzcyQTgvL0NDTHhaTHJHT0tQUC83UWtpVkx0Ry9mUG9XRWhPakZGMS9VRjE5OG9Za1RKK3F6eno1VDE2NWRkZmZkZHp1OTc2OWV2VnBlWGw1NitPR0huV3E0TUhCZ05wdU5BSVBENFZCVVZKUVJCaG8wYUpBT0h6NnN6ei8vM0FneFpHUmthTktrU2RxK2ZidGF0bXlwM3IxN0YvbzkvZmpqajNJNEhFN0w0SldFeE1SRUxWeTRVQnMzYmxSd2NMQzZkZXVteU1oSXBhZW5PLzFMUzBzekxuT1dZMTY4ZUxIdXV1dXVYT0g2bkk0ZEY0Zk1MOFh1M2J1Vm5KeHNkQ21jUG4yNnZ2dnVPNk5iUjE3ZERxWHMwT3VzV2JNMFpzd1lqUnMzVG41K2Zycjk5dHUxWnMwYXpaczNUejQrUGhvN2RteWhTMEJYcTFaTm8wYU4wdENoUXhVZUhxN0RodytyZCsvZStiNFhkdS9lM2FYdnkyS3hLQ01qd3ppKzJySmxpM3g4ZkRSbXpCaTk4ODQ3Y2pnY1RzdElmdjMxMS9yMDAwLzFuLy84UjcxNzl6YU9yMzE5ZlRWa3lCRFZyMTlmZS9ic2tkVnFMVFJVbEphV3BxU2tKTTJkTzFjYk4yNlV6V1pUdTNidE5IMzZkTDM1NXB2cTM3Ky9ldlhxcFljZmZ0Z3BlQndmSDU5blI5eTh1ampkZU9PTk9uNzh1Q3dXaTI2NzdUWjE2ZEpGZGVyVVVYeDh2RFp2M3F6T25Uc2JQME1QRDQ5Y1FaNExBOFU1eXdSZWQ5MTFxbGl4b2w1NjZTWE5tVE5IKy9idHUrU3dodDF1MSsrLy8xN282K253NGNPeVdxMkZMaWxkR0lmRG9UVnIxdWlERHo1UWFHaW9Ybnp4eFdKdFQ4cjkvbm1oWThlT2FjK2VQYm11UDNueXBOUFhKYkYvazdKL1Z6bGRTbWZObXFYVHAwL3JqanZ1S1BMUDBSMzdrR1hMbG1uMTZ0VzY5OTU3amU5WGt2cjM3Ni9FeE1SOHU4bm03Tjh1L3R0bTRNQ0JHamh3WUo3M09YTGtpUHIxNjZjcFU2WTRkY3lTc29OaXYvMzJXNUcvajhLY1BuMWFRNFlNTVRvMTVyeWZOV2pRUUU4Ly9iU3lzckp5TGFPWEl6NCtQcysvNGI3OTlsdTkvLzc3a3FTaFE0Y1cyQVd1VWFOR0dqRmloTWFNR2FQWnMyZHIzNzU5ZXZYVlYzUHRvOTN4TzNXM1U2ZE9LVG82V2hhTFJTMWF0TkRnd1lQMXhSZGZhTisrZlVab3F5eHMzTGhSMzN6empWcTFhbVc4OXA1NDRnbWRQSGxTM3Q3ZWlvaUkwTXlaTTFXcFVpV05HalhLcVBQQ1kvajQrSGpqK0x1OEhhUFRTUXNBQUFCQVNTS2tCUUNYd0pHU3JNemY5eWpqanozSzJ2ZTdIQm51V1g3TFZlWktsZjkvNEtxYXpCY0dzUDcvLzAzK0FZVnY1RExVczJkUGJkaXdvZEFsMWFUc0QvMmpvcUxVdm4xN1k3SXVNakpTWDM3NVpZRWYybDBvSkNSRVlXRmh4YXI1UWp0MzdqUkNGQmNIVmZLUzg2RzhxMHZBNVdYSGpoMDZmZnEwYXRldVhlalpzd1hadEdtVEpEbDEvenAzN3B6R2p4OHZ1OTJ1SjU1NG90QUpxckN3TUtXbHBlbVRUejdSNU1tVDVlSGhvZnZ1dXkvUHNUbG5YQzlZc0VCOSsvWjFLV0JXdjM1OVRaczJUWlVxVldLNXc4dkF6ei8vckRObnpzakx5MHN4TVRGS1QwOVg1Y3FWYzQxcjFhcVYxcTlmNzNMNDRXTHA2ZW42NktPUDVPZm5KdzhQRDJNU05TUWtKTi83ZUh0N0t6QXdNTmZTUWJHeHNSbzBhSkNTazVNVkhoNnVldlhxS1RnNFdCTW1UTkRBZ1FNMWZQaHdMVnUyVFBYcTFkT05OOTRvaDhPaFR6NzVSSm1abVFvSUNGQklTSWptekpsakxFbjE3cnZ2cWthTkd2TDM5OWVVS1ZQVXExY3YxYWhSUTJmUG5zMzM5Ykpueng1Tm5UcFY4Zkh4ZXZubGw0MEpqRVdMRnVuRWlSTUtDQWlRbDVlWERoOCtyRk9uVGhrVGZXbHBhZHEwYVpOdXZmWFdmQ2Vjc3JLeXRHM2JOcTFldlZxSERoMVNoUW9WOU1ZYmIrUWJSbTNmdnIwYU5HaWdxVk9uYXZIaXhWcXhZb1h1dXVzdTNYUFBQV3JSb29WbXpweXBpSWdJUGY3NDQ4YjMwNlJKRXcwZlBsd2hJU0ZhdEdpUlZxMWFwWUNBQUUyWU1FRXRXclJRdTNidE5HclVLTTJlUFZ0cjE2NVZseTVkblBZRGQ5eHhoeG8wYUdCOC9jOC8vMmp6NXMxTzM4UEVpUk1WRWhLaUNoVXF5R3cyYS9mdTNVcE1UTlFqanp3aUtUczhtdE1wcEZxMWFwbzFhNVlpSWlMVXAwOGZQZkRBQTVvK2Zib0NBZ0tVbFpXbC9mdjNxMFdMRms3ZmQrL2V2WFh5NUVuOStPT1B1dXV1dTR4SjNlUEhqK2ZacGNjVkpSMXN1VklWZFZLcm9JQkJ6dVJ6VkZTVXBreVpvcU5Ianlvc0xFd3Z2dmlpekdhem5ucnFLZU8xMjZkUEgwMmNPREhYSlBiZXZYdTFidDA2K2Z2N3k4UERRLy83My84a3lhWE9tdWZPbmRQU3BVdlZ1SEZqTld6WVVHZk9uTkcyYmR2MC9mZmZLem82V2w1ZVhucjg4Y2YxN0xQUHl0L2ZYKzNidDllWFgzNnBWYXRXS1R3OFhOT25UOWV0dDk2cVpzMmE2ZTY3NzVhUGo0ODZkZXBrN0Q5emxpejY0b3N2WkxmYm5ZSXdEb2ZEZUQza2hJa0NBZ0kwY2VKRUk0ejJ6ei8vNkwzMzNsTlVWSlJ1dWVXV1BMdFVMVnUyVEpHUmthcFlzYUlxVktpZ3VMZzQ3ZDI3Vno0K1BpNTF3aXlPTDcvOFVoczNicFNVUGFrN1lzU0lQTWY1K2ZrcElDQkFGU3BVVUVCQWdHNisrV1pGUmtacXhvd1pldSs5OTR4eGRydGRCdzhlTFBKck4wZE9OOENjbjJ0WVdKaHExS2loYnQyNkZkb1JwbGF0V3Bvelo0NSsvZlZYM1g3NzdabzRjYUkyYmRxa2E2NjVSbVBIam5YNStLeFpzMllhTzNhc1JvMGFwVFZyMWlnbUppWlgyTGd3eDQ4ZlYwUkVoTHk5dmVYcDZhay8vL3hUTnB0TjlldlhsOFZpMGNxVks5V2lSUXZkZXV1dG1qWnRtcVpNbWFMVnExZnJ3SUVEcWwrL3ZpcFhycXl3c0RCVnExYk5PRGEwMisyeTJXeXlXcTNLeXNwU3c0WU50WHo1Y2ozLy9QUDUxbkgyN0ZuOTlkZGZ5c2pJMEprelo5UzFhMWQxNmRMRk9JRmg1c3labWpadG11Yk9uYXN2di96U1dGWlF5bDV5ZU5Tb1VTNTl2dzgrK0dDZUp3VWtKQ1NvWWNPR1RzZjVOV3JVMEpZdFc3Uml4WXBjeTNxbXBLUm8yYkpsdXZubW00M09WNTA3ZDlhTk45NVk2Tzl2NWNxVk9ubnlwUHo5L2VYbDVTV1R5YVRJeUVnZFAzNWNuVHQzTHZDKysvZnZsN2UzdHhGU0tvckRodzlyM3J4NTJyOS92eG8wYUtBeFk4WVV1WU5NWkdTa3RtN2Rxc3pNVFAzMTExLzUxclZ1M2JwY25WTWw1UXBFdUhQL0ZoY1hwNWRlZWttU2pLQzhuNStmckZhcldyWnM2UlRRMnJoeG82cFVxZUpVeTRrVEovTDhYdHl4RDRtTmpkV1NKVXQwKysyM0d5ZVU1S2hjdWJLbVQ1OXVmTDFqeHc1dDJyUkpBUUVCY2pnYzJyRmpoenc4UEFvOWpsaTllclZNSnBNOFBEeTBlL2R1WTlzWGUrR0ZGNHI4ZmJoaTBhSkZpbytQMS9qeDQzTjE4cnU0TSt6RWlST041UmRqWTJNVkhSM3RGR0JMU0VqUXRHblR0R3ZYTG5sN2UydklrQ0ZPM1FqejA3cDFhNDBlUFZyang0L1hsaTFidEh2M2JrMmRPbFdOR2pXUzVMNzNCWGZ6OXZaV1VGQ1FIbi84Y1lXRmhXbjkrdlg2OE1NUDFiUnAwMkl2RmY3SEgzL2sreHpQY2ZyMDZUeXYvL3JycjFXclZpME5HemJNdUs1Njllb2FPSENnNXMrZnIyM2J0cWxodzRZYU5XcVVjZkpJMWFwVnRYYnRXdGxzTnAwNWMwYkhqaDNUZmZmZFZ5NlAwUWxvQVFBQUFDaEpoTFFBb0JEVzQvOFkzYklzVVljbGg2TlVIdGNqSkZSZTlSdkpxMTVEZWRWckpNOTZEV1VxeDEyRWV2YnNxU2xUcHJnME5qSXkwdWdBVmRUSGNwZmZmLy9kV0lLdlM1Y3V1djc2bGptaWhBQUFJQUJKUkVGVTZ3c2NuNVNVcE9qb2FFa3E4aG0rZHJ0ZG4zMzJtU1NwYTlldUxuVVd5a3RjWEp6UnNTQW5UR0d4V0RScTFDaWRQWHRXalJzMzFuUFBQZWZTdHA1NTVoa2xKeWRyOWVyVkNnOFBWMkJnWUo3TFBtWmtaS2grL2ZyR1JHdDZ1bXRCeDJyVnFobmpIYVgwR2tUZTl1L2ZyOVdyVjB2SzdsQjEyMjIzNVRteGtqT2hWRlIrZm43YXYzKy9FYjcwOWZWVno1NDlDNXcwdmVlZWUvSmMzdWlycjc2U3Y3Ky9KazJhWkR5WFdyZHViUVNLZ29PRFZiTm1UZlhyMTgrby9lTFhaNnRXclJRUUVLQm5ubm5HbUZ4ODhNRUhWYjE2ZFMxZXZGaFJVVkZPWjZKZktDc3JTd3NYTGxSNmVycEdqQmpoTk1adXQrdm5uMzgyemtyMzgvTlRodzRkOU5oamowbks3bktUa1pIaE5MbDFzZG16Wit2Nzc3K1hwNmVuT25mdXJHZWZmVGJmN2k4NUdqUm9vTm16Wit1bm4zN1N5cFVyOWVPUFA2cEdqUnB5T0J5S2lJaFFwMDZkMUxkdlg2ZjczSGJiYmVyVHA0OU9uanlwTm0zYWFNQ0FBY1prYUhCd3NLWlBuNjZWSzFkcXhZb1YrdVNUVDV5V2IybmR1clVlZU9BQjQrdXRXN2M2aGJTOHZiMTE1TWdSYmR1Mnpiak8wOU5URHp6d2dKNTQ0Z2xKVW1CZ29JS0RnNDFPWmZmZWU2K0NnNE9OempLSER4OVdWRlNVSEE2SGF0YXNxYWVmZnRxcGZwUEpwQ0ZEaHFoMTY5Wk9rN29oSVNIRzcvNVM1SFIvUUc0bDJYM2c0TUdEU2twSzBxUkprM0l0SWZYMDAwL3IrdXV2MTRvVksvS2NuUFAyOW5aNmp2bjUrZW11dSs3S04xaDhvZDkrKzAwcEtTa2FNR0NBRGh3NFlIUTY4ZmYzVjFoWW1McDI3ZW9VSXZYMjl0YVRUejZwenAwN2E4T0dEVnEzYnAxMjdkcWxnd2NQcW4zNzlybGVYMzUrZnVyZnY3OFdMMTZjWjBBbktDaEl6ei8vdkZPbmtaekFTV3BxcWw1Ly9YVWxKeWVyUTRjT0dqaHdZSjdkam54OGZQVG5uMzhhZ1Fvdkx5OWRkOTExZXVHRkY5eTZCSFJlSG52c01jWEd4cXBXclZxcVdyV3FLbFdxcE1EQVFPTmZUaWdycjJEVTBLRkRGUjBkcmJpNE9PTm5IQlVWcFl5TWpHSjNJbXJldkxrQ0FnS003NzlPblRxNWxnd3JpSmVYbCs2NDR3NUoyY2RTWjg2YzBidnZ2bHZvUHZoaXQ5NTZxMmJPbktsNTgrWnAwS0JCbDNSZktmdDNtOU1CVmNwK1BuWHMyRkYzMzMyM3pHYXpxbFdyWnJ5dk5HblN4T2k2czJQSERzWEV4R2ovL3YxS1RrNVdlbnE2YkRhYmJEYWJjYnhsTnB2bDRlRWhUMDlQSTJDY242Q2dJRjEzM1hWcTFxeVp1bmZ2bml0Y1g2VktGWTBiTjA2Yk5tMlMzVzQzZms2QmdZRnEzNzY5M256enpWemJmT1dWVjNKMWU4eFBvMGFOTkh2MmJLZnJ3c0xDZFBEZ1FTMWR1alJYUnkwdkx5ODFhZEpFcjcvK3V0UDFyZ1RzTEJhTE5telk0TlJWcGtLRkN1cmF0V3VoSWEwREJ3Nm9aY3VXeFRyNTRPelpzenAwNkpDNmRldW1YcjE2NWR1VjFsV2JObTJTeVdSUzNicDE4LzFiNmVXWFh6YUMweGVLaW9veWdsU1MzTHAvQ3drSjBkMTMzNjNxMWF1cmJ0MjZxbHUzcnE2NTVocW52Mzl5UXJ3Ly9QQkRybVBQL0paRGRNYytwR2JObWhvOGVMRGF0V3RYYUljNWIyOXZiZG15eGZnNkpDUkVmZnYyTlk1TDh4TVJFV0djcU9EbjU2ZnUzYnZudWI4dXFXVitjL1R1M1Z0dDI3WjFxYnZjeVpNbmplWDFmSDE5MWFwVksvMzN2LzgxYmplYnpZcU9qdGExMTE2clljT0dHU0VyVjdScTFVcXpaOC9XbENsVFZMTm1UYWY3dXV0OXdkMnFWS21pVHo3NXhPaEU5ZSsvLzZwMjdkb2FPM1pzc1g5dlM1Y3VMZlR2cmJTME5LZk9pVGxlZi8xMWVYdDc1OXEvenBneFE3Ly8vcnZDd3NMMC9QUFBPKzFiK3ZUcG94a3pabWpXckZreW04MjYvdnJyOWZEREQrdmN1WFBsN2hpZFRsb0FBQUFBU3BMSndVd25BRGl6V3BWMUlGSVpmMlFIcyt6eFowdjhJYzJWZy84dmtGVy9rYnpxTjdxc3UyS2Q3dm1vMDlmWExQbmFMZHNORHc4M09ocVVsQWNmZkZCRGhnd3A5bmJzZHJ0V3IxNnRqei8rV0JhTFJUZmZmTFBHang5dkxPVVFGeGNuUHo4L3A2VVBjN3I0N055NVUvWHExZE9DQlF0Y2VxeVZLMWZxbzQ4KzB0dHZ2NjE3NzcxWG4zNzZxUll0V3FTZ29DQXRXN1lzM3lVQWs1S1M5UGpqajZ0T25UcGF1SEJocnR1blRwMnE5ZXZYcTNuejVnb1BENWZkYnRmNDhlTzFkZXRXaFlTRWFOYXNXZkx4OFZGbVpxWXFWNjRzazhtazk5NTdUNXMyYlZLUEhqMXlkVkt3MisxNjk5MTN0V3ZYTHZuNCtDZzhQTndJclhYcjFrM256cDF6NmZ0MTFZSUZDNHJWUlN4SFNUMmZDMk01Y2xBSlk5K1NKSGsxYUt3cUkxMWZydk55WUxmYlpUS1ppaHdTTEUwNTNVQUtXazRrTXpPelJKZlRQSHYyckJ3T1I3NlRjWGE3WFE2SEk5ZEV5NDgvL3FnVEowN29xYWVleW5jU0ppTWpRMTk5OVpYYXQyOWY2TkphK1RsNDhLQ2FOR2tpczltc3YvNzZLOS9BNmE1ZHUrVGg0VkZnOTQrRWhBU2RPWE5HVFpvMGtkVnExZG16WnhVVUZPVFNaTFROWmxObVpxWXNGb3NDQXdOelRWNGxKeWNYdXFRc3lqK0x4VkxrNVlFY0RvZng3MUtEcEwvOTlwc1JERnU5ZXJXcVZLbWlPKzY0dytXZ1JYUjB0TEt5c3RTa1NaTkxycnN3TzNmdVZHWm1wa3ZkU0t4V3E2eFdxN3k5dlF1Y0lIWTRITEpZTFBMMDlDenhBRUJCenA0OWEzVFl1dHc1SEk0eWYxL01hOG14Zi8vOTk1TENaOFZ4T2Z3TVNwUEQ0VEJDYmFXOWJObjU4K2VORG1DNE11U0VaQzlsbjVyem5sV1crK0dpeUcvNVF5bDdDY0FxVmFvVU9WeG90OXR6ZFdXN2txU21wbDYyNzJsSlNVazZlL2FzVXdkY1YzQ01EZ0FBQUFDdXV6TC9tZ1dBRW1DTE82VzBpRytWdnZWSE9kTFRTdXh4VElFVm5UcGtlVFZvTEhQRm9pMU5VZDcwNjlkUFVWRlIrdnZ2djB0aysvWHIxeTkyUU10dXQydkhqaDFhdm55NWNWWnpxMWF0OU00Nzd6Z0ZQRDc1NUJOdDNMaFJIaDRlOHZQems2ZW5wMU5JcVhmdjNrVjYvSnhsV1NScDBLQkJSUTZWeE1URUdNdVY1Snp4dW03ZE9tM2R1bFVCQVFFYVAzNjhnb09EOWNjZmZ4aGREVHc4UEl4dUFSY3ZJU1ZsVHphOC9mYmJHamh3b0JJVEUvUDgwTHhSbzBiRjZxNGtTWC8vL2JleXNyS0t0UTBVMzVVMFVXUTJtd3V0dHlRRFdwS01KY255azE5OXJpeEI1dXZycXllZmZMSklkZVc0OERWZFVFZkFWcTFhRmJxdEtsV3FHQjIyUEQwOUw2bERqNGVIaC96OS9mTzluY21mSzBOSmR4OG9UaENpT09IU0N6dDNGV1haWkhjRWkvT1QwODNKRlo2ZW5pNU5iSnRNcG1KMzUzR0h3dmFmbDVQTElaeVUxL3RKYVFXMHBNdmpaMUNhVENaVG1RVkZDR2hkZVlweS9IeWxuQlJ4c1lLKzErSjJiM1RsMlA1eWRya0d0Q1NwVXFWS1JWbzZ0YndkbzlOSkN3QUFBRUJKSXFRRjRPcm1jQ2d6OGxlbFJheFQxcjdmM0w1NWs1Ly8vdzlqTlRTQ1dlYXFJWVhmOFNwVm9VSUZUWjA2VllNSEQzWjdVS3QrL2ZxYU9uVnFzYmNUR1JtcE1XUEd5T0Z3eU5mWFYzMzY5Tkdqano2YWExekRoZzIxZGV0V1pXVmxLU1VsUlZMMkIrd05HelpVejU0OUwya3k5VUlWS2xSUTc5NjlkZWJNR2JWdTNickkzMGV0V3JWMDExMTN5Y2ZIeHdoa1BQTElJL0wwOURTV0U1R3lsMlEwbTgxR0o2TEF3RUE5K09DRHV2UE9PL1BjcnIrL3Y4YU5HeWVMeFdJc1UzS2hpUk1uRnVsRDN3djE2ZE5ILy83N2I3RzJBUUFvT1V4cUFRQUE0RXJGc1N3QUFBQ0Frc1J5aHdDdVNvNjBWS1Z2aVZEYUQ5L0pkdWEwVzdmdEVSSXFueFozeUxmbEhmSnFlSjEwQlo3MVdwaVNYaDR1SlNWRmMrZk9kZHZTaCs1YTRqREhtalZyRkI4ZnIyN2R1cmwwQnJ2ZGJqZVdabkxYR2I4Mm02M1lIYW5TMDlPVmxaWGxjbWlxb0NVcnJtUXNkd2dBN2tYM0FRQUFBRnlwT0pZRkFBQUFVSkxvcEFYZ3FtSTkvcS9TTnE1VitvNnRrc1Y5eTZWNVhsdFh2aTN2bEUvTE8rUjViVjIzYmZkcVZhRkNCUTBaTWtRMzMzeXpsaXhab3JpNHVDSnRKeVFrUkQxNzlsU0hEaDNjV2wrWExsMHVhYnpaYkhiN1VtckZEV2hKa3ArZm4vejgvRndlWHg0RFdnQUE5Mk5TQ3dBQUFGY3FqbVVCQUFBQWxDUkNXZ0RLUDV0VkdYdCtVVnJFT2xtT0hIVFBOazBtZVRXNlRyNHQ3cFJQeXp2bFVZMGxERXRDaHc0ZDFLRkRCeTFac2tUYnQyOTNlUW5FK3ZYcnEwT0hEZ29MQ3l2aENnRUF3TVhvUGdBQUFJQXJGY2V5QUFBQUFFb1NJUzBBNVpZOUtWRnBQNjVYK2s4YlpFOUtMUDRHUFR6bGZmMU44bTE1aDN4YTNDRnpSZGVXaUVQeDllelpVejE3OXRTcFU2ZTBZOGNPSFQxNlZLZFBPeTlUZWMwMTE2aGh3NFpxM2JxMVFrTkR5NmhTNEJKY3NCU3FJeU5kV1FmM2xXRXhBTXFDOVVTTVpMVklra3plM3ZJSXJWa3FqMnYyOVpObnZZWWx0bjBtdFFBQUFIQ2w0bGdXQUFBQVFFa2lwQVdnM0xHZlQxTHFtcFZLKzJtalpMTVdhMXNtSDE5NTM5eEN2aTN1a004dExXWHk4M2RUbFNpSzBOQlF1bU9oL0hBNGpQOWFZNDhyY2VLSU1pd0dRTmx3U0RJVk9zcmRQSyt0cStEeE0wdHMrM1FmQUFBQXdKV0tZMWtBQUFBQUpZbVFGb0J5dzVHV3F0UnZ2bEJxeExkU1ZsYXh0dVY1YlYzNVA5aEpmcTNiU2Q3ZWJxb1FBQzVnS3YxZ0JvRExpOE5oS3BOZGdTM3VwQkltdkYxeUQzRERFeVc3ZlFBQUFLQ2szUEJFV1ZjQUFBQUFvQndqcEFYZ2l1ZklTRmZhK3ErVit0MGFPVExTaTc0aEQwLzUzbmFuL0Ivb0pLL0dUZDFYSUFEa3dlVHJMNi9yYmlqck1nQ1VJZXVKR0RrdVdPN1Fzd1NYTzNSa1pNajZUMVQyL3pNelpmbmZnUko3TEQ5YjlyYlRQVzZRbiswQWwxeHl5U1dYWEhMSkpaZGNYbEdYMG9RU08xWUdBQUFBY0hVek9Sd1hyTFVEQUZjU2kwVnBFZDhxNWRzdjVVaEpMdkptekZXcXl2KytEdksvdDZOTWdSWGRXR0Q1ZGJybm8wNWZYN1BrNnpLcUJDZytuczhBcmdiV2YvOVcvRHVEeXJvTUFBQUE0TExINXdJQUFBQUFTZ3FkdEFCY2VXeFdwVytPVU1yWG44bCtMcUhJbS9HKzRXYjUzLzhmK2R6YVNqS2IzVmdnQUFEQTVjWGptdXFxUEd4Y1daY0JBQUFBQUFBQUFNQlZpNUFXZ0N1SHc2Nk03WnVWOHRVSzJjN0VGV2tUSmo5LytkMTluL3dmNkNTUDBCcHVMaEFBQU9EeVpQTDFrM2ZURzh1NkRBQUFBQUFBQUFBQXJscUV0QUJjL2h3T1plN1pvZVRWbjhwMklxWkltL0M4dG83ODczOUlmbmZkSjNsN3U3bEFBQUFBQUFBQUFBQUFBQUNBL0JIU0FuQlp5NHI4VmNsZkxKUDEzNytMZEgvUDJ2VlVvZXZUOG1sK201c3JBd0FBQUFBQUFBQUFBQUFBY0EwaExRQ1hKY3ZodjVTOFlwRXNVWWVMZEgrUDBKcXFFUGFrZkZ2ZEpabE1icTRPQUFBQUFBQUFBQUFBQUFEQWRZUzBBRnhXSEtrcE92L0pCOHJZK1hPUjdtOE9ycVlLWFhySTcrNzdKTFBaemRVQkFBQUFBQUFBQUFBQUFBQmNPa0phQUM0YkdUdC8xdm1sQytSSVBuL0o5elZYQ2xMQUk5M2tmMTlIeVpOZEd3QUFBQUFBQUFBQUFBQUF1SHlRWkFCUTV1em5rM1QrdzFuS2pOeDd5ZmMxK1Fjb29GT1lBanAwbHJ5OVM2QTZBQUFBQUFBQUFBQUFBQUNBNGlHa0JhQk1aV3picFBQTEZzcVJsbnBKOXpQNStNcS9RMmNGZEhwTUpqLy9FcW9PQUFBQUFBQUFBQUFBQUFDZytBaHBBU2dUOW5NSlNsb3dVMW43LzdpME8zcDV5ZisrLzZoQzUyNHlCVllzbWVJQUFBQUFBQUFBQUFBQUFBRGNpSkFXZ0ZLWC90TUdKYTlZSkVkR3V1dDNNcHZsZDg4RHFoRDJwTXhCVlVxdU9MakVzM1k5V1k5RkcxL2JUcDJRUjJpTk1xd0lLQnJicVJOT1gzdldxVjlHbFFBQUFBQUFBQUFBQUFBb3p3aHBBU2cxOW9Tek9qZDNxaXlILzdxayszbldycWVnZm9QbFVlUGFFcW9NbDhxclRuMm5rRmJHN20wSzZQeEVHVllFRkUzRzdtMU9YM3ZWYlZCR2xRQUFBQUFBQUFBQUFBQW96d2hwQVNoNURvZlNJdFlwNWZNbGNtUm11bjQvYjI4RmRuMWEvaDA3U3laenlkV0hTK1ozWDBlbC8veWo4WFhxTjEvSzVPMGo3eHR2bFdkTnduUzQvRmxqanlzcmNxOVN2L25TNlhyLyt6cVdVVVVBQUFBQUFBQUFBQUFBeWpPVHcrRndsSFVSQU1vdlc5d3BKYzJiS2t2VTRVdTZuMWZqNnhYMDBpQ1pxNGFVVUdVb3J2T0xQMUQ2cHUvTHVnekFiZndmN0tUQVovdVdkUmtBQUFBQUFBQUFBQUFBeWlFNmFRRW9NWmw3ZjlHNWVkTWtTNWJMOXpINStTdnd5ZWZrMTY1OUNWWUdkd2pzOFY5bFJ1NlJQZjVzV1pjQ0ZKczV1S29xZEh1MnJNc0FBQUFBQUFBQUFBQUFVRTdSU1F1QSt6bnNTbDYxUkduZmZYVkpkL081dWFVcVB2K0t6RUZWU3Fnd3VKc2pOVVZKSDB4WFp1VGVzaTRGS0RLZjVyZXAwb3VEWlBJUEtPdFNBQUFBQUFBQUFBQUFBSlJUaExRQXVKVWpMVlhuWmsxVTFsLzdYTDZQS2JDaUtqN2JWNzUzM0YyQ2xhRWtwVy81UVZuN2Y1YzE1bDlaWTQrWGRUbEFvVHhyMVpabnJUcnl2ckc1L082K3Y2ekxBUUFBQUFBQUFBQUFBRkRPRWRJQzREYldtR05LbkRwRzl2Z3pMdC9IOTg2MnF0aXpyMHdCRlVxd01nQUFBQUFBQUFBQUFBQUFnTExqV2RZRkFDZ2ZNdmYrb25QenBrbVdMSmZHbXl0VlZxVytyOG43eHVZbFhCa0FBQUFBQUFBQUFBQUFBRURaSXFRRm9IanNkaVd2WEt5MDlWKzdmQmUvK3pvcXNFY3ZtWHo5U3JBd0FBQUFBQUFBQUFBQUFBQ0F5d01oTFFCRjVraEpWdUtNQ2JJYy9zdWw4U1kvZndVTmVFdmVOOXhjd3BVQkFBQUFBQUFBQUFBQUFBQmNQZ2hwQVNnUzY3Rm9KVTRkSzN0aXZFdmpQV3JVVXBVM1I4a2NYSzJFS3dNQUFBQUFBQUFBQUFBQUFMaThFTklDY01reWR2NnNwQVV6Skt2VnBmRSt0N1ZXMEl1REpHL3ZFcTRNQUFBQUFBQUFBQUFBQUFEZzhrTklDNERyN0hZbGYvcXgwalorNDlwNER3OEZQdlc4L0Ivc1ZMSjFBUUFBQUFBQUFBQUFBQUFBWE1ZSWFRRndpU01sV1lrekpzaHkrQytYeHBzckJTbG80SEI1TldoY3dwVUJBQUFBQUFBQUFBQUFBQUJjM2docEFTaVU5VmkwRXFlT2xUMHgzcVh4WG8ydlY5Q0F0MlN1V0ttRUt3TUFBQUFBQUFBQUFBQUFBTGo4RWRJQ1VLQ3NBNUZLbkQ1T3lzcHlhYngvaDg0S2ZQSTV5V3d1NGNvQUFBQUFBQUFBQUFBQUFBQ3VESVMwQU9RclkvZDJKYzJaSWpuc2hRLzI4bGJRSzIvSzU5YmJTNzR3QUFBQUFBQUFBQUFBQUFDQUt3Z2hMUUI1U3YzMlM2Vjh0c1Nsc1I3VlFsUjU4THZ5cUhGdENWY0ZBQUFBQUFBQUFBQUFBQUJ3NVNHa0JjQ1p3Nkh6bjh4WCtxYnZYUnJ1ZmRPdENucDFpRXkrZmlWY0dBQUFBQUFBQUFBQUFBQUF3SldKa0JhQS8yT3g2TnljY0dYK3RydndzU2FUS2p6K2pBSWVlYnprNndJQUFBQUFBQUFBQUFBQUFMaUNFZElDa0MwclM0blR4aXJycno5ZEdsNzVqWkh5dnJGNUNSY0ZBQUFBQUFBQUFBQUFBQUJ3NVNPa0JVQ096QXdsdnZlT0xGR0hDeDFyOHZOWGxiZkd5ck5ldzFLb0RBQUFBQUFBQUFBQUFBQUE0TXBIU0F1NHlqblMwNVF3Y1lTcy8wUVZPdFpjT1ZoVjNob3JqK28xUzZFeUFBQUFBQUFBQUFBQUFBQ0E4b0dRRm5BVmM2U2xLbUg4TUZtUC8xdm9XSS9RbXFveWZMek1sU3FYUW1VQUFBQUFBQUFBQUFBQUFBRGxCeUV0NENwbFA1K2toQW5EWlR0eHZOQ3hudlVhcXNyUU1UTDVCNVJDWlFBQUFBQUFBQUFBQUFBQUFPVUxJUzNnS21RL2w2Q0VzVU5sT3hOWDZGanZHMjVXNWRkSFNGN2VwVkFaQUFBQUFBQUFBQUFBQUFCQStVTklDN2pLT0ZLU2xURCtiWmNDV3I1MzNLMUsvZDRvaGFvQUFBQUFBQUFBQUFBQUFBREtMMEphd0ZYRWtaYXFoSW5EWlR0OXN0Q3hmdmY5UnhWN3ZWUUtWUUVBQUFBQUFBQUFBQUFBQUpSdmhMU0FxNFFqSTEwSjc3MGo2L0YvQ3gzcjMrRVJCVDdkcHhTcUFnQUFBQUFBQUFBQUFBQUFLUC9NWlYwQWdGSmd5VkxpcEhkbC9TZXEwS0YrOS8ySGdCWUFBQUFBQUFBQUFBQUFBSUFiRWRJQ3lqdXJWWW5UeHNrU2RialFvU3h4Q0FBQUFBQUFBQUFBQUFBQTRINkV0SUR5ekdaVDRzd0p5am9RV2VoUXYzc2VJS0FGQUFBQUFBQUFBQUFBQUFCUUFnaHBBZVdWdzY1ejcwOVNWdVN2aFE3MXZiT3RLajcvYWlrVUJRQUFBQUFBQUFBQUFBQUFjUFVocEFXVVJ3NkhraGJNVk9adnV3b2Q2bk5iYTFWNmFhQmtNcFZDWVFBQUFBQUFBQUFBQUFBQUFGY2ZRbHBBT1pUeTJSSmxiTjljNkRpZjIxb3I2SlUzSlJPN0FnQUFBQUFBQUFBQUFBQUFnSkpDTWdNb1o5Si8vbEdwNjFZWE9zNm4rZTNaQVMwenV3RUFBQUFBQUFBQUFBQUFBSUNTUkRvREtFY3MvOXV2OHd0bkZ6ck9zMVp0QlExNGk0QVdBQUFBQUFBQUFBQUFBQUJBS1NDaEFaUVR0bE1ubERodG5PU3dGempPSEZ4VmxZZU9sVHc4U3FreUFBQUFBQUFBQUFBQUFBQ0FxeHNoTGFBY2NDU2ZWMkw0U0RreTBnc2NaL0lQVUpWaDQyU3VGRlJLbFFFQUFBQUFBQUFBQUFBQUFJQ1FGbkNsczFpVU1HVzBiR2ZqQ2g3bjVhWEtiNDZTUjBqMTBxa0xBQUFBQUFBQUFBQUFBQUFBa2docEFWZThjL09teWhwOXRPQkJKck1xdi9hMnZCbzBMcDJpQUFBQUFBQUFBQUFBQUFBQVlDQ2tCVnpCVXI1WXJzeTl2eFE2cmxMZjErUjkwNjJsVUJFQUFBQUFBQUFBQUFBQUFBQXVSa2dMdUVKbC9MSkZxV3MvSzNSY2hjZWZrVytiZHFWUUVRQUFBQUFBQUFBQUFBQUFBUEpDU0F1NEFsbU8vazlKQzJZV09zNnY3UU1LNk55dEZDb0NBQUFBQUFBQUFBQUFBQUJBZmdocEFWY1llMks4RXFlTmsyeTJBc2Q1WDMrVEt2WitwWlNxQWdBQUFBQUFBQUFBQUFBQVFINElhUUZYRXB0TmlkUEh5NUdTWE9Bd2oyclhLR2pBVzVLSmx6Z0FBQUFBQUFBQUFBQUFBRUJaSThFQlhFR1NWeTZXOVorb0FzZVlmSHhWK1kyUk12a0hsRkpWQUFBQUFBQUFBQUFBQUFBQUtBZ2hMZUFLa2ZuN2JxVnRXRnZvdUtCWGg4aWplczFTcUFnQUFBQUFBQUFBQUFBQUFBQ3VJS1FGWEFIc1orT1VOSGRxb2VNcWhEMGw3NXRibEVKRkFBQUFBQUFBQUFBQUFBQUFjQlVoTGVCeVo3RW9jZm80T1RJekNoem1jMnNyQlhUcFhrcEZBUUFBQUFBQUFBQUFBQUFBd0ZXRXRJREwzUGtsSDhoNi9OOEN4M2pXcXEyZ2ZtK1VVa1VBQUFBQUFBQUFBQUFBQUFDNEZJUzBnTXRZeHZiTlN0L3lRNEZqVEFFVlZIbndTTW5idTVTcUFnQUFBQUFBQUFBQUFBQUF3S1VncEFWY3Btd25qaXZwby9jTEhtUXlxZktnNFRJSFZ5MmRvZ0FBUUxsMy91bUdPdjkwUStQL1hITEpKWmRjY3NrbGwxeHl5U1dYWEpiZUpRQUFBSUR5eStSd09CeGxYUVFBWjQ2TWRNV1BHQ1JiM01rQ3h3VSsvYno4TzNRdXBhb0FBQUFBQUFBQUFBQUFBQUJRRkhUU0FpNURTZk9tRmhyUThtbHhCd0V0QUFEZ2RweTlEUUFBQUFDbGo3L0ZBQUFBZ1BLUFRsckFaU1o5UzRUT2Z6Uzd3REhteXNHcU9tbU9UTDUrcFZRVkFBQUFBQUFBQUFBQUFBQUFpb3BPV3NCbHhCNS9Sc25MUGl4NGtNbWtvQUZ2RWRBQ0FBQWxnck8zQVFBQUFLRDA4YmNZQUFBQVVQN1JTUXU0WERnY1NoajdsaXhILzFmZ3NJQXVQVlFoN01sU0tnb0FBQUFBQUFBQUFBQUFBQURGUlNjdDRES1J0bUZ0b1FFdHIvcU5WT0d4N3FWVUVRQUF1QnB4OWpZQUFBQUFsRDcrRmdNQUFBREtQenBwQVpjQjI0a1luUjMrbW1TejVqdkc1T3VucXUvTmxybEsxVktzREFBQUFBQUFBQUFBQUFBQUFNVkZKeTJnck5sc09qY252TUNBbGlSVjZ2c2FBUzBBQUZEaU9Ic2JBQUFBQUVvZmY0c0JBQUFBNVIrZHRJQXlsdnJWU3FWOHRhTEFNWDd0MnF0aTcxZEtxU0lBQUFBQUFBQUFBQUFBQUFDNEU1MjBnREprUGY2UFVyNWVWZUFZajJ1cXErS3pMNVJTUlFBQTRHcm5yck8zN1hhN1c3WlRFaHdPaDFhdFdxVWZmdmloUkxhZm5Kd3NtODNtOXUzKy92dnYycmx6cDl1MzY2cVVsQlJaTEpaOGI0K1BqeS9GYW9ySFlySG9wNTkrVW14c3JFdmpiVGFiMHRQVGN6MnYwOVBUWmJVVzNCRlhrazZjT0tHMHRMUWkxWG81aVlpSTBNU0pFMTM2bnE4VTZlbnBTazFOTGZaMkZpOWVyQjQ5ZWlnakkrT1M3NXVZbUpqdmJXbHBhVVhhWmw3S2NoK3liOTgrSFRod0lOL2JMUmFMdnZ2dXUzTDEzTHJZOGVQSEMveGRsNldZbUJnVjVSek8wbnBmU0V0TDA0b1ZLd3A4ck5MRyswTFJmZkxKSjlxOGViT2s3T1BGSFR0MkZIbGJmLy85dDA2Y09IRko5M0U0SElxTmpTMTAzMy9xMUNrbEpTVVZ1YmJMVVh4OHZNNmVQVnVzYlJ3OGVGQkxsaXpSbVRObjNGU1ZzM1BuenJsdFc4bkp5ZXJSbzRlV0wxL3V0bTJXTkRwcEFRQUFBT1dmWjFrWEFGeTFyRmFkbXgwdUZUU0I2ZUdwb05mZWxyeThTNjh1QUFCd1ZhdTQvS2hidHJOaXhRcjkvdnZ2bWpKbGlxS2pvM1grL1BsQzcrUGg0YUZtelpvWlgyL2R1bFYvLy8yM2V2WHFaVngzOU9qUlM1cWs5ZmIyVm9NR0RaeXVpNGlJME1LRkN4VWVIdTd5ZGk3RjNMbHo5Y3N2djJqNTh1VUtDQWdvZEh4YVdwcUdEeCt1amgwN3FrT0hEdm1PVzc1OHVRNGZQcXk1YytlcVZxMWFMdFZ5N3R3NUhUMTZWSEZ4Y1hyb29ZZTBlL2Z1UW45K3RXclZVcDA2ZFhKZHYyVEpFbjMzM1hmNitPT1BGUklTNG5TYnhXTFJjODg5cDFhdFdtbjQ4T0g1YmpzNk9sb0hEaHpRd3c4L2JGeVhrSkNnYjcvOVZvODk5cGdDQXdOZCtyNHVscG1acWJpNE9KMDRjVUt4c2JHS2lZbFJURXlNbm5qaUNiVnMyVExYK0xTME5FMllNRUd2dlBLS2F0YXNhZFMyWWNNR3ZmamlpektaVEU3amYvcnBKMDJhTkVrTEZpeFF2WHIxSkdXSEV4NTc3REU5Ly96ejZ0R2pSNzYxV2ExV2pSbzFTbWF6V2ZQbXpjdTE3ZEptc1ZpMGUvZnVRc2ZWclZ2WCtObmsrTi8vL3FkTm16WnA4T0RCVHRkSFJVVXBJU0hoa210cDJiS2x5eitQNU9SazllL2ZYN0d4c1JvMGFKQWVldWloUXU5ejdOZ3hmZm5sbCtyZnY3ODhQZi92NHcrcjFTcFBUMC9aN1hiMTY5ZFBOOTEwa3dZTkd1UjAzNnlzTEhsN3UvNTNXSEp5c3VMajR5ODU2SktVbEtRZVBYcW9jK2ZPZXVXVjNOMlR2L3JxS3kxZHVsVHo1czB6bm5zWHV4TDJJUjk5OUpHOHZiM3ozZTl1MjdaTjA2ZFBWMVpXbHJwMDZaTHZ0cytlUFp0bk1LQnExYXFxVnEyYVN5RzBaczJheWQvZlgwZVA1djkrRnhvYVd1RHRGNnBXclpxdXZmWmFwK3UrK2VZYjJXdzJwKytsVDU4K2V2amhoOVcvZjMrWHRtdXoyYlJ4NDBaMTdOZ3gxK3ZrdDk5K3l6Y01YS0ZDQlRWdDJ0U2x4NUNrelpzM2E4S0VDWHJ5eVNmMTNIUFB1WHcveVQzdkM1czJiZEs2ZGV2MHpqdnZLQ2dvS004eGh3NGQwcUpGaTNUcTFLbGNyOVg4Mkd3Mi9mdnZ2enB5NUlnYU5teW9nSUFBUlVWRkZYcS9PKys4VTJaejlqbXRWOHY3d3NHREI0c2R1UEgwOUZUcjFxMWRHdnZGRjErb2RldldhdGV1bmJadTNhcng0OGVyVmF0V0dqcDA2Q1VkQjV3N2QwNzkrL2RYNDhhTk5XM2FOSmQvamhhTFJiMTY5ZExMTDcrc3NMQ3dmTWYxNjlkUER6endnUHIxNitkeVRSZGF1M2F0bGk1ZHFna1RKcWhSbzBhRmpqOS8vbnkrQWFVcVZhcW9Rb1VLUmFyalFzdVdMZE8zMzM2cjVjdVg1M3JOdXNKcXRXclNwRW1xVXFXS2V2YnNXZXg2TG5icTFDazkrK3l6NnRtenA1NTk5dGxpYjg5dXR5cytQbDRwS1NsdXFLNTB1T3R2c2ZMbTJMRmpPbnIwcU82Nzd6NjNiQzhpSWtKbXMxbjMzMzkvbnJlbnBxWnEyN1p0QlI1WEZjZDMzMzJuQmcwYXFFbVRKcmx1eXpuTzh2THljdXRqV2l3V3BhV2xLVEF3MEhpZnk1RVRXblhsYjllOEhEOStYR2ZPbk5FdHQ5eVNhOXRsTFNZbXh1VTI4TkZZQUFBZ0FFbEVRVlRqM29KWUxCYlpiRGI1K3ZxNm9hcWlzMXF0U2t4TVZOV3FWZk45MzB0TVRKVFpiRmFsU3BYYzhwalIwZEh5OXZiTzliZmhoYlpzMmFKcnI3MVc5ZXZYTDlKanpKbzFTNW1abVhyenpUZUxXaVlBQUZjVVFscEFHVW4rYklsc0p3cytjNy9DNDAvTHMxYnRVcW9JQUFBZysreHRkMHdPL1BMTEw4YWs5ZUxGaTEzcWtoQVFFS0ExYTlZWVgrL2N1Vk1SRVJIeThQQXdKbXBHamh5cHVMZzRsK3VvWHIyNmxpeFpZbnlkbEpTa2hRc1hTcExlZmZkZGw3ZVQ0NjIzM2xLYk5tMk1yeTBXaS9idDIrYzBadmZ1M2JyMjJtdDE2TkNoUExmUnFGRWpwMGxJTHk4dlZhNWNXVk9tVE5HeFk4ZlVwMCtmUEQ5d0hUSmtpUHIyN2F0ZmZ2bEYzYnAxeTNQYkd6ZHUxTjY5ZXhVWEY2ZFRwMDRaWFV3Q0F3UFZ0bTFidmZmZWUwcE5UWldIaDBlZTk3ZFlMT3JldmJ2NjlPbmpkTDNOWnRPV0xWdlVwRW1UUENmMWZ2MzFWNlducCt2MjIyL1BjN3M1OXUvZnIwV0xGdW5oaHgvV1N5KzlwRzdkdXFsdTNicGF1blNwN3IvL2Z2WHYzOStscmtaVHBrelI0c1dMZGZMa1NaMDVjeWJmRU9CMTExMlhaMGdyTDRjT0hkS1hYMzZwNE9EZ2ZIKytSYkZ3NFVKRlIwZnIzWGZmbGNsazBzNmRPelYrL1BoQzc5ZTVjMmU5OElMN08rb21KeWRyMUtoUmhZN3IyN2V2eXorSFpjdVdhZHUyYlpkY3kvcjE2L045TGw3SVpyTnA3Tml4T25ueXBPclVxYU9GQ3hmcXBwdHVLblRDSlRvNld0OTk5NTNTMHRJMGJOZ3dtYzFtclZtelJ2UG56OWZhdFd2bDVlV2xoeDkrV1BQbnoxZW5UcDNVdUhGajQ3NVBQZldVN3IzMzNqeURVKzYwWmNzVzJlMTIzWFhYWFhuZXZuMzdkb1dFaE9RYjBKS3VqSDFJWWRxMmJhdVBQLzVZSzFhc1VLZE9uZktkbU55d1lZTVdMMTZjNi9xY1NmMmMxMVpXVnBZa09RWHRiRGFiTEJhTDVzK2ZyNUNRa0FKL3QyUEhqdFU3Nzd6alV1MmRPM2QyQ2w3WjdYWXRYYnBVVFpzMkxUQndWcGhObXpacDJyUnBPbkxraUFZTUdPQjAyOGlSSS9QdHNIYmRkZGZwL2ZmZmQvbHgyclJwby9yMTYrdnp6ei9YQXc4OGtDdHdsaDkzdlM5VXJseFpSNDhlMVN1dnZLSUpFeWJrR1JKdTNyeTVIbnZzTWUzWXNVUG56NTlYeFlvVmM0MUpURXpVMHFWTGRmcjBhWjArZlZvblRweVF4V0tSMld6V004ODhvOERBUU0yWk15ZmY1NWJOWnBQZGJ0ZTZkZXVNNTgzVjhyN3c5ZGRmYS92MjdibXV6OGpJa0tlbnB4Rnl0ZHZ0Um9EMTRrbjRnSUFBbDBOYUYyclhycDNTMHRJMGE5WXM5ZS9mWHdzV0xIQTVJQnNVRktTd3NEQ3RYTGxTR3pac1VNZU9IUy81OFV2U3FWT25kTzdjT1pjbnliLzU1cHM4OTIrU05HREFBQjAvZmx6ZmYvOTlnZHRvMXF5WkprNmNtT2R0VnF0Vlc3WnNVZE9tVFlzVTBKS2tWYXRXS1RZMlZxZFBuOVlqanp4eVNmZXRYYnUyNXN5WjQzVGRzV1BIbkRwNzVZVElLMVdxcE45Kyt5M1hOaXBVcU9EMFhsMGV1ZXR2c2ZKbTE2NWRXcmh3b1JIU3lzckswcWxUcDF5NmIxNGh4NXhqMFB4Q1dtdldyTkhpeFlzVkVCQ1E3ekZhY1V5ZlBsM2R1M2ZQRmRKeU9Cd2FObXlZZkgxOU5YTGtTTGNHdGJadDI2WUpFeVk0aFl0empCczNUa2xKU1pvN2QyNlJ0cjFtelJxdFhidlc2VDMwY3JCbHl4YU5HemRPNzczM25scTBhRkdzYmExZnYxNGZmZlNSSmsrZTdGTHd0cVJFUjBlclg3OStldU9OTi9JTkVTNWN1RkEvL2ZTVGxpeFpvcXBWcXhiN01lZk1tYU9ZbUJndFc3Yk02Y1NYQzAyWU1FSGR1blVyY2tnckxpNU82ZW5weFNrVEFJQXJDaUV0b0F4WWpoeFUydnF2Q3h6amVXMWRCVHhVOUE5MEFRQUFpc0lka3dJSkNRazZkT2lRVXhlSjY2Ky9YcE1uVDg3M1BzdVhMOWZYWHpzZkh3MGVQRmdwS1NsYXNtU0ovUHo4OVBqamoydkNoQWw1TGlNMGRlcFUyZTMyWEdkZVh2akJ0c1BoME5TcFUrWGo0NlAzM251dlNKMHJMdjdROGR5NWN4bzZkS2k4dkx5Y1Fndi8vUE9QUm80YzZUUTJaM0p6MHFSSnV2WFdXNTFxSERGaWhONS8vMzE5OXRsbjh2SHgwZUhEaHhVWkdabnI4UzBXaTVZc1dlSVVQTXN4YnR3NFdTd1dKU1FrcUZhdFdvcUtpbEtIRGgzVXMyZFBwOG00YnQyNjVSdWd1TGlqaE5WcWxjVmkwWjQ5ZTVTUWtLQVhYbmpCK1BEVVpESVpaeEpIUkVUSTA5TlQxMTEzWGE1dUhDYVRLYzhQaCtQaTRuSXQ5ZFN6WjArbkxqM1RwMDlYaXhZdGRNODk5emlOQ3c0T1ZsSlNrakl6TTFYMy83RjM1bkV4N2Y4ZmY4MjA3eWxsQ1VsVTFteFpzbVM5RWJKZHUyejM2aUpjWFZuS2ttUkpGQ1drN09yYVVoR2haSXRFcnJVVWlhVEkwdDdVYk0zOC9wamZPWGRPWjJhYXlGMis5endmang2UDV1d3pjODduYythOFg1L1hxM1ZyTkdyVUNBOGZQa1R6NXMweFljSUVOR25TQkUyYU5JR1JrUkVBeWZtUm41K1BuVHQzeW56ZkFEQml4QWpjdTNjUEJ3OGVST2ZPbldGall5TjNXV1ZKVEV6RTJiTm5NV2JNR0F3WU1BQ0F4R1ZJa2NNS1FVUHNYeGFHaG9ZNGRVcCs1SHB4Y1RFV0xseFk3KzIyYmRzV1FVRkJTaTBiSFIyTmd3Y1BLclZzVFUwTi9Qejg4T2pSSTZ4Y3VSSjJkblp3YzNPRGw1Y1hBZ0lDWUdKaUluZGRCd2NIdkh2M0RrZVBIb1d1cmk1Ky9mVlhOR3JVQ0VLaEVBVUZCV2pkdWpYR2poMkwyTmhZaElTRUlDZ29DQ3dXQzhYRnhTZ3JLMFBUcGsyVk9zYXZnY3ZsUWl3V0l6NCtIcTFhdFlLVmxSVjViYW1wcVVGVlZaVjBBUm8zYnB4TWx4c2RIUjFvYTJ2L285c1FlZHkvZng4ZlAzNmtUR3ZkdWpXNFhDNHVYNzVNbWE2dXJrNHBRdW5wNlZHT1g5ck5KUzR1RG9CRWtLYXZyNCsxYTllUzg5TFMwdURsNVFWdGJXMW9hMnZqK1BIamxQMFVGeGZEeThzTFZsWlc2TkdqQjJKaVlpanpaODZjaWY3OSsyUEJnZ1dVNmJVTHFLbXBxU2dwS2ZsbXdjanc0Y1B4OU9sVHhNWEZRVWRIQnovOTlCTTVUeXdXWTh5WU1aZzhlVEpsbllDQUFKbmlyVk9uVGlFaUlrTHV2b1JDSWVrc0o0LzE2OWZEenM2dXdmdUZidDI2SVRBd0VLdFdyWUs3dXp0V3Jsd3BVN0FrRW9rZ0Zvc3hZOFlNMnJ3T0hUcGd5NVl0eU1uSlFhTkdqZENvVVNQazVlVWhPRGdZYmRxMGdZYUdCaWtDajQyTmxWbEFqbzJOcFFsSS9pdjl3dXJWcTJWT2QzUjB4UHo1ODhucit1WExsM0J6YzhPT0hUdnE1ZFpXRjA1T1RtaldyQm5ldjM5ZjcrTCsxS2xUOGVUSkU3a3ViTXBTVkZTRTVPUmt5alNCUUlEWHIxOVRCaEFBa3ZOQ0dTZVZzckl5c0ZnczhsNUVHWFIxZFJFU0VrS1pSampLRGh3NEVLMWJ0eWFuRTI2Uk0yZk9KUHRDWTJOakFNRGF0V3RwZllCWUxBYVB4OE9MRnkrVUZsZ05IVG9VeTVZdEEvQm56T0hNbVRQUnVYTm5wZDhUZ1phV0ZtM2FtVE5uY09YS0ZXaG9hSkRUTkRVMUVSNGVUbHVXeitlamZmdjIyTFZyVjczMy9XK0NFV2dwUjI1dXJ0SkNlamMzdDNxTHBuLzg4VWNrSkNSZzE2NWQ2TlNwazl3MjV0S2xTekovbTdadTNmcXJyaE1XaTRXNWMrZkN5OHNMUGo0KzhQYjJCby9Idy9qeDQ1VmFYMDFORGZIeDhmWGU3LzhxOXZiMk1ETXpRMGhJQ01MQ3dyNUo5SGJ1M0Rsb2Ftb3FIRGhSbXp0MzdzRFB6KytyOXdsSTduRzJiZHRHdmlZaWZsdTFrajJ3djZpb0NOZXVYY1BRb1VQckxkQVNDQVNZUG4wNlRFMU55WHNpNGplRm01dWJYSUZXWFhBNEhPVGw1U2xjcHJLeUVsd3VGNW1abVFxWHM3Q3crTnZkekJnWUdCZ1lHQm9DUnFURndQQlhJeENnTERSUThUSnNOZ3pkUEFEV1A4c2VtSUdCZ1lHQmdlRi9uNFlZdlgzMTZsVm9hMnRUM0ROWUxKYkN3cHNzVnhZVkZSVjRlWGxoMmJKbGlJMk5oWk9UazB5SERVQlMrS21wcWFGRkcwcHo2TkFoM0wxN0YwdVdMS2xYd1F5UVJHa3BpdUJadlhvMUtTUUtDQWlBb2FFaFpzeVlRWG1BbUpPVFF5dnVFN0RaYlB6NjY2OW8zcnc1Um93WWdZeU1EUFR1M1p1Y2YvYnNXVFJ0MnBUaTRsVWJNek16Mk5yYVl0U29VUUNBQnc4ZW9GbXpabC90bGdBQUZ5NWNvQlN0cFI4UWEycHFJaTR1RG1WbFpVaEpTWUZRS01TOGVmTm8yeUNXVXdicENKUEN3a0xVMU5SZzJMQmhHRHg0TUczWndFRHFQZlV2di95Q1ZxMWF5WXhCNGZQNTRQRjRkZTUvNmRLbGVQVG9FYlp1M1lxREJ3L2k2TkdqeU12TEl3VUdlL2Z1aGJhMk5nQ1FCWm5FeEVUeVliS0xpd3ZhdG0wTFFESmFmY2VPSGVqY3VUTkYrTkNpUlF1WklvTy9DamFicmZEOGx4ZWhWaGQxWGVQU0tPT2VCVWkrdDQwYk4rTGV2WHRZdUhBaGhnOGZEZ0RZdUhFamxpOWZqaVZMbHNEWDExZmhhUGFaTTJjaUp5Y0huejU5QXAvUEo5dVEvUHg4dEc3ZEdxcXFxcGcxYXhiOC9mM3grUEZqZE92V0RibTV1UUJBZnBjRVg3NThrUnRuU0FoamlvcUtLTVZtYWZUMDlNZzJZZnIwNmFpb3FDRG5PVHM3ay84VExtWkVrUzAyTnBZbUVwQmVEdmhudGlGbFpXVzRmdjA2QU1ubm9xcXFpdGpZV0RScjFneHhjWEc0ZCsrZXpQVWVQMzVNZWEyam8wTnpDbEFVK3lVUUNKQ1RrME9MeEpTTzhtR3oyV2phdENtZVBYc0dMUzB0bUp1Ylk4dVdMZERYMThlNmRldWdwcVpHS2VSOS92d1pIQTRIblRwMXFqTnlMQ29xQ2dDd2VmTm1paGlZY0dsS1NFaVF1ZDZnUVlOb1VhSy8vdm9yM3IxN2g0U0VCRXlZTUFHTkdqVUNoOE1CajhkRHExYXRhRUpDRFEwTm1TSXRvVkFJTHBkTEVYb3BTMzUrUHE1Y3VVSzJEZCtqWDdDMHRFUkFRQUJ5Y25KZ1pXVUZWMWRYeXY2dlhidUdrU05IeWhWbEdoc2JRMFZGaFJTS3hzZkg0K25UcHcwaUpQb3Y5QXVBUktSSU9OQkpVMTVlVHJyVkVNNTZSVVZGTkFjYjRseFV4aFdNeStYaXhvMGJNbDFXUTBOREFVaUVCdEhSMFhqNDhDRk45QzRMUmZ1MHM3UEQrdlhya1pXVmhheXNMSWhFSWdEQXMyZlB3R2F6b2FHaEFYTnpjNXA0bU12bElqMDluZWFNT21EQUFLVUt4Ty9mdjRlQmdVRzlpdG9zRmt0dW5GU25UcDNBNC9GZ1ltS0NWcTFhSVRVMUZXZlBuc1dRSVVOb0RuakRodytIcmEwdFpWcGtaQ1MwdExSbzRrNUZFS0t3ang4L3d0dmJHNjFhdGFJSjUrdENSVVZGcnBnQWtBZ05DSmZibkp3YzdONjlHei8vL0RNbEFoMlFPQWlXbFpYUjFxK3FxcExyd2tyRUhGWlhWOHVOOUdTejJhUzQ3WjhBNDZSVlA5emMzTkNoUXdjQWt2dWxsSlFVTWxwWklCQ1FJc082ZVBIaUJTbCtJZWpSb3dmKytPTVBwS1dsVWE1alRVMU45TzNiRjRDa0Q1RFY3NDRhTmVxclJGb0EwTEZqUjJ6ZnZoMGJObXhBYW1vcSt2VHBvOVFBaW52MzdwRU96OWV1WFVOV1ZoWmxmbjUrUGdDSmNMdTJJMlZlWGg3NGZMNU1KNjE1OCtZcExZcXBTd0E2WmNvVW1mY0YzMEpVVkJTT0hqMHFkejRSVXpodTNEaTVVWXh0MjdiRnpwMDc4ZmJ0V3p4NjlJZzJ2N2k0R0cvZnZvV3RyUzB1WExpZzFIR05IajBhelpzM3gralJvOGxwSlNVbFNFcEtRcTlldldTMml5a3BLU2d0TGFYY3c5YSsxeU8rUjNudDZxbFRwOEJpc2NoQkRBVUZCYmg2OVNwbXo1NWQ1ekhmdm4wYnBhV2xsUGpyaUlnSU5HM2FsUHg5d09WeThlSERCNW5ybDVXVjRjMmJONVJwYW1wcUtDb3Fnb2VIUjUzN0IwQnpqNjNObmoxNy91Y2RGUmtZR0JnWS9oc3dJaTBHaHIrWXlyZ3pxUG1zT0tKSGQ5d1VxRFJYTG1LQWdZR0JnWUdCZ2FFaGFZaWl3SlVyVnpCZ3dJQUdpVHJRMU5TRXI2OHZWRlZWeVNMbzF4QVpHWW1USjAraWJkdTI5WXFCSXBBM0Fwc285RWtYNHUzczdCQVVGSVRFeEVSNGVYbWhTNWN1Q3JjdEZBcWhvcUlDRm90RkNpNzY5T2xEem8rT2prWkJRUUY2OSs1TmVmQ2RrWkVCRXhPVGJ4SmhLY3VDQlFzb3dvU2twQ1N5QUIwVEV3T2hVQWdQRHcrYWVPSFVxVk40OSs2ZDB2c3BLeXREVGs0T0FKRGJGd2dFbE1pYk5tM2FmTE5qaGp3YU5Xb0VkM2QzbUppWVFGVlZGU29xS21DejJlVDN5MmF6eVlmN2hOQkllaHF4WEh4OFBJS0NnbUJoWVFGZlgxL3dlRHhjdW5RSm8wZVAvaW9IdDM4REZSVVZ1SHIxcWxMTFptZG4xN2xNWVdFaE5tL2VqQmN2WHNEZDNaMVNyTEMwdE1TT0hUdmc2ZW1KMzM3N0RRc1dMSUNUazVQY3ozYjE2dFZRVTFNRG04MkdtWmtaVkZSVThPclZLeksrWnVqUW9XalJvZ1VwNkNET3ZkcWl6eGt6WnBEWHZEeWtpeHExcWQyT2RPN2NtU0krcXE2dUpzVXZsWldWdUh6NU11enM3TWlpQ01ISGp4K3hiOTgrc21ENFQyMURpb3VMU2RFRGo4Y0RpOFhDd1lNSHlXTnIxYW9WS2FxcHFxcVMyY2FIaDRmajVzMmI5ZHB2ZEhRMHlzdkwwYTlmUHpKcVRDd1c0OEdEQjlEVjFhVzBVK2ZQbjhmOSsvZlJvVU1INU9ibVl2ZnUzYVFnTnpjM0Z3VUZCUUNBMTY5ZkE1QUlWcVJqNFl5TWpDaENvQWNQSHVEWnMyY1lNV0lFclhnV0hoNE9HeHNidVVJNVdjVTJWVlZWckYrL0hpS1JDSTBhTlFJQTNMcDFDd0JvRVVrRWlvU1d5cmcxMVNZdExRMVhybHloVFcrb2ZrRWdFRUJOVFEzbTV1YWtpSkk0VDh2THk4a295ZUhEaDVOQ0ZENmZqd2NQSG54VnZGNTkrYS8wQ3hzM2JrUkdSZ1p0ZW1Sa0pDSWpJeW5UZkh4OGFNc2xKaVlDa0loNjZoSUQ3dCsvSDIzYXRDR0Z0N0lnUHNzbVRab29qSnBNUzB0RFZsWVdwa3laSXZlK2s0akdmZmp3SVU2Y09FRk9UMDFOeFlNSEQ2Q3ZyNC9JeUVpYW9IekNoQWtZTm15WVFvYzVSYng1OHdaOFBoOWNMbGRwZ1lOWUxKWXJKZ0lBZjM5L0RCdzRFRzV1YnFUNFhKWkRsWU9EQStYMXZYdjN3T0Z3YUZIR0lwRUl6NTgvaDZtcHFkeStvTEN3RUt0V3JZSzJ0allLQ3dzcElrcGwwTlBUUTNSMHRNeDVJcEdJY3Y0M2J0d1lSa1pHY0hkM3gvRGh3K0hoNFNGWFZFRVFFeE1qTnlhUzRPTEZpN2g0OFdLOWorL3ZnQkZvVVhueTVBa3AvQkNMeFdRZnFLT2pBMEFpTUNjRUcwWkdSbUN6MmVUcjJzTFQvUHg4UEhqd0FJQkVlRS9FWURkcjFneTNiOSttT1hrU0VLSXZBbE5UVTFLa0JVaGN0Mzc1NVJmeXRiS3VvclhoY0Rod2NYSEIvUG56TVhMa1NFUkdScExYaHpMYkxDc3JJMFZhYjkrK3BVV0dFbUxHek14TW1xTlVlWGs1YW1wcVpNYU1TanVXMXNYaXhZc1ZEc1pRTktEcWF4RUtoZUR4ZUVvSmVtVVJGUlZGdHFjdlhyeVE2ZmJMNVhMQlpyUHg0c1VMbW5CWEhpTkdqSUNGaFFYbDNIajU4aVdTa3BJd2VQQmdEQnMyakxiTysvZnY4ZXJWSzhvNkJCOC9mb1JRS01UcjE2OWhZR0NBMHRKU2xKYVdBcENjKzFwYVd2ajA2Uk11WExpQWNlUEdrVzM2NTgrZkVSRVJBVE16TTVuN2xPYml4WXZRMXRZbUJ6MWxaV1hoN3QyNzhQVDBoSnFhR25nOEhwNC9mNDVWcTFiSlhQL3k1Y3UwNjhqVTFCU0hEeCttT2RqV2huQ0RYYk5tamNMbC9rbWlXZ1lHQmdZR2htK0JFV2t4TVB5RjFIeitDTTc1TXdxWFVXbmVBanBqNUQrQVltQmdZR0JnWUdENG5uenI2TzBIRHg0Z0x5K1BOb3BXSkJLUm85bGxJY3U5Z2FDMmMwWmhZU0dTa3BJd1lzUUlwUjdTZmZyMENSRVJFWmcyYlJxTWpJeFFVbEtDa3lkUDFya2VRZTNpb0VBZ0lOMHlDQ2Njc1ZoTXhqM1oyZGtoSkNRRVI0OGVSWk1tVGNqcHhNTmZQcCtQNnVwcU1oWnF4NDRkWkd3aVVZUW5TRWhJUUdob0tNYU1HVU1aUWMzajhlRHI2d3REUTBQczJyV0xMUDQ5ZnZ5WUhNM041L1B4N3QwN3BLYW1BcEJFU2dIQTNidDNhUTRZQk1TeDFtYmd3SUdVNytIbHk1Zkl6TXhFUlVVRnpwMDdoLzc5KzlPY2JnQ0pZRS9lU0Z0WlpHWm1ZdDI2ZFpScHRXTXkxNjFiQjFOVFU1cHdvNmlvQ0RVMU5kaS9mejg1VFUxTnJkNmp0YVVMbTBURVVHSmlJdno5L2JGdzRVTFNWYUt5c2hMang0L0gwS0ZES2NJSGtVaUV5TWhJdEczYkZsdTJiSUdPamc3MjdObUQ4K2ZQbzNQbnpwU29vcitMNnVwcVRKa3lSYVlybER5bnFMcjQrUEdqMG5HSDByRXdwMCtmUnR1MmJTa1JvTW5KeVFnSUNJQlFLTVM2ZGV2SVNEQnBpQkh2M3Q3ZTJMVnJGNjVldllxbFM1ZktqQ0NSZHJaU1UxTkR4NDRka1phV1JuNi9iRGFiSXJSSlRVMkZsWldWVE1la1hyMTYwUnlhQUlrQTQvNzkrL0R5OHFJSkJZcUxpeEVjSEV4Yng4ek1qSExkbEpXVmtTS3Q2T2hvVkZWVllmNzgrYlQzOU9xVnBJMG1SRnIvMURiRXdzS0NGRDBzVzdZTTZ1cnFaS0Z6eDQ0ZEVBcUYwTlhWUlVWRkJlYk5tNGZSbzBmVDNBYU5qSXhvd2dHUlNFU0tPWW5YQlBIeDhUaDQ4Q0M2ZHUwS0d4c2J6Smt6QisvZnZ3ZWJ6VVpOVFEybVRwMUtFUVNzV3JVSzN0N2V1SC8vUG43NjZTZUtXK09WSzFkSVZ5eUMyaEZjdlh2M3hxWk5td0JJK29iUTBGQ1ltWmxoMmJKbHRDTGxnUU1IWUdscHFWQndJZ3RwNTd0Mzc5N2h3SUVEYU4rK3ZVeVhLSDE5ZmFTbHBTRXNMQXo2K3ZwbzFxd1pIQndjWUdGaElkTmxVTm45T3pnNDBDSnpHcUpmeU1uSmdhZW5KK2JQbjA4VDdGUlVWTURUMHhNY0RnYzdkdXlnT0FYRng4ZGp6NTQ5V0wxNk5ZWU9IUXBBVW5BbnJnMmltRStjdTlMSHVXM2JOcG1pS0VLUUo0di9RcjhBQVAzNzl5ZEZjUUF3YmRvMHVMaTRrRzNlNjlldjRlbnBpVTJiTnBFT2hvbUppYVFMRWlCeC9DREVxT25wNlRRM0pBQTRlUEFnVEV4TVpJcmZQMzM2UkxubXpjek1GQW9FS2lzcmtaV1ZoYWxUcDlicGNqZDkrblJNbno0ZGZENGZvMGFOb2tRNU5qU0ZoWVdrSU9MSmt5Y1VaME5GVkZaV1l2cjA2VExuOGZsOEZCY1hrMzBDRVJsZDF5QUdrVWlFdzRjUFEwOVBqM1ovenVQeDRPN3VqdW5UcDhzVkdaODZkUW84SGc5QlFVRll1SEFoRmk1Y0tMTWZsRVZjWEJ3T0h6NU1tU2JkVDFSWFYwTkZSWVdjcHE2dWpoVXJWcUJuejU2a2F5QkJUVTBOUkNJUlpWbnBkbmJseXBXMHo2S3FxZ3IrL3Y2d3Q3ZkhEei84UUR1KzZPaG9tdXZMM3czanBFWGw5OTkveC9Qbnp5RVVDaUVXaThuZkJWOFR6ZjNxMVN1NTRuRk5UVTBZR3h2WEdhZTVmLzkrdkh6NVVxbjlMVm15aE9abUpjMnBVNmZJQ1BLZE8zZWlkZXZXcUtpb0lNOTdGb3VGaW9vS21VNWRCTkl1cmRMTW5UdVhkazFmdjM0ZFc3WnN3WVlORzJqM2xwNmVuaWdySzVQcHBGVWZIQjBkRzJTZ1ZuMWhzVmpvMTYrZlRMYzlSV2hyYStQNjlldWtpOW9QUC94QWF5dHUzYm9GWDE5ZkxGMjZGS05HalVKbFpTVzJiOThPSnljbnBkdjJodUMzMzM3RHAwOS9EdnduN2tjQXlmM3NzR0hEY1BEZ1FlanA2V0htekpua3ZLNWR1NkpIang0SUR3K0h2YjI5M0Q3ajNidDNlUExrQ2NhTUdVT2VVM3YzN29XMXRUVUdEeDRNRG9lRG4zNzZDWU1IRDZiRlF3T1M4MzNvMEtHMHZsMU5UUTNxNnVwMXhzaHJhR2hBSkJKOTE3aDVCZ1lHQmdhR2Z4S01TSXVCNFMra1BEd1lVRFR5bXNXQzRTSVBRTW40RHdZR0JnWUdCZ2FHaHVaYml3Sy8vLzY3ek9tWm1aa1lQMzY4d25XSkVkR0FaQ1JsV2xvYStUbzhQSngwTjNuLy9qMk9IRGtDT3pzN3BVUmFwcWFtMkw1OU96cDE2b1RZMkZnSUJBTEt0dXRDV2xBQ0FDZE9uS0NOQlBYMTlaVzVibEpTRW0wYUlVSXlOVFZGWkdRa3VuWHJocUNnSUN4WXNBRGUzdDdvMEtFRHhHSXhvcUtpRUJZV2hxbFRwOUpjS1ZSVlZiRjA2Vko0ZTN0aisvYnQ1RGIzN3QyTER4OCtRQ1FTZ2MvbjQrYk5tNlRyaTZ4UndkL0t5Wk1uVVZWVlJYbElMSTFJSlBxcUIvV25UNStteFhCd3VWenlvZStuVDUvSTRqc2dLVnlXbFpWQklCQlFwbXRxYWlvbDBucisvRG5GMldYZ3dJRXluU21VZ2MxbVk5V3FWV2pYcmgyMHRMVHc4dVZMbkQ5L0htUEdqRUh6NXMzclZUeFFWMWYvNnVOUVJFNU9EcXFycXpGOCtIQmFrWWJENGRCY1UrcUN4V0toYmR1MlNoZDJNakl5OE1jZmY0REZZaUVxS2dvZE8zWkU5KzdkVVZCUWdORFFVS1NtcHFKcDA2WVlPSEFnZUR5ZVFvZXVpUk1uSWpFeEVlbnA2WEIxZFVXdlhyMHdaY29VbkQxN2x1SUdjUExrU2JLTjZkV3JGdzRjT0lEUzBsS2FLMXRKU1FteXNyTGtGcXZsUlFZUysrclRwdy90TzFNay9wQkZXVmtaWW1Oak1XVElFSm1pTTBLVVJGeGIvOFkyUkRyeTVQTGx5K0R4ZUtRSVRKclpzMmZUNGxrNEhJN002TmpnNEdERXhjWEIxTlFVWGw1ZUFDU1JLUjgrZklCWUxFYXJWcTFJWjBOQzdBQUE4K2ZQeDd0Mzc1Q2ZuMCtLejRoenBVV0xGcVRBb0tDZ0FFS2hrQlJ5ZVh0N1UxeXJqaDgvanJkdjMyTHo1czFLUjNyS2dzUGhVRndFek0zTjRlN3VqdHUzYnlNZ0lBQ2FtcG8wTVN2QmhBa1Q4T0xGQzFJYzUrRGdBRnRiVzd4NTh3YXRXcldxOTdWTllHRmhnY2VQSDlNaVFHVlJuMzdCMk5nWUxWcTBnTCsvUHpJeU11RG01Z1kxTlRXOGYvOGVHelpzQUlmRHdhNWR1MGduSkVBaUpCMHhZZ1N1WDcrT2dJQUF0R3paRWxaV1ZraFBUMGRBUUFBQXlmY3JGb3ZKQ0x5aFE0ZldXd2oxWCtzWGlHM1hqc1BWMXRZbXAzMzU4Z1dBUkF4SVRKTlg3TDF3NFFLQ2dvTGtPcEhldTNjUEh6OStSSk1tVGNocFdWbFpXTEZpQmNhTUdWTnZ0Nlp2UWRwZFJ4cUJRSURYcjEvTGpKdnQwNmVQd2tMeUgzLzhBVURTUDk2NWMwZnBRcjZPamc1NUhoTVE3UjBSeFV2MEMxKytmSUcydG5hZElxM1kyRmprNU9SZzhlTEZTanQ2U1ROdjNqeU1IVHVXL0s3ZXZuMnI5SDEwWGw0ZWJacDB2SytpYVFBUUZoWW1kMWtQRHcrS0VMUlhyMTR3TURDZ0xFdGNXODJiTjVmWmQ5KzZkZXNmSjlKaUJGcFVpRWpkTTJmTzRNQ0JBMlQvcHF4UVNwcEJnd1poMEtCQkFJRGx5NWREUlVXRkZJOEhCQVJBUlVVRlRaczJSWDUrUHVsQUNraUV2K1hsNWJDMXRhMVgrenRseWhTVWxKVEluQmNjSEl5ZVBYdVNqcERObXplWHVWeGdZQ0J1Mzc0dGR4L3kybGhacUttcFFVZEhSK1k5aXJxNnV0eTRibWx5YzNObEN2VS9mdndJQUxoLy83N01pTmVtVFp0K04wR3loWVVGaGc4ZmpwcWFHdno0NDQvMVd0Zkx5d3UydHJZVWtiNDBYQzRYb2FHaHNMR3hJY1dwZkQ0ZktTa3BNdTlidnllclZxMUNkWFUxMXE5Zmp5RkRobURJa0NFb0tpcENRRUFBTkRRMGNQLytmVnk3ZG8xMFBnUWs5MHhWVlZWd2RuYUd0N2MzVHB3NElkZnRrb2h4Sk1TOGNYRnh5TXJLUW5Cd01GZ3NGaUlqSTFGVVZJU0JBd2ZLalJzME1qSlNHRVdZbkp4TWM2WWpJTzdkNUVWbUxscTBDQ05IanBTN2JRWUdCZ1lHaG44YmpFaUxnZUV2Z3B0eUUveXNkSVhMNkl5ZUNOVlc5SWZ3REF3TURBd01EQXgvRmQ4eWVwdUllWktGaFlVRjNOM2RKZnNvTDhmYXRXdmg2dXBLT2l4Y3ZYcVZJcTdwMXEwYmpJeU1rSk9UZzN2Mzd0VVpNUVpJUnRqWExuVHE2dXBDUlVXRjR1UlFXVmxacjFIQ2hGTUJ3Y2lSSTJGblp3ZEFFbytRa3BJQ2YzOS9xS3Fxb3F5c0RFVkZSV2pUcGcxdE8vbjUrZkQzOTRlYm14dXNyYTNKbUFsSFIwZTBiTmtTNjlhdHc5YXRXM0hvMENHRWhZVWhOallXYkRZYnljbkp1SGJ0R25nOEh2aDhQbmc4SHVYenVIWHJGbUpqWXpGdTNEaXltQlVmSDQrZE8zZGk1c3labURGakJybXNuNThmREEwTjVVYmF2SHo1c2w1UmdpNHVMdWpTcFF2eTgvTlJVbEtDcmwyN1V1YlgxTlRRSHRRckUrdkVack9ob3FLQ3lNaElmUGp3Z1JaM00zRGdRQXdjT0pCOGZmejRjUnc3ZGd6OSt2WER5cFVybFQ1K2dvU0VCRW9NVHUwaWpLeFlTMFVRUWhBdWw0c3RXN1pBWDE4ZmMrYk1JZDFmbEdYNDhPRmY5WDdxZ25BaG1qaHhJaTEyaE12bHd0allHQjA2ZEZCNmUvcjYrbmo4K0RHS2lvcVVFazUyN05nUkhUcDB3UFhyMTFGU1VnSTdPenQ4L2t5YjBOZ0FBQ0FBU1VSQlZQd1pycTZ1NFBQNWNIUjB4Tnk1YzVXT1p2dnBwNTh3YTlZczdOKy9IL2Z2MzRlVmxSV0dEUnVHVHAwNklTc3JDN2R1M2FJNGhQWHUzUnNIRGh6QWpSczNhSVV0UWhEMlY4U295Y1BBd0FEYnRtMkR0clkySWlNak1XM2FOTXI1VHdpRGlHdnIzOXlHaU1WaVhMeDRFYTFidDBhdlhyMlVXa2RMUzR2c1R3Q0ord1FBakJvMUNpOWZ2c1RZc1dOSlJ5VUE1TEh5ZUR5a3BhV2hTNWN1eU1yS29nakZBT0REaHc5a3JKK3pzek5OWUhyNDhHR1VsSlRRQkJRRVRrNU8wTlhWVmZwOXlFTlZWWlhzWTI3ZXZFbEdMYlp0MnhiRGhnMkRpNHNMVGNSSzBMWnRXNXFZTGk4dnIwNzNTSUZBZ0pxYUdvVUNEbjE5ZmFXS24vWHBGd3dORGVIdjc0L0F3RUJjdkhnUjF0Ylc2Tm16SjF4ZFhjSGo4V0JrWkFSUFQwOElCQUx3ZUR6d2VEd0lCQUxLOW54OWZSRWFHa29XMzhWaU1XYk9uSWt2WDc1UTR1dEtTa3BnYlcwTkd4c2JtVzE1U1VrSkNnc0x5Yjc1djlZdkFKTFBRRnJjS2hhTGtaK2ZUMDdMejg4SElJbURJdHlNNUVVYU96bzZJaWtwQ1h2MjdJR09qZzdOS1Uwb0ZPTDQ4ZVBrZGZqbXpSdDRlWG1CeldiLzVlMnZ0THRPYmVSRld6VnQybFNoU092dTNidGdzOWx3Y25MQ3RXdlhzR2pSSXFVRVVtdzJXMjRjR0hFY2hKamcwNmRQTkxmWjJuejgrQkdIRHgrR3BhV2wzTUozWGVqcDZaRURKUUNKRzgvOSsvZVZXbGVXaXk3aExGbFpXWWsxYTlaZzVNaVJHREZpQkFEZzJiTm5hTisrdlV5UlIzaDRPQ29ySzhuMnYxbXpadlYrTC84R0dDZXR2d2RYVjFjSUJBSThmdndZUGo0KzBOWFZoYTJ0TFRRMU5YSGl4QW5jdUhFRDA2Wk5nNnVycTFLL1N3R1FzZHF5Q0E0T3BsMlg4bHluTzNUb2dQbno1OU9teTR1Y1UzUTg4bzVKVm95dExPTGk0bkQrL0htNTgrVnR4OW5abWVMVTJKRDA3dDJiRk5TRmhvYldhOTBtVFpvb2RHRU1Dd3REVVZFUk5tN2MrTGRIRTNmcDBnVjVlWGtRaVVTd3Q3ZUhuWjBkR1ZQODZkTW5zaDg3YytZTURoOCtEQTZIZzZxcUtzcHZvSmlZR0V5WU1JSG12TXZuODVHWW1JajI3ZHVUUXVDWW1CaW9xYWtoT0RnWUFvRUFlWGw1R0QxNnRFd25WMlVSQ29YZ2NybFlzbVFKcFY4QkpNNXlBb0dBNGdKR3JPUHY3MDhiT01mQXdNREF3UEJ2aHhGcE1URDhCWWk1MVNpUENGZTRqSXBwVStpT24vWVhIUkVEQXdNREF3TURnMnkrdGlnZ0VBZ1FFaElDZTN0N1NvRVBrTVFuaU1WaXNyaEp1SmUwYk5tU2ZNalh2bjE3eW9OYklwWXBQajRlOSs3ZFUrb1lzckt5YUFYa1BYdjIwRVp6Tm1yVWlCYTlvb2phMFZRbUppWXdNVEZCUlVVRm5qeDVnbTdkdXFGejU4NEFKR0toaUlnSVRKNDhHYk5telNLTHZjQ2ZoVnh6YzNQYXc4ME9IVG9nT0RnWVFxRVFhbXBxNk51M0w5Njlld2RUVTFOb2FXbVJUZ2xhV2xxMHY1Q1FFQnc2ZEFpREJ3OG1IUVFTRXhNQlNDSUFIeng0Z0o0OWUyTFRwazIwNzBZZUsxYXNRTisrZmV0Y1RsTlRFM1oyZGxpOGVERUtDd3V4ZCs5ZVN0RlNJQkJRUGdNQUZMRkpYUlFXRnRZWmwxaFZWWVdZbUJqeTlaczNiMlM2RHlsaXlaSWxXTFJvRVc3ZnZvMnRXN2NDa0FpWmlIT1ZFRWxrWkdTUU1STkU5RWgrZmo3RlVhSkhqeDVnczlrUWk4VUlEQXhFUVVFQjVzeVpBMTFkWGZUczJWTnVRU1U2T2hwNWVYbFl0bXdaT1UzZXFQcHZKU2NuQjJ3Mkc2MWF0YUxOMDlUVXJIY2g5NGNmZmtCQ1FnS21UcDJxdEVzSElRcHAzYm8xaGd3WkFrMU5UYmk2dXFKVnExYmt5SFJGUlNCcDFOVFVvS3FxaXIxNzl5STVPUm45K3ZVakM3eng4Zkc0ZGVzV1pmbldyVnZEMnRvYVVWRlJjSFoySnM5Sm9WQ0lzMmZQd3NySzZtK1BIK3ZZc1NQdTNMbURJMGVPb0x5OG5CTHJRNGhVcEsrdGYwTWI4dm56WjJ6WnNnVk5talNoT05Od3VWeXcyV3k1VGlxQUpDNlJpTFZUVlZYRjRNR0R5WG03ZCs4R0FGaGFXbUxjdUhHa3dLMTJNYTJtcGdaY0xoZkhqeDlIdTNidFNHRk1mbjQrdG03ZGlsOS8vUlZXVmxaWXZudzVqSXlNRkViMDFxYWdvQUFwS1NsZ3NWZzRjK2FNekdYRVlqRnljbkxremlmZTIvang0MGxoM0pzM2IwaDNpcVpObTZLb3FJZ2ltcE5IdjM3OXNIcjFhZ0JBcTFhdEtHSWxXZXpmdng5UlVWRTRlL2JzTjhjVTFiZGZVRlZWeGNxVks5Ry9mMzlTbk5PM2IxK3dXQ3pvNmVsUnpsdHRiVzFvYW1xUy83OTc5dzZCZ1lFNGVmSWs2UXp4K1BGamZQcjBDV3cyR3pkdTNFQ2ZQbjJRbDVkSGZoNTFZVzV1anAwN2QvN24rZ1ZBRXN1WG1abEp2dGJRMEVCaVlpTFpIZ0NTNzFkYTBDVHRKaWVObXBvYWZIeDhzSGp4WWdRRUJNREV4SVFpMkZOWFY4ZVZLMWZnNk9nSVZWVlYwajF1Ky9idENsMDRHaEkrbjQ4SER4NUFWMWRYNFRWU1VWR0I1T1JrOU9qUmcrTDhKWS9TMGxJOGZQZ1FuVHQzeHBneFkzRGh3Z1hjdUhHREZDSXBRaVFTeVhWMklzNHpJZzZSeStWQ0xCYlR4TWJIangrSG5wNGVoRUloTm0zYUJDNlhpeDkvL0JGc05odng4ZkdVWlluK0pDY25oemF2VFpzMnNMR3hvUjNIbkRsenZpbnVrTGdIam95TWhGZ3N4c2lSSTJGalk0T0tpZ3FzV2JNR3hzYkdXTEZpQmUwODBOVFVoRmdzL2lhQndMOEJScUJWUDNKemM4bmZtSjgvZjRaSUpFSjZ1bVNRZEcxUnJ5SjBkWFZ4NXN3WkhEcDBDTmJXMXZEeDhTSHZhVmV2WG8wV0xWb2dJaUlDVDU4K3BibFpscGVYVTY3YjJrTDR5c3BLcGE4WldlanA2Y21NanEzck41V2ZueC9waHZvMVJFVkZ5WFRYVWxOVHc0a1RKNVRlenVUSms3LzZHT3BEUlVWRnZlTU8xZFRVNUlxMDd0Ky9qN2k0T1BUbzBRTmNMcGM4cjhyTHl3Rkl4UDNFTkduTXpjMXBBcVNHZ2hob1kyMXREVUJ5emdOL0NzbHRiR3pRdUhGakdCa1p3ZERRRUkwYU5ZS2VuaDcwOWZWUlZsYUdEUnMyNE1TSkUxaTBhQkZsdXpkdjNrUkZSUVhsTitDMGFkUHc0Y01INk9ycTR2ZmZmNGVCZ1FGNXJ4VVFFSUFiTjI1UXRpRVNpUkFWRllWejU4NVJwdS9jdVpQbXhOcTNiMStheURncEtRblYxZFdVZTN4QTBsZkxjOTlpWUdCZ1lHRDROOE9JdEJnWS9nSXFUaDZGdUxKQzRUSUdpendBR1NQRkdCZ1lHQmdZR0JqK1NyNTI5SFpSVVJHS2lvcmc3KzlQUHJ3alhDbG8rL2ovQjV2djNyMmp4WklBRWhHVkluY0NlYlJzMlpJV3J5UnJsSDFSVVZHOVJDaEUwVlVha1VpRUhUdDJvS3lzREM0dUx1UjBGeGNYR0JnWUlEUTBGTStlUGNPU0pVdVFtSmdJSFIwZFBIbnlCQURrdWg2WW1abVIvM2Z2M2gxbVptYTRldlVxUm80Y0NTTWpJeng5K2hRdlg3N0U2TkdqSVJLSkVCb2FDZ2NIQjlKbGhQZ3NDd3NMa1oyZERWMWRYZHk4ZVJPWEwxK0d2NzgvUm8wYWhUNTkrbEQyR1JRVUJHdHJhMXJoc0xhTEExRVFsSVlvWExEWmJLeGJ0dzRMRnk3RXVuWHJzSHYzYm5KZVRVME5wUmd2RUFqcUZRTW1Fb25xWFA3MzMzK0hscFlXREEwTjhlVEpFeVFtSnNMVjFaVW1ybE9FaW9vS1ZGUlVLTTROSjA2Y3dNMmJOeW5MRVk0OTBseTVjb1YwM3dHQWl4Y3ZRbDFkSFljT0hjTDE2OWNCZ0N3ZXRXalJnaExiSlUxeWNqTGV2MytQWWNPR0tYM2NYMHRPVGc3MDlmVng5KzVkdWNzMGFkS0VMQURVUlljT0hYRGt5QkU4Zi82YzVqeFhHdzZIQXk2WEMxTlRVelJ1M0JpMnRyYms1ejUyN0ZqS3N2V045R0t6MlhCd2NGQnEyY21USjhQWDF4ZlhyMThueFQrSmlZa29LaXJDNHNXTDY3WGZyK1h5NWN1NGZQbXkzUG45K3ZYRDJMRmpFUjBkRFV0TFMvend3dzhBL2hSRjFCWkEvdFBhRUM2WGl3Y1BIaUFsSlFXdlhyMENqOGNEbDh0Rno1NDl5WDRpTWpJU2hvYUdtRGh4SW1YOXMyZlBvcWFtaGl6c3RXdlhUdW5QbGRodTdhSmJXbG9hR1lPb3JhMU5DZ0NJTnFabHk1WlFWMWNIbDh1RnJhMHRyYkFwRm92bHVpaThlL2NPeDQ0ZG8wM25jcmxRVVZHQm1wb2FORFEwa0pPVGc4ek1USWpGWXBtRlQwMU5UWVhSd0dQSGpnV0h3MEYyZGphdHdBWklpbldIRGgyU1d4emtjcmxZdDI0ZFJvMGFSVVkrZlMwTjFTOFFTTHNuclZtekJvbUppVkJYVnlldjZjaklTSFRzMkJGV1ZsYTRkKzhlSGp4NGdEbHo1cUJSbzBZVTk3TEV4RVFZR3h1anFLZ0l3Y0hCU0VwS3d2TGx5Mm1mMThPSEQ1R1ltQWczTnpmS3VVTDgvMS9yRndZUEhneG5aMmRTSk0vbjg3RjA2VkwwNnRWTFlXeHdabVltVFFoTG9LK3ZqODJiTitQQWdRT2s4SlhMNVVJa0VwRkNVajgvUDVTWGw4UFEwQkJidDI2VitWa2NPblNJSXNhV2hoQmhUSnNtZjlEam1UTm5vS21wQ1M2WGk4ek1UUEorakJDYk9UbzZvbWZQbm5MWC8vTGxDM2J1M0lrTkd6WW9KZEtLaTR1RFFDQ0FvNk1qMnJScEF5c3JLNXc0Y1FJLy9QQkRuYUlLRG9jak4rclIzdDZlZEFZVUNBVFl0MjhmK3ZmdmorN2R1MU9XSTlxVy9mdjNJeXNyQzhDZjhiZ2hJU0V5dDUyV2xrWVQ0VTZjT0ZHbVNDc2tKQVQ3OXUxVCtENEk1RG4wcGFlbkl6SXlFbloyZHVRKzlQVDBzRy9mUHZqNStXSHAwcVh3OGZGQmJtNHVPQndPQUltSVVKRXowZjhLakpPV1l1TGo0M0g3OW0yeXI1UVZpU250dHFtSTh2Snl4TVRFUUNRUzRlblRwMGhKU1lHVGt4TVdMMTVNNmFmWWJEWm16Wm9GS3lzcmJONjhHUXNYTGtSb2FDanBScFNRa0lDRWhBU1orN2h5NVFxZVBuMkt2bjM3MHR5TGxFVTZvbGthYVlja1dRd2VQSmdtZG95SmlRR1B4MVBvVnB1U2tvSm56NTRwakQrVTlSdis3eVk3T3h1clZxMkNob2FHVXE1WFBCNFBUazVPRkNFMFFXRmhJZno4L0FCSTRtdUpDRnRwb3FPakVSMGRUWnUrWWNNRzlPdlhEM2w1ZVhCemM2UE1Jd1I4Z1lHQkNBb0tvcTNMNS9NaEVvbG96eXBHalJxRkJRc1c0T1hMbHpBMk5pYjdndHpjWEJnYUdxSnQyN1k0YytaTW5YMk12YjI5VE1mYkN4Y3VRRmRYbC9JN2luREFURWhJUUZsWkdieTl2Y2w3cEVHREJzbDFmYXhONDhhTmxWcU9nWUdCZ1lIaHZ3YWpDR0ZnK000STM3eEM5YlZMQ3BmUkhqRVdhbTNxOTlDWmdZR0JnWUdCZ2VGNzhMVkZnYVpObThMWDE1Y1NnWFh6NWsyRkVUNnlIcW9EWHgrSG9LK3ZUNG5BazRlQmdRRjhmWDN4NGNNSENBUUNtVzVDMG9TR2hsS2lwVGdjRHZ6OS9aR1Nrb0taTTJmU1J2UTdPenZEMnRvYUJRVUYwTkxTUWtKQ0FnUUNBZFRWMVRGaHdnUzV4ZGc3ZCs1QVhWMGRQWHYyQkl2RndydDM3M0RreUJIWTI5dkR5TWdJang4L1JteHNMSDc4OFVlSXhXTEV4TVNnWmN1V3RJZTQ1OCtmaDUyZEhUSXpNK0hrNUlSSGp4N0IyOXNiZS9ic0lSMktDUGJ1M1l0bXpaclZXUUJlc0dBQnBZaWRsSlJFY2R0bzFxd1psaTFiaHMyYk4yUDM3dDFZc1dJRkFKRHZtNERQNXl0ODRGOGJIbzhuczVoUGtKZVhoN05ueitLMzMzNURWRlFVYkd4c29LbXBpYkN3TUpTVmxlSG5uMzlXZWwrMStlMjMzOGp6Y09mT25YajY5Q25GRGFLcXFncXpaczNDakJrektLSUtkWFYxSERod0FLZE9uVUtuVHAxa2pyRCtPNm1wcWNHYk4yOGdFQWpnNitzcmQ3blJvMGNyTGRJQ0pKRnk4aUx3cE5tOWV6Y3VYYnBFYyt3QUpHNTR6NTgvVjNxZnNtQ3hXQXBGTGdUOSsvZUhtWmtaUWtORDBhTkhENGhFSW9TSGg2TkZpeFlLbzdZdVhyd29zeEJIQ0FWa3VRWElLNkoxN3R3WmpvNk81T3ZxNm1wYW0vbkxMNy9nMmJObkNBNE9oclcxTmN6TnpjbDkxWFk4K3FlMUlVUmtvcDZlSGxSVlZkR3VYVHNFQmdhU2hiT0hEeCtpdExRVUhoNGVsTStob3FJQ1lXRmhHRE5tRE0waDVudHo1ODRkNk9ucG9YMzc5alNSVmxWVkZYUjBkR1N1MTZkUEg1b1RqMEFnZ0pPVEU2Wk9uVW9SRUh0NmVxSzR1Qmo3OSsrdjkvSFoydG9DQUR3OFBHQm9hRWdUbGdRR0JrSlZWVld1U0RVdkx3K1BIejl1RU5GUFEvVUxnS1J2aUk2T3h2RGh3OG5JMUxpNE9CZ2JHNU1Gd3lOSGprQkhSd2RXVmxaNC92dzU0dVBqTVdmT0hJcHdzTFMwRk1uSnlSZzVjaVRPblRzSFQwOVBlSGw1NGRTcFUvamxsMThvKzZ5c3JFUmlZaUw2OWV0WFoyUWN3ZjlpdjFCVVZJVHM3R3hTZkVSRVQ5KzlleGM1T1RubzNiczNKWTVhRnJhMnRraE5UVVhUcGsxcExvUXRXN2FFajQ4UEJBSUJZbU5qRVJrWkNUNmZEeFVWRmZMejFORFF3SzVkdStURzVYYnIxazN1dmNPOWUvZVFtWm1KQ1JNbXlIV0JJNFIySVNFaEZQRmM3OTY5TVhIaVJKaWFtaXAwMGlvcUtnSWdpZlVtaEJKRGhneVIyUjV3T0J5Y1AzOGVCZ1lHNUxrN2Z2eDRiTnUyRFpjdVhjS29VYVBrN2dlUWlBUnJDNkRXcmwwTGZYMTl0Ry9mbnJ6bkpOcW4vUHg4REJvMGlDWlFqbzZPUm14c0xDd3RMVW5uRlFDMHZyZTZ1aHJPenM2WU9uVXE1czZkcS9EWUNDWk9uSWp1M2J2anc0Y1BNRFkybGh1L0NraUVWYlVkY1ZOU1VyQnQyemJvNmVuaHQ5OStvOHhyMHFRSnRtL2ZqaE1uVHFCejU4NjRlL2N1YnR5NGdacWFHcGlabVdIS2xDbHk5MVU3SWt1YW1KZ1lYTGh3Z1RhZHorZkxiZGYvTGhpQkZwWHM3R3lrcHFZaUtTa0pJcEVJUVVGQlpBd2hJSW44SS9yRzJnZ0VBc3llUFp0OC9lblRKOXkrZlJ2UG5qM0RpeGN2d09QeEVCWVdocEVqUjJMMDZOR3d0N2VuM0kvVXBrK2ZQZ2dNRE1TVEowOG9ncXZodzRkVHhPYkxseThuLzU4OWV6YmMzTnh3L1BoeExGMjY5S3MrZzBlUEhpazg5K1ZCUkFCS1F6aDdUWmd3UWU1NitmbjVsTmpvZnh2NzkrK25ERnlRUiszN0FnSXVsd3R2YjIveWQ2dWRuUjNsTjJWNWVUbVdMbDBLRnhjWGNxQUhJTG5IV3I5K1BmbGFWMWNYbzBlUHBteTd1TGdZMTY1ZFEvZnUzZEd5WlV2YXZsTlNVbEJhV2twelhpT2MxTkxUMHltdWFwbVptYVJMVlUxTkRYZzhuc0wzdkhidFd0cHY2emR2M3VENTgrY3krOUdpb2lMczI3Y1BRNFlNb1loa2UvVG9nUjQ5ZWlqY2x5S2VQSGxDRS9xVmxwYUN6K2RUbkVnQk1ER0hEQXdNREF6L3N6QWlMUWFHNzRsSWhMSncrcWdJYWRnR2h0RDdVZjZEQkFZR0JnWUdCZ2FHdjVKdkdiMHRIV01EQUU1T1RoUzdlcEZJaFBYcjEwTkxTd3VQSGoyQ2xaVVZWRlZWNGVQalF4bnRLcThRVjF4Y2pKS1NrcTg2Tm9LeFk4ZkMyZG1aTEJDTkdqV3F6dGlVNWN1WFV4N0VzMWdzRkJRVVlQanc0ZWpVcVpQYytDOURRME1VRmhaaTdkcTFsT2s1T1RreVI1N0d4TVRnOWV2WE9IdjJMQUJKNFF5US8zbkk0djM3OTRpTmpjV0dEUnVRbVprSkZSVVZyRjI3RnVIaDRRcUxhSFV4Y09CQVNoSDc1Y3VYbEdJOElCbFJlK3ZXTFZ5OWVoVVRKMDVFbXpadHdPZnpLUTlnK1h4K3ZkeVJPQnlPM09NV0NvWHc4L05EeTVZdE1YVG9VRVJGUlFFQVdRQTVkZW9VS2lvcWxCNU5YeHR0YlcxeVB4a1pHZWpRb1FQbHZSRHVPNXFhbXBUcEhBNEhzYkd4R0Rac0dLWlBuNjdRZ2VUdmdNVmlJU0lpUXU1OFBwOFBGeGNYcGM2WHBLU2tPcDJ6YXZQMjdWdlUxTlRRQ3VLT2pvNTQvUGl4VERjaXNWaE1QcUJYSk5vREpOK0xNaUl0TnB1TjMzNzdEUjRlSHRpNWN5ZHFhbXBRVVZFQmIyOXZoYVBRYld4czBLOWZQOXIwTzNmdUlDTWpBOU9tVGFNZFkzbDVPVTZlUEVsYng4ek1qRklNTENzcm80bTAxTlRVc0hMbFNpeGF0QWpIamgzRHVuWHJ3T2Z6QWRCRld2KzBOcVJUcDA3dzhmRkJyMTY5NE9IaEFUVTFOYkt0RjR2Rk9IRGdBSXlOamNtUitnUlJVVkVRQ0FRWU9YS2t6TzF5dVZ4SzdJa3N0OE9uVDUvUzNGdWtoUXJ5R0RSb0VDd3NMR1E2K09YbjU5UDZPVVVRVWEwTjdTQmdhMnVMenAwN0l5UWtCS0dob2VUN2ZQTGtDUzVkdW9RWk0yYklGVXptNXVZQ2dOdzRPWGt1azZOR2phSVZseHVxWHdBa0FzMkRCdzlDUTBPRHZINnJxNnZyZGU0Q3dJRURCMkJ1Yms0S2hlenM3REIzN3R3R2l5LzlYK3dYMHRQVHNXWExGc28wd3VtRHpXYkxiTHVrNTB2ajdPd3MwelVrTVRFUng0NGR3NmRQbjJCbFpZV0tDb25UdkxXMU5YNzU1UmVFaG9ZaU5EUVVucDZlTXR2ZmJ0MjYwUVNpQkdWbFpjak16TVNrU1pQa1JsWVI5T25UQjUwN2Q0YXRyUzFjWEZ6UXZYdDNkT3ZXRFE4ZlBwUTdjRUQ2L1Y2NWNvWDhqbnYyN0NsVDNIUDQ4R0dVbHBiQzFkV1ZiS09IREJtQ3lNaEloSWVIbzIvZnZqQXlNcEs3THhhTFJickpwcWVuSXlrcENlSGg0VFJYbU92WHIwTlBUdys1dWJsa0RDSkJTVWtKOXUvZmp3NGRPbURKa2lXVXVOeHZKU29xQ253K0g2dFhyOGJidDIvaDYrdXJVT1JrYjI5UGM3OHFMeStIam80T1pzK2VqYnk4UE9UbDVkSFc2OWl4STdLeXNqQnc0RURLQUl6UzBsSndPQnlaKzV3OGVUS3QzZWR5dVRoMjdCZzZkdXhJYzRJRWdHdlhycEdSc3Y4VUdDY3RLbXZYcmtWeGNURU1EUTNCWnJOeCt2UnBHQmdZNE9YTGx3QWtnMi9rQ1czRllqR09IRGxDT2djOWZ2d1krL2J0UTVNbVRhQ3VybzdXclZ0aisvYnQwTkxTd3AwN2R4QVNFaUxYYlU2YTJvSkFBd01EeW04NzZYYk15c29LdlhyMVFueDhQQ1pQbnZ4VmJ0RTJOall5UlpTMWYyTTJGUEt1TVFJaXZ2bWZTbloydGxMUERHVGRQd3FGUXZqNCtPRDE2OWRZdDI0ZDl1N2RDeTB0TFlyb2kvZ3RxNit2VDVsZWUzdEdSa1kwSWRpalI0OXc3ZG8xT0RrNXlSd1U4djc5ZTd4NjlVcW1nSXpMNVNJN081dThGK1Z5dVhqMjdCbDViaHc5ZWhTblRwMVMrSjZuVEpsQ0c4UkVDRmhyaTRoRkloRzJidDBLRFEwTkxGNjhHQlVWRldSN2JXRmhnZno4ZklYN0FpUy9RY3pOelduVHQyM2JKbmNkd3ZXV2dZR0JnWUhoZngxR3BNWEE4QjJwU3J3QVlUNzlZWU0wK3JOK0FlU005bU5nWUdCZ1lHQmcrS3RweUtLQXVybzZSVVFRR2hxS3o1OC9rNUdJMDZaTnc1RWpSeEFaR1lsRml4WXBqQ1VvTHkvSHhvMGJNWERnUUhUczJQR3JqNG5GWWlFcEtRa0JBUUVBSkxGSWlZbUpjcGZuOFhnUWk4V1lQMzgrNlpDanJhMk40T0JnWkdSa1lQWHExWlJJQlM2WEN6VTFOYktJeCtWeW9hcXFTcm80OFBsOGRPL2VIVnUzYnFYc3A2YW1CbGxaV2JDenN5TzNSVGczMUNkT0lqUTBGTTJhTllPZG5SMDV6ZGpZR0t0WHIwWmFXaG8yYnR4SVdaN0w1U0loSVFFM2J0d2dwN1ZvMFVMcEdKdmFMRjI2RkpNbVRVS2JObTBBU0Q0LzZYT2d1TGk0WHUrbm9LQkFicFRDdm4zNzhPclZLL2o3KzlPS3VrdVdMQUdIdzFFNmhrRVJpWW1KS0MwdEpTT2c2a0pIUndkcjFxeEI3OTY5U1pGR1EwSVV0K1hGbWRVRm04MVdXQ0FtNGtpVitaNSsvLzEzV25HNExnUUNBVVFpRWEwZzd1RGdnS2xUcDhxTVh3a0pDY0c1Yytld2Z2MTZEQmd3b0Y3N2s0YkQ0ZURHalJ0a0VhSkxseTZZTUdFQ0tXcWFNR0dDWERjR1FDSkE2TlNwazh4SXhjTENRbVJrWkdEOCtQRTBJV0paV1JtcXFxckk2NksrV0ZwYVlzdVdMZWpTcFFzQWtLUGtwYSt0ZjJJYjBxcFZLN2xPaGVYbDVkRFgxMGQyZGphV0xGbUNhZE9tb1YrL2ZuajE2aFZPbno2TklVT0d5QlhXaU1WaVVvQkd2SzVON1RZVytETW1VaEZtWm1ZeTNSY0tDZ3BRV0Znb1Y5d2tDeUpTVGRsMlNDQVFRRlZWVldGZldGRlJBVDA5UFN4WnNnUnVibTRJREF5RXA2Y25DZ3NMc1duVEpsaGFXbUxHakJseTE3OTc5eTVVVkZUa2ZpKy8vUEtMVEpHTWhZV0ZVdTlCRm5YMUN3QklaeWxwRVZ4UlVSRXR4azBSMmRuWlNFaElnS2VuSitYOElHSVozZDNkS2M0Z2hQQno3dHk1bE05ODVjcVZkYll6LzB2OWdvT0RBNlZOcTZxcXdzS0ZDNkdycTR2ZzRHQ2FZUEhUcDA5d2MzTkQ0OGFOc1h2M2Jrb2NwRFExTlRXNGV2VXFUcHc0Z1lLQ0FsaFlXTURIeHdmMjl2WVVNZURFaVJOUlVGQ0F1TGc0VkZaV1l1M2F0ZC9OMllnUUN4RkNWNEx1M2JzakxpNE9seTlmUnZQbXpjbTJsdURObXpkd2RYWEZtalZyWklwMENaNCtmWXE0dURnMGI5NmNFdC9MWnJNeGYvNThlSHQ3WTh1V0xkaTJiWnRTMGM4c0Zndng4ZkV3TnplbnVBcStmZnNXeWNuSm1EaHhJczZjT1VOYnIxR2pSbGk0Y0NHR0RoMzZ6WU1iYWxOWldRbHZiMjlrWkdSQVEwTURucDZlY3BldHFhbUJRQ0NBaG9ZR3hjVnF4SWdSR0Rod0lGYXRXb1dYTDErUzdRRnhmMENJTTRuMUNlR1ZTQ1FDbjg5SGNIQXdaWUNGdGJVMW5KMmRNV25TSkpwSXE2eXNETWVPSFlPVmxaVk1oMEZEUTBPOGZmdFc1dkh6K1h4VVYxZERXMXU3VG9GNFE4SUl0S2dzV3JRSUhUcDB3STBiTjNEZ3dJRjYzZE93V0N4S245NmpSdytFaDRlamRldldXTDU4T1ZSVVZNaDd0clp0MjlMaXJtTmlZbEJaV1VtSnRnZnFIOEU4YWRJazNMOS9INm1wcVYvbEVHcGdZQ0N6UDZ4UGhIeDlLQ3NyVTlpZkNJVkNMRml3NEx2c3V5RUlEQXlzTS9ZUGtQUjN0UVhBSjA2Y0lPT1VCdzRjaUwxNzl6Ym9zWDM1OGdVQXZpcjZVbFZWRmYzNzk4ZkpreWVocHFZR1UxTlRDQVFDOU8zYmwxeEdXMXRicm5odjA2Wk50R2xjTGhkSlNVbm8wcVVMN2Q3dzdObXpwT1BWbkRsenlOK0lreVpOZ2xBb2hJZUhSNTNIM0taTkc0cHpiT3ZXcmVIaTRvTHg0OGVUd3ZlU2toSnMyTEFCMmRuWkFDVENSaDhmSC9KYUY0bEVPSEhpUkwwY25oa1lHQmdZR1A0Tk1DSXRCb2J2aEtpc0JKVlJrUXFYVVcvZkdScDI4cU0wR0JnWUdCZ1lHQmorYXI3WDZPMkRCdzhpTGk0T0FRRUJwTk9CcXFvcWZIMTlzWFRwVXBTWGwyUFpzbVUwY1FOUlZGK3paZzM0ZkQ2R0RCbnkxU1BlK1h3K0RoNDhpT2pvYVBUcjF3OFBIejZFaTRzTEprNmNTSHVRVzFWVmhhTkhqeUkyTmhhREJ3K0dzN016WlQ3eFVCSDRNMUtoc3JJUzQ4ZVB4L3IxNjhuUitwTW1UY0xFaVJOSjRRa1JuVkNiN094czhIZzhTb0g2elpzMzBOUFRVNnBZbVptWmliZHYzeUlqSXdQTGxpMlRXZVMzdExRazQ2WUlkdXpZQVJzYkcwb1VnL1I3cXkrR2hvYmthSFZBOHVCWDJnbmx5NWN2U3J2SzVPWGw0Y09IRDJTRWd6VDM3dDNEK2ZQbk1YWHFWSm5PTml3V1MySGhVRmtLQ2dySTcxZVpLRTBDNllmbERRbVh5OFdQUC80SU96czdtUS9hR3dMQ0dVdVo0c0hCZ3dmSi96a2NEdGF2WDQ4UkkwYlFuSkdrSWVJT0ZVVkxTWk9VbElSejU4NWgzcng1Rk9IRXVYUG5rSm1aQ1E4UEQ3a2lBV2x5YzNPeFk4Y082T2pvVUVhSzExNVhKQkxKTGV6VWRvaFJGZ01EZzYrS2NKVkdPbEtFR0trdmZXMzkyOW9RQXdNRCtQbjVJVHM3R3hFUkVmRHg4VUdyVnExUVdWbEpDZ3hrWVdOamc4bVRKMU1jSlM1ZHVrU0tpRnEyYkFsbloyZTR1cnJTWEppeXM3TngrZkxscnhLQW5EaHhBZ0FvNGg5RmlNVml4TWZIdzlEUVVPbWkwc09IRHhFY0hJeU5HemZTaEYyZlAzOUdRRUFBN08zdDRlenNEQXNMQ3l4YXRBaEJRVUVRaVVSNDl1d1pWRlJVc0hIalJybGlndXJxYXR5L2Z4ODFOVFZJVEV6RWlCRWphTXVNSGoxYWJtVGMxMUpYdndCSVJGb0dCZ2FrTUsrb3FBZ1ZGUlZvMXF5WlV2czRjK1lNS2lvcTBMcDFhemc0T09EeTVjdTBaV2JObWtXS21RQWdMUzBObHk5ZnhzS0ZDeW5GYUJzYkc0WDcrbC92RjRLRGcvSCsvWHM0T2pyaTlldlhGREhDNTgrZnNYYnRXbkM1WEhoNmVzcHNld1VDQWE1Y3VZS1RKMC9pNDhlUE1ETXpnNmVuSndZUEhpeFhnTGg0OFdLb3FLZ2dOallXQ3hZc3dPclZxNzlKa1ArMXBLZW5ZKy9ldmRpK2ZYdTlpOEVmUG55QWo0OFB4R0l4bGk5ZlRydU83TzN0NGVEZ2dKczNieUlvS0FqdTd1NEtCWmtBMEx4NWM3UnQyeFpoWVdIbzJyVXJlWDJFaG9hQ3pXWmp6Smd4RkpHV1NDVEN2NkVFYmdBQUlBQkpSRUZVcTFldllHVmxSUXBCR2xLa2xaR1JBVDgvUDZpb3FNRFMwaElhR2hwWXNXS0Z6Qmp2eDQ4Zkl5Z29DQlVWRlRMdng0aCtZdENnUWVUOHZYdjNrdDhCSUlrODNiZHZIM20va0pPVEkxTVkwck5uVDFyMHE3SW91bDg1ZnZ3NFRwNDhpVDE3OXRSTG9QdXRNRTVhVkdRSjQrdkxwVXVYb0s2dWpxRkRoOHFOVlczU3BBa3Q2akFsSlFWc05sdGhCS0l5ZE8zYWxSU0hmUTJFUVBHdjRzdVhMM0ovQjdEWmJHaG9hQ0FvU0hGeWlEUkxsaXhSS0pyNjFnRW90ZG0zYjk5WHh4Mk9HemNPTlRVMUNnWHYzd0loRnBmVmJ0YUZxcW9xMXF4WkEyTmpZeHcvZmh4cWFtcm8yclVyWlZzcUtpcVVnUmJTeUJMMVhiOStIUndPUjJZVXI0bUpDZHExYTBjT3VtalpzaVZhdEdnQk16TXowamwxM2JwMWN0dkg0T0JnY3NBSWdZV0ZCVVg0bjVtWkNWOWZYd3dZTUFBR0JnYW9ycTZHaFlVRjNOM2RzV0hEQnRMZGR0YXNXWFYvUUF3TURBd01EUDh5R0pFV0E4TjNvdnhZR01ROHVtMHVpWW9LOUg5YUxIOCtBd01EQXdNREE4UGZRRU1YQmFxcXFyQmp4dzZrcHFaaTNicDFzTEd4UVhGeE1UbS9XYk5tOFBQemc1ZVhGMXhkWGJGdzRVS0s5ZitiTjI4QVNKdzNBZ01EWVdabTlsVWlyYnQzN3lJc0xBekZ4Y1hZc0dFRCt2WHJoMmZQbm1ITGxpMjRmdjA2cGt5Wmd2NzkrNk82dWhvWEwxNUVkSFEwV0N3V3ZMeThHcVE0VUJlUEh6OEc4S2VMaUVBZ3dOMjdkOUdoUXdlbDFzL056VVZnWUtCQ3B5RWpJeU5hUVhuWHJsMW8wcVJKdlFyTjlZSEQ0VkNFZDNsNWVmamhoeC9rTHQraFF3ZFNTQk1lSGc0QTJMTm5EelEwTk5DN2QyL3MyTEVENXVibVVGRlJRYmR1M1RCbnpoeWxqbVBwMHFWS3VlZ1FiZ29DZ1FENStmbHdkM2NIbjgrSGw1ZVhVa0tnNzAxV1ZoWkVJcEZDSjQ5dmhSZ2xMYStJSlE5TlRVMVlXRmpBMzk4ZlQ1NDh3ZEtsUzc5WjdQSG8wU01FQkFUQXlja0owNlpObzh6VDF0Ykc5ZXZYVVY1ZWp2WHIxOVBjTXdpSTk3Tnk1VW8wYjk0Y3ExYXRBaUE1TndNREEzSHIxaTEwNzk0ZE5UVTFpSTZPUm01dUxqdzhQT1JHNS93VDRIQTRBRUM1dHY2dGJVaTdkdTNnNCtPRG8wZVBrakdjVFpzMnhkT25UMlZ1czBlUEhyaHg0d2JDd3NMZzZ1cUt5c3BLdkgvL25pelFXMXRidzh6TURNSEJ3Wmd3WVFJcGRycDY5U3JDd3NLd2I5OCtwWXVBOCtiTncrelpzeEViRzRzclY2NmdaY3VXT0hEZ0FOTFMwdkRycjc5aXpabzFjdGM5ZnZ3NFhyMTZoVGx6NWlqbDVnQklIR28rZmZwRVJxc0JrdS82L2Z2M21EOS9QdGhzTnVVNkdEWnNHQzVkdW9TYk4yOENrSWlBNWNVY0FzRHAwNmZCNS9OaGJXMk5zTEF3V0Z0YmY1TkQxdGRTdTE4Z29nTjc5dXhKaWxadTNib0ZBRXFmdjRUNDJ0M2RYZTduWGRzdGc3Z1g2ZFdybDhMci9iL1dMMHlhTkFsTm1qVEJyVnUzY09YS0ZSZ2JHNk4zNzk2d3NMQWc0MmkzYjk4dTE0M3QyclZyQ0FvS1FxTkdqYkIwNlZJNE9UblY2ZmJDWnJQaDV1WUdFeE1USER4NEVPN3U3aGcrZkRnV0wxNWNyNGprYjJYWnNtWEl6OC9IMnJWckVSb2FxblEvK1A3OWU2eGV2UnJsNWVXWU4yOGV6WW1MZ0hCenUzVHBFb1JDSWR6ZDNTbWlTc0lWTUNjbkJ6RXhNYmgyN1JwWUxCWjBkWFd4ZGV0V2hJU0VJQ1ltQmc4ZVBKQVphMXBlWGc0M056ZDRlM3ZUSWdhL2hkTFNVa1JFUkNBdUxnNjlldlhDNnRXcm9hYW1oajE3OW1EQmdnVVlOV29VeG84Zmo2Wk5teUk5UFIxbnpweEJTa29LaGd3WmdvVUxGMUpFbXY4bU1qSXlZR0ppOHBjS3RBREdTZXQ3Y09mT0hXUm1abUxvMEtGLzJ6RjhTK3h1V2xxYVRCSE45NkM0dUJqNStmbHkrOStoUTRmQzFkVVZhbXBxRUFnRVNFMU5SZGV1WGNsN0swTDBMeTBFOS9YMWxkdWVmbzhCS0xkdjMxYXEzWkVXYmhQbzZla3AvZnV5dmdnRUF0eTZkUXR0MjdiOWFrRWFpOFhDd29VTDhmbnpaeVFuSjRQTDVhS3lzckxPdUY5NVhMaHdBUVlHQmpMdi9RY05Hb1JCZ3dZcFhOL0l5RWh1aEtlaXlHcWhVSWlJaUFpY09uVUtzMmZQeHRTcFU3RjI3VnF3V0N3c1diSUVodzRkZ3B1YkcyYlBubzFKa3lZcGZTL053TURBd01Ed2IrTHZmNXJBd1BBL0NQL1pRL0RTVWhRdW96TmlMRlJNNjU5RHo4REF3TURBd01Ed1BXbkkwZHZKeWNuWXUzY3Z1Rnd1L1B6ODVCYXRMQzB0c1h2M2JtemF0QW5lM3Q3NCtlZWZNV1hLRkFCQWZuNCs5UFQwNE8vdnI5U0lXRm1VbFpWaDkrN2RhTisrUGZ6OS9jbGliT2ZPblhINDhHR2NQSGtTbXpkdmhyR3hNU29yS3lFVUNqRmp4Z3o4K09PUGNvVWZEYzNkdTNkaGFHZ0ljM056QUVCRVJBUktTa3BrT3AwQW9Ma3ZGQlVWUVU5UDc1dWk0QlJST3c1S0lCRFVHZjJTazVNREhvOUhPbWVWbHBiaXc0Y1BDaVBmOVBYMVlXdHJpOFRFUkZ5NWNnV3paczFDWm1ZbTFxOWZEMGRIUjdpNXVaRUYyODJiTnlzZDgxSGJPWWNRK2trWDJFK2ZQbzFqeDQ1QlhWMGRPM2Z1eFByMTYrSGc0SUJCZ3diSkxOQ3hXQ3lZbXBvMldDeFRlWGw1blErZ016SXl3R0t4dnBzakN3RGN2MzhmQU9RVzRPV2hvcUtDeFlzWHc5emNIQ0VoSVRBeE1jSHMyYk5weXhGUmZYWHg3Tmt6ckYrL0h2YjI5dmoxMTE4cDgvaDhQbnIxNm9YWnMyZmo4T0hEV0xWcUZiWnUzU3JUd1NrNU9Sa0EwSzlmUHl4ZnZoeWFtcHBJVFUzRjd0Mjc4ZW5USjR3Yk53NExGeTVFVFUwTmdvT0RjZm55WmZ6ODg4K1lPblVxeG84Zi8xM2JnTm94Z2NxU2taRUJOcHROY1RuNHA3Y2hRcUdRSnRvVENvVzRmLzgrenA0OWk2ZFBuNkpidDI0WVAzNDhJaUlpNE92ckN5c3JLN2k2dWxJaUtJdUtpcENZbUVnVzBGZ3NGdUxpNHZENTgyZXNYcjBhZ0VUQTkrTEZDeHc0Y0lDTVBlelNwUXVxcTZzUkdCaUl6WnMzVTQ1RElCQ1EyNUtHeitjalBEd2NGeTllUlB2MjdlSG41NGRYcjE1aCsvYnRjSFYxaFl1TEM5bFhFWEM1WElTRmhTRXVMZzZkT25VaVkzS2xZYlBaWk5TZU5JV0ZoUUFrYmg3RWUwMVBUd2VYeTBYdjNyM3gyMisvd2NqSUNGVlZWWWlQajBkVVZCU0tpb293ZVBCZ1BIMzZGRDQrUHVqZnZ6OWNYRnhvN1d4aFlTRk9uejZOYnQyNlllUEdqWEJ6YzhPS0ZTdmc1dWFHd1lNSHkvcks2cVFoK2dWQUVndFpWVlZGZnM5ZnZuekI3Ny8vRGdzTEM3bmlDT245aWtRaWxKYVdva1dMRnBRSXRJYmd2OWd2V0ZwYXd0TFNFblBuenNYTGx5K3hjK2RPeE1mSGsvUGJ0V3VIMTY5Znc4VEVSR2JSZmRpd1lhaXNySVNUazVOTWdWVjFkVFY0UEo3TS9udnk1TW13dGJXRnY3OC9xcXVyb2FXbFZhZDdEQ0ZxRkFnRUNwZFZVVkVoOXlrdGhKUkdWVlVWWGw1ZXVIZnZIaVVXV043eWdPVHozN0JoQTBwTFN6Rm16Qmlhb0ZnYUhSMGRiTjY4R2N1WEwwZGlZaUpldjM2TmxTdFhrdGRyVGs0T0tpb3FzR0RCQXVqcDZXSHk1TWtZUDM0ODNyNTlpN1MwTkNRbkp5TThQQnptNXVaa2pLZjA4Ukh4dzdLK0Y3RllqT3ZYcjlPbUUrM2YyN2R2WmM0blJMTTNiOTZFaDRjSGhnMGJSbDUvN3U3dUdEbHlKTFp2MzQ2WW1CZzBiOTRjQlFVRmFOZXVIVUpDUXY3VjBWUkNvUkF2WHJ5QWs1UFRYNzV2eGttcjRjblB6eWZ2ajc0SE1URXhsRWhQd3ZHMG9iQ3lzcUpjODlKOGE3VDc3dDI3d2Vmem9hZW5oNXFhR3R5NWN3YzFOVFV5aFo1ZnZuekJpaFVyTUhEZ1FLeFlzUUlGQlFYWXVIRWo1YmY3blR0M2NPN2NPUXdZTUFBNk9qb29LeXVEajQ4UHpNek1FQklTUW12N3Y4Y0FsQXNYTGlnbG9pNHRMZjNtZlluRllySk56TW5KQVFDNWcxVDI3ZHVITDErK2ZMTUk3T25UcDBoSlNVSDc5dTJSbVprSmQzZDMrUG41MVhzNzJkblplUG55SlNaUG5sem4vUnVIdzBGV1ZoYXlzckpRVWxMeVRiOFg3dDI3aDMzNzlxR3lzaEtiTm0yaXVBVVR6SnMzRDFaV1Z0aStmVHNTRWhJd2QrN2NCaFVmTXpBd01EQXcvQk5nUkZvTURBMk5TSVN5UTRyenl0a0dodEFkTC8vQkRRTURBd01EQXdQRDMwVkRGZ1hFWWpFc0xTMnhiTm15T2lQdVRFMU5zV3ZYTGlRbUpsSkdiSzVkdXhhRmhZVXdOemZIakJrelVGNWVUam9pU1R0bUVNS1BNV1BHMExhOWI5OCtIRHAwaUJSYkZCY1hJenM3R3k5ZXZFQkdSZ1l5TWpLZ3JxNE9hMnRyZlBueUJTOWV2TUR4NDhlUm5Kd01LeXNydEd6WkVvMGJONGFKaVFuTXpNencvdjE3bEpXVmtYRUZEeDgrUkc1dUx2bEFQak16a3p4R2dVQ0F0Mi9mNHM2ZE93QWtSWGVoVUVpKzd0V3JGNnFxcXBDWm1Za0JBd2FBeitmajhPSERpSXFLUXQrK2ZlVStqR1N6MmREWDE4Zk5temVocDZlSHBLUWtoU08wazVLU3NHdlhMdHAwTHBjclV5aWlwcWFHNk9obzhyV3pzek9sNkp5YW1vcmMzRnp5ZFZaV0ZxS2pvMkZpWWdKdGJXMEloVUlrSkNRQUFMcDM3dzVBOGtBV1VPeU1JaFFLRVJrWmlZaUlDUFR2M3g4elo4NEVBSnc2ZFFxSER4OUdlbm82MXExYkIwdEx5em9mSnRkbXg0NGRxS2lvQUp2TlJucDZPb0EvUjdXZk9YTUc0ZUhoY0hKeXd0aXhZK0hoNFlGNTgrYkJ3Y0VCcjE2OVFtRmhJVlJWVmNrL1FtVGg2dW9Lb1ZDSXk1Y3ZReUFRUUNBUXdOSFJVYWtDUFNFVTBkYldSbWxwS2RMVDArdDBhMGhQVDBlblRwMGF4SlVpUFQwZGh3OGZocGFXRnJTMHRLQ3BxWW5Qbnovamp6LysrS1o5akJrekJ0YlcxbVJNWldSa0pNckx5Nkd1cmc0T2g0TnIxNjRwZFBzQmdQRHdjRVJGUlVFa0VpRS9QeC96NTg5SFZWVVZxcXVyVVYxZFRTdVlQMy8rSEt0WHI0YWZueDlOcURWanhneWtwNmZEMWRVVjZlbnBPSDc4T0I0K2ZBZ3RMUzBzWDc2Y0ZER3gyV3dzWDc0Y1BYcjBRRWhJQ0E0ZE9vU29xQ2lNSERrU2MrYk0rUzZPT1phV2xwU2lGSmZMeGNtVEp5bkxoSWFHZ3Mvbnc4REFBQm9hR3NqSnlVRktTZ3BzYlczSklsQlpXZGsvc2czWnRXc1hMbCsrRExGWWpGZXZYbUhBZ0FFUUNBUklUazdHdzRjUGtaS1Nnb3FLQ2xoWVdGQ2NYL3IwNllPclY2OGlQRHdjSGg0ZXNMZTN4L0xseTZHdnI0K0lpQWlvcTZ1VGpoSTZPanFZTUdFQ2poOC9qa21USnNIUzBoSnNOaHN1TGk3WXRHa1RuajU5aWk1ZHVzRFUxQlF6WnN6QXdZTUhjZlBtVGZUbzBRUG56cDJEbHBZV1VsTlRBZndaOFZsVlZZVkxseTdoNU1tVEtDMHRoYU9qSXhZdlhneE5UVTEwNmRJRisvZnZ4KzdkdTNIbzBDSGN1WE1ISzFldWhJR0JBUklTRW5EbXpCbVVsSlRBM3Q0ZXExYXRrdGxPTlduU0JQZnYzOGZldlh0SklRaUh3OEhGaXhmUnVIRmo2T3ZyQTVDSVZ0dTBhWU9oUTRmQzBkRVJqeDQ5d3MyYk4zSDc5bTF3dVZ4MDdkb1ZHelpzZ0kyTkRhcXJxM0g4K0hGRVIwZmo5dTNiYU42OE9YcjI3QWtIQndlWW01dkQwOU1UUXVIL3NYZmZZVkZjYlJ2QTcxMVlXRUFVSTJMQklDcDI3Q0tKWFJQVTJEVWFVZFJvaUwwa1JoT05NUnBqTnlxSnhvTEJYc0dLS0dwUUZBczIxR0NOSU1FR0lnYWtsNjNmSDN3N0w4c1dGa1V3ZXYrdUsxZmNtVE96WjVmWjJaazl6M2tlQlVhTkdnV3BWSXBseTVaaHdZSUZXTGh3SVh4OWZZVnNCOXUyYlJQT2NTS1JDR3ExR2txbEVuSzVIQXFGUXF2MGIzRjhMMmkyQTRBbVRacmczcjE3bUQ5L1BqSXpNekYzN2x5RHgyUDU4dVdSa3BLQ29LQWdKQ1ltUXFGUUdEMSt2YjI5aFFBV0RVMmdYTUZnTXdENC9QUFBvVmFyMzdudmhaU1VGRHg4K0JBeE1UR0lqSXhFWkdRa01qTXpVYWRPSGZUdTNSdng4ZkVJQ3d1RGo0OFBnTHpBZ2RhdFc2TjE2OVpDVmpZek16TjgrdW1uV3Z2ZHRXc1hFaElTSUpWS2NmdjJiYWpWYXJ6Ly92dDYrMUMzYmwyc1c3Y09Db1VDMmRuWk91V21EZEVYRUptZkpsUEx6WnMzaFVCdGZabE1IQndjMEt0WEw0U0doaUl6TXhPV2xwYTRjT0VDQUFpZlRTRHYrazV6cmxXcjFSZzRjQ0JHalJwVmFEOGRIUjJ4ZlBseXpKbzFTeWpmTjJuU0pQVG8wUU5KU1Vtd3NiSEI4T0hEMGIxN2QrRzZ0WEhqeHZqNzc3K3haTWtTMk52YlkrSENoY0w1WHlxVjR0U3BVN0N5c3NMNTgrZGhibTZ1TnhoRnJWWWJITVFYaThXNGNPR0M4RHJ6OC9Ed3dMUnAwOUNuVHg5SXBWSW9GQW84ZVBBQVVWRlJ1SFBuRG03ZHVvVzR1RGc0T1RtaFJvMGFTRTFOUlhSME5HYk5tb1hhdFd2RHhjVUZEZzRPcUZpeEl1enQ3VkcrZkhtaFRGWjZlanIrL2ZkZjRabzRQajRlR1JrWnd1Ti8vdmtIS3BWS2VLd0paTDF4NHdhU2s1TlJwVW9WbzRIL3J5STZPaG95bWV5MVppNDFoQUZhK2hYTWlLdTVMa3ROVFRXNjNZc1hML0QwNlZPNHU3dnI3TS9VeVI2RmFkaXdvVkRxSGdDMmJObGl0TDBtSTZvcDE1WWRPM2FFVXFrMDZWak16TXdzY3NZaGtVaUVzMmZQSWpjM0YyS3hHRldxVk1HVUtWUFFxbFVybmJacjE2NkZUQ2JEZ0FFREFPVGRSems1T1NFb0tBaWZmZllaUkNJUnVuZnZEbjkvZjV3NGNRSjkrdlJCdVhMbE1HVElFR3pZc0FGNzl1eUJwNmVuMWo2TE05RFkwZEVSM3Q3ZTZObXpwMG1acFRUWklsL0Y0c1dMRVI0ZURnc0xDNlNscFVFaWtlZ0V6dVhrNUdEbHlwVUlDUW5CaHg5K2FEU3JkR0ZpWW1Jd2QrNWN1THU3WS9iczJRZ0pDY0dLRlNzUUVCQUFpVVFDdFZvdG5Dc0wwbVJyMU5BRUZockswaFljSEl6YnQyL2o3Ny8veHFOSGp3RGtmZWU4YkhCL1JFUUVkdTNhaFJzM2JxQkRodzZZT0hHaTBXdVh0bTNib243OSt2ajk5OStGc3VnOWV2UkFseTVkWGpwekdCRVIwWnVFUVZwRXhTd3I5Q2hVU2MrTnRyRWRPZ3A0eGRJZlJFUkVSSzlEY2N6ZXRyT3pnNVdWRmRxM2IxK2tFbGhpc1JoZHUzYlZXbGEyYkZsaFVHelFvRUVtWitISnIxeTVjZ0NBbVRObklqbzZXcGcxNitUa0pHUnVhZHEwcVRBWTl1elpNMFJFUk9ENjlldTRkdTBhamgwN0p1enJoeDkrd1BIang0VWdINmxVaXZYcjF3dnJwVktwVm5BVGtGZHk0ZHk1YzFyTE5BTmxPM2JzUUV4TURNek56ZEdrU1JNY09uUUllL2Z1UlljT0hmRHR0OThhZlYwalJveUFuNThmRml4WUFEczdPMHlZTU1GZ1cxZFgxMEwzbDEvQkgvajc5ZXVuVlE0cU9UbFphekRlenM0T3AwK2YxdnJ4MThiR0JxTkdqUkt5bzRTSGg2TkJnd2JDajdIKy92NHdNelBEdzRjUElaVktFUmtaS1F6a2R1L2VIWk1tVFJJR3pqMDlQVkczYmwzTW16ZFBLSUZncUxTQ0lXWm1admo3NzcraFZxdGhhMnVMdm4zN3d0WFZWZWlydTdzN3Z2cnFLNGpGWXZqNStTRWdJQUJYcmx6QmlSTW5USjRSWDdseVpmVHYzOStrdHMrZVBSTUdLc1ZpTWFwWHI0N3g0OGNiYks5U3FYRDM3bDBNSHo3Y3BQMFg1djMzMzBkVVZKVFdhN093c0lDYm01dE81cXFpeWg5VThQanhZNXc4ZVJKQTN1dDBkSFRFeEluR3k3N2IyOXNMNVJQTGxTc0hXMXRibENsVEJyYTJ0anIvdHJXMXhaVXJWN0I2OVdxc1hic1dVNmRPMWRxWEpvQkFyVlpqNjlhdHVINzlPcnAyN1FwdmIyK3RURlFhSFR0MlJJc1dMYkIxNjFZY09YSUVNcG5zdFpVMHExV3JGcnk4dklUSHFhbXBPa0ZhNmVucFFtQUxrRGVZMXJCaFEzenp6VGZDc2pmNUhMSm56eDRBUUxWcTFZU1orb2NPSGNLalI0L1F1blZyZE92V1RmZ2M1bitOSGg0ZStPQ0REN0IyN1ZyRXhNVEF4c1lHang4L1JuQndNTHk4dkxTQ0szcjM3bzNkdTNjaklDQUEzMy8vUFFDZ1hidDJxRnExS3M2ZlB5OWtjUnd3WUFCQ1FrSnc5dXhadEczYkZ0dTNiNGRDb1lDVmxSWDY5Kzh2QkkxY3VYSUY2OWF0ZzR1TEMyYk9uS2xUSnMvYTJoclRwMDlINDhhTjRlZm5oOXpjWEFRRUJDQWdJQUJWcTFiRmhBa1RqSmJKSFRKa0NKNCtmWXBUcDA0SldXd2tFZ21xVmF1R2tTTkhDdTBrRWdsOGZId2dGb3VGY3BDV2xwWm8zNzQ5ZXZmdWpYcjE2Z2x0cmF5c01IcjBhUFR1M1J2SGpoMURTRWdJZ29LQzBMcDFhMXk2ZEFsUG5qekIrUEhqVWJ0MmJRQjVRVTVMbHk0VnpuRVBIejVFMmJKbHNYLy9maWdVQ3IyWmc2eXRyZUh0N1MwOExvN3ZCU0F2ZzQrZG5SMGNIQnd3WXNRSXlPVnl6SjgvMzJoQWI2ZE9uUkFTRW9KVnExWUpnN3VOR2pVeTJIN01tREZGeW14U28wWU4zTHg1ODUzNVh0aTVjeWQyN2RvbHZDYXhXSXdhTldxZ1Q1OCthTisrdmRhQTg4aVJJeEVURTRQVHAwL2o5T25UMkx4NU0vejkvYkYxNjFhRGc2MmF3RWUxV2cxTFMwdTBidDBhZmZyME1kZ2ZpVVFDaVVRQ3BWS0phZE9tdmRKcjA2aFJvd2FlUEhraWxGV3RYNysrVm5udGdxNWV2U3FjZXlVU0NUcDA2SUNHRFJzSzY4M016UERvMFNOWVcxdGo4dVRKNk55NXM4bDkwV1NVV2IxNk5hS2pvOUc1YzJlSXhXTE1uVHNYY3JsY0o1RDUwcVZMK09PUFArRGs1SVM1YytkcXJSODhlREIyN3R5SlZhdFd3Y2JHQnQ3ZTNucXpTb3JGWWh3L2Z0emtQaFowOXV4WjdObXpCNDhmUDRaQ29ZQ05qUTBhTm15STNyMTd3ODNOVFRoL0toUUszTHg1RTlldVhjT05HemV3Yjk4K0ljT1pzN016Sms2Y3FCVXNscFNVcEJNOGx2K3hSQ0xSZWl5VlNvVy9ZWThlUFRCMjdOaVhmazNHM0w1OUc3YTJ0Z2F6QUw5T3pLU2w3Y3laTTBoTVRFUklTSWhXc0d1bFNwVWdrVWl3ZWZObXBLU2s2QzJ0bHBXVmhaQ1FFS2hVS25UczJCR0ppWWxDQU9hOWUvZUV3S0NyVjY4aU9qcGFaL3NuVDU0Z016TlQ1OW9NQU56YzNJUnpZNTA2ZFRCdzRFQmgzYTVkdTdUYVJrWkc0dno1ODdDMnRvYVptUmtpSXlNQndHQ3dhbjdHcmlmMjdObURuSndjU0NRU1pHUms0UGp4NDZoV3JWcWgrOHh2NHNTSmhWNlhBOERwMDZkeDVzd1o5Ty9mWDZ0VWN2djI3YkY5KzNiY3ZYc1hEUm8wUU5XcVZlSHE2b29qUjQ0STUvbFBQLzBVaHc4ZnhvNGRPK0RoNGFFVkdQV3FnY1l5bVV3cjI2TlVLc1dKRXlkTTN2N0preWQ0OHVRSkFLQm16WnBGL3N4MzY5WU5sU3BWZ2xxdGhrUWlnYnU3dTFZbXh0T25UOFBQencvUG5qMURwMDZkOE8yMzMrb0VocHZxeXBVcm1EZHZIdHpkM2ZIZGQ5L0J6TXdNM2JwMWc3MjlQWm8wYVlJdFc3WWdJeU1EdzRZTkszUmZXVmxaQ0EwTlJmUG16VkcxYWxXOWJRNGZQb3puejUvRDFkVVZQWHIwZ0t1cksxeGNYQ0FXaTRWamVNcVVLVWFmUnhOSWUvLytmY3lhTlF0T1RrNVl0R2lSVUthOE1CVXFWTUNjT1hQdzExOS9ZZnYyN1FnSUNFQ0hEaDBZcEVWRVJHOEZrYnBnQ0RVUnZUUjFiaTZlZnpVUzZxeE1nMjBrTHZYdzN1d2xKZGdySWlJaUlnTHlab01tSmlhaVhyMTZhTkNnZ1ZaR0JHTlNVMVB4OE9GRFBIdjJEQjRlSHErbGJ6azVPVkNwVkpCS3BiaCsvYnJldFArbElTc3JDMmxwYVhCd2NEQnBacmFtM0pCS3BkTEpVUEg4K1hNOGV2VEk0R3RMU0VqQWtpVkw0T25wcVRQYlBYK2I4UEJ3a3dlOFRhVlFLQ0NYeS9XV1pzcmZSdk5mL2dDRy9EKzBTeVNTRWl1Uldaemtjam1VU2lVc0xTMWZldUNnT0NtVlNxaFVxaUpsUy92enp6L1JwazBibzlscVVsSlNrSmlZV0dobUdvM256NStqZlBueXJ5VklLekV4RVZLcDFLVHprRXFsZ2t3bVEyNXVMcXl0cmZXK0wyL3FPVVNmbEpRVTJOcmFtcHpCSWljbkIxS3BGS21wcVRoMDZCRDY5Kyt2ODNlK2ZmczJhdGV1clZWaUpqMDlYZWM4bEpLU1l0SkE0SU1IRDR4bVp0TEl6YzJGcGFVbDVISTVJaU1qMGFKRmk5ZnlHZEtVSUhKemN6TjZudEpRcTlWNC9QZ3huSnljb0ZhcmNlellNWHp5eVNkRmVrN05lVTVUeWtmekhWQ2Mzd3NheWNuSmVPKzk5M0QvL24zWTI5c1hTMWFvVi9VdWZTOGtKaWJDMzk4Zjc3Ly9QcHlkblZHM2JsMlRqak1nTDN0b1dscWF3ZS90L1BLWGhTb3RLcFVLYXJYYXBQT1BXcTJHV3EwMmVKeG5abVlpSnlmbmxUS3htRkltRkFCQ1EwUHg0WWNmbXZ4M0tXNXBhV25ZdUhFalhGeGNVTDkrZmRTb1VjT2t6NzlTcWNUang0L3g2TkVqT0RvNnZuSnBObnIzekpzM0QyZk9uSUdGaFFWR2pod3BaSEVDOHU3dE5tM2FaTEJzblptWkdhcFdyWXJCZ3dmRHc4TURpWW1KUW5DOG5aMGRmdnp4UnpSdTNCanIxcTNEa1NOSGl0U3Y4ZVBINDVOUFBzSFpzMmRSdFdwVnJXTTdLU2tKbHBhV1FpREpYMy85aGUrKyswNElXcmF3c0VDYk5tMHdmZnAwclhOUlJrWUcrdlhyaHdrVEpxQnYzNzZGOXVHSEgzNFF5cFNibVptaFJvMGErUHJycjQyV0d2MzY2NitSa1pFQlB6Ky9JcjNlYjcvOUZrK2ZQc1VmZi95aGRSNktqWTNGOTk5L2owbVRKZ25adnY3ODgwL0V4c2JpaXkrK0VNNXZ4NDhmeC9MbHl6RjU4bVQwN05rVFFONzV1SC8vL2hnK2ZQaEwzOXRwU3NRV2h5NWR1dWlVYWs5UFQ0ZTV1Ym5XYTA1T1RzYWdRWU5NK2p2NSt2cmkrUEhqR0RObWpNNWtOSDNtekptRCsvZnZZOGVPSFRycnRtM2JCa3RMUzRPWkkvMzgvSEQ0OEdFaDIyVkJVNlpNUWMrZVBmSGxsMThpS0NnSUsxZXV4T3pac3cyV0xzekl5REFZREJVWkdZbHAwNlpoeElnUkJvTU45KzdkaTl6Y1hQajYrZ0xJTzFhcVY2OXU4THRqMXF4WnlNN094dkxseS9XdUIvSytkNHVycERRUkVWRnBZNUFXVVRISzJMc2RtWWYyR0c1Z1pnYjdoYXRnVnNXeDVEcEZSRVJFVkFTY3ZVMUVSRVJFUkZUeWVDK21UYWxVUXFsVUNtVmxpNE5LcFNxMmZSWDFlVFd2cFRnRFZsVXFGVVFpMFdzTmdwWEw1VWhNVElTam8rNlloaWtCdUNxVkNuRnhjU1psRDN1YnFGUXFaR1ptR2d4U0wwNUZtZVJ5OHVSSnhNZkhZOGlRSWNWVzlwT0lpSWlLaGtGYVJNVkVsWmFLNTE5L0FTZ1VCdHRZZjlJWHRvTkhHbHhQUkVSRVJFUkVSRVJFUkVSRVJFUkVSRytma3A4eVFQU1d5Z2pZYWpSQVMxek9EcmFmZXBWZ2o0aUlpSWlLTHMzTHBiUzdRRVJFUkVSRTlNN2h2UmdSRVJFUjBkdVBtYlNJaW9FaTdqR1N2cDlvdEUzWlVaTmgxZTZqRXVvUkVSRVJFUkVSRVJFUkVSRVJFUkVSRWIwcG1FbUxxQmlrNzlwb2RMMVo1YXF3YXR1cGhIcERSRVJFOVBJNGU1dUlpSWlJaUtqazhWNk1pSWlJaU9qdHh5QXRvbGNrLy9zV1pEZXVHVzFqTy9nTFFNU1BHeEVSRWIzNXl1NjRYOXBkSUNJaUlpSWlldWZ3WG95SWlJaUk2TzFuWHRvZElQcXZTOTI4enVoNmlVczlXRFp6SzZIZUVCRVJFYjJhTkM4WERnNFFFUkVSRVJHVnNEZmxYdXhPWEJwdVBVbEZWRUlHRkNwVmFYZUhpS2pZdGE5YkVaMGJPSlIyTjRpSTZCM0ZJQzJpVjVCei9qU1U4WStOdGlrN2ZIUUo5WWFJaUtoa3llVnlYTHQyRGU3dTdrWGFMaTB0RFZsWldhaGN1YkxCTnBtWm1VaEpTVUdWS2xVZ0ZqTWJaVWw2RXdZRmlJaUlpSWlJM2pXbGZTOTJMdXBmREZsN0VZK1RzMHUxSDBSRXI5c1B2ZW96U0l1SWlFb05SN3lJWHBaU2dYVC9MVWFiV0xiOEVPYk90VXFvUTBSRVJDVnI0OGFObURWckZxNWV2VnFrN1FJQ0FqQjI3RmlqYlVKQ1FqQml4QWhrWldXOWRQK0dEUnVHaFFzWHZ2VDI3Nm8wTDVmUzdnSVJFUkVSRWRFN3B6VHZ4WDQrZUFmdEZweGlnQllSRVJFUjBXdkdURnBFTHlucjVGR29VcElOTnhDSllUdjRpNUxyRUJFUlVRa2JOR2dRZ29PRHNYTGxTdmo1K1VFaWtaUjJsd1E1T1RsSVNFaEFreVpOU3Jzci96bWxQWHViaUlpSWlJam9YVlJhOTJJN0x6ekNuQU8zaGNkTzcxbWpYVjE3MUtob0F6T3hxRlQ2UkVUME9yV3ZXN0cwdTBCRVJPOHdCbWtSdlF5RkFwbEIrNHcyc2Vyb0FiT0tUSmRLUkVSdkx6czdPd3daTWdSeGNYSEl6YzE5cFNDdDhQQndKQ1ltQ285djNyd0pBQWdPRG9hRmhZV3czTm5aR1UyYk5pMTBmNm1wcVFENUhuV0tBQUFnQUVsRVFWUUFlM3Y3bCs3VHV5ck55NFdCV2tSRVJFUkVSQ1dzTk83Rm5xYmtZUHlXYThMakw5bzdZK1hRWnJDeDVOQVJFUkVSRWRIcndDdHRvcGVRZGVvNFZLa3ZERGVRU0ZEbVU2K1M2eEFSRWRGck1tM2FOTnk3ZDYvUWRxZE9uVEs0enNmSEJ5NHVMamg0OENBQUlEbzZHbks1WEhqY3BFa1RCQWNISXpJeVV0aEdvVkFBQUxadDI2YTFyeTVkdXBnVXBCVWZIdzhBcUZDaFFxRnRTUnNEdElpSWlJaUlpRXBlYWR5TC9YSDZINlJteXdFQWJqWEt3KzhMTjRpWVBJdUlpSWlJNkxWaGtCWlJVU2tVeUR5MHgyZ1RtMC82UVZ5MlhBbDFpSWlJNlBYcDNMa3pHamR1ckhlZFRDYUR2NzgvNnRXckJ6YzNONFA3S0YrK1BBQmd3NFlOQUFDNVhBNmxVaWs4SGp0MkxPYlBuNisxemNHREI3RjY5V3JzMnJVTFpjcVVLWEsvWTJOakFRQkpTVWxGM3ZaZHgweGFSRVJFUkVSRUphODA3c1V1M1AvZlBmTXZuazBZb0VWRVJFUkU5Sm94U0l1b2lMSk8vMmswaTViSXBneHNlbjFhZ2owaUlpSjZmYnAzNzI1d1hVWkdCdno5L1ZHL2ZuME1IejY4MEgwRkJRVUJBUHo4L0hENDhHRWhrOWJyY1A5KzNnL2JWNjVjd1lnUkkxN2I4N3lOR0tCRlJFUkVSRVJVOGtyalh1eDg5TC9DdjkxcXZsZml6MDlFUkVSRTlLNWhrQlpSVVNnVXlBd01NTnFrVEY5UGlDeWxKZFFoSWlLaS83NFRKMDRnSXlORGE5bk5temNCQU1IQndiQ3dzTkJhWjJkbmg0NGRPeHJjbjFxdHhyVnIxeUFTaVJBVkZZWEV4RVE0T0RnVWY4ZmZVc3lrUlVSRVJFUkVWUEpLK2w0c1M2WkVlbzRDQUdBbE1ZTzFoVm1KUFRjUkVSRVIwYnVLUVZwRVJaQWRGbUkwaTVhNFhIbFlmL1JKQ2ZhSWlJam92eThnSUFCUG56N1ZXUzZWU3JGdDJ6YWQ1VFZxMURBYXBCVWRIWTJrcENSMDY5WU5KMCtlUkVoSUNMeTh2SXExejI4ekJtZ1JFUkVSRVJHVlBONkxFUkVSRVJHOS9SaWtSV1FxcFJJWkIvMk5OckhwOVNsZ3pvOFZFUkdSS2VMajQzSDU4bVdzWHIwYUVvbkVZTHZyMTY4ak16TVRiZHUyTldtL29hR2hBQUFQRHcra3A2ZmoyTEZqOFBUMGhKa1pad1diZ3BtMGlJaUlpSWlJU2g3dnhZaUlpSWlJM242TUppRXlVV0ZadEVSbGJHSGRtVm0waUlqbzdaS1RrNE9CQXdjYWJYUG8wQ0VjUFhwVTc3cCsvZnJoaXkrK0FBREV4Y1hoMXExYlF0RFY1NTkvRGdCbzNicTEwWEtFaHc0ZFFueDh2RWxCV3RuWjJUaDI3QmlxVkttQ1JvMGFJVHM3RzdObXpVSm9hQ2c4UER3SzNaNDRlNXVJaUlpSWlLZzA4RjZNaUlpSWlPanR4eUF0SWxNb2xjZ0kybU8wU1ptZXpLSkZSRVJ2SDNOemMzaDZldXBkSjVQSnNIUG5UdFNwVXdmdTd1NTYyelJvMEFBQWtKaVlpQkVqUmdqTEpSSUpKazZjaUJZdFdpQXFLZ3FYTGwweTJJZW5UNThpTFMwTlFVRkJBSUJxMWFxaFdiTm1ldHNHQmdZaU16TVRYbDVlRUlsRWNITnpnNk9qSTdadTNZcjI3ZHZEMHRMU3BOZjlMdVBzYlNJaUlpSWlvcExIZXpFaUlpSWlvcmNmSTBxSVRKQjk5aVJVU2Y4YVhDK3l0b0gxeHoxS3NFZEVSRVFsdzl6Y0hGNWVYbnJYWldSa1lPZk9uYWhYcjU3Qk5ob1ZLbFNBcDZjbjNOM2RFUjRlanVEZ1lIVHYzaDBBOE1zdnYrRGV2WHNHdDVYSlpGQ3IxVmkvZmowQW9HUEhqbnFEdEJJVEU3Rmp4dzdZMmRtaFY2OWVBQUN4V0l5aFE0ZGl5WklsMkw1OU83eTl2VTE2M2U4eURnb1FFUkVSRVJHVlBONkxFUkVSRVJHOS9SaWtSVlFZcFJJWmdmNUdtOWgwN3dkWVdKUlFoNGlJaVA1N3pNek1oQUNwaXhjdmFxMWJ0bXdabmo5L2p1RGdZQXdkT2hSbVptWmE2K2ZPbll2NCtIajQrdm9hM0w5S3BjS0tGU3VRazVPRDhlUEhReXFWQ3VzNmQrNk1Bd2NPSUNBZ0FFMmJOa1dMRmkySzhaVzlmVGg3bTRpSWlJaUlxT1R4WG95SWlJaUk2TzBuTHUwT0VMM3BzcytGRnA1RnEwdlBFdXdSRVJIUjJ5Y2pJd1A3OSsvSGtpVkxvRmFyaTd5OXI2OHZybDY5aW1iTm11R1RUejdSV2ljV2kvSE5OOTlBSkJKaHdZSUZpSW1KS2E1dXY1VTRLRUJFUkVSRVJGVHllQzlHUkVSRVJQVDJZNUFXa1RGS0pUSU83amJheExwTEw0aWtWaVhVSVNJaW9yZFRqUm8xTUhQbVRKdzZkUXBidG13cDByWmJ0MjdGL3YzN1lXOXZqNWt6WitwdFU2dFdMWXdmUHg3cDZlbVlObTBhYnQyNlZSemRmaXVsZWJtVWRoZUlpSWlJaUlqZU9id1hJeUlpSWlKNis3SGNJWkVST1pmT0djK2laU21GVGJmZUpkZ2pJaUtpa3FOVUtxRlVLZzJ1bDh2bEFQSktEY3BrTXFQN3NzaFhGbGlsVXVsdDQrN3VqcSsvL2xxbkhLR2g5aktaREwvLy9qdU9IajJLY3VYS1llSENoYkN6c3pQWWg5NjllK1BaczJjSUNBakExS2xUTVh6NGNIejIyV2VRU0NSRysvNnU0ZXh0SWlJaUlpS2lrc2Q3TVNJaUlpS2l0eCtEdElpTXlEeXl6K2g2Nnk0OUliSzJLYUhlRUJFUmxTdy9Qei9zM2J1MzBIYUJnWUVJREF3MDJ1YlFvVVBZdVhNbkxDd3NFQllXQmx0Ylc3M3RldlRvZ2NURVJPelpzd2RseXBSQmJtNHVJaU1qVWJ0MmJhMTI5KzdkdzVJbFMvRDQ4V05VcWxRSjgrZlBoN096YzZGOUhUVnFGS1JTS2JadTNZck5temNqSkNRRWE5ZXVoWlVWczJKcXBIbTVjSENBaUlpSWlJaW9oUEZlaklpSWlJam83Y2NnTFNJRDVIL2ZodUx4UThNTkpCYXc2ZEcvNURwRVJFUlV3anAxNm1SUzRKTXBMQ3dzY1Bic1djVEZ4Y0hLeWdvVEprd3cyRmFsVW1IOSt2WENZd2NIQnd3Wk1rU3JqVXdtUTN4OFBOemQzVEZ0MmpTakdiUUtHalpzR09yVXFRTWZIeDhNR2pTSUFWb0ZjRkNBaUlpSWlJaW81UEZlaklpSWlJam83U2RTcTlYcTB1NEUwWnNvNWRjRnlMMTIyZUI2NjAvNnduYnd5QkxzRVJFUjBYK2ZYQzQzdWJ5Z1NxV0NXQ3cydVA3Um8wZHdjbklxa2I2OFN6aDdtNGlJaUlpSXFPU1Y5TDFZbGt3Sm0xSDdBUUJXRWpOaytYRkNNaEVSRVJIUjYyWjQxSXZvSGFaOC9zeG9nQmJFWW1iUklpSWllZ2xGQ1lveUZxQUY0SlVDdElyYWwzY0pBN1NJaUlpSWlJaEtIdS9GaUlpSWlJamVmZ3pTSXRJajYyaWcwZlhTRDlwQlhMWmNDZldHaUlpSXFPU2tlYm1VZGhlSWlJaUlpSWplT2J3WEl5SWlJaUo2K3pGSWk2Z0FkVTQyc3NKQ2pMWmhGaTBpSWlKNlczSDJOaEVSRVJFUlVjbmp2UmdSRVJFUjBkdVBRVnBFQldTZENBYmtNb1BySmZVYXd2eDk1eExzRVJFUkVWSEo0ZXh0SWlJaUlpS2lrc2Q3TVNJaUlpS2l0eCtEdElqeVV5cVJkY3g0cVVPYmJuMUtxRE5FUkVSRUpZK3p0NG1JaUlpSWlFb2U3OFdJaUlpSWlONSs1cVhkQWFJM1NjN2xjMUNscFJwY2IxYlJBWmJOV3BWZ2o0aUk2RjJ5NE5CZFhQNG5HVGNmcHlMMjM4elM3ZzY5b1E1KzFRWjltbGQ5YmZ0UDgzTGg0QUFSRVJFUkVWRUo0NzFZOGNuT3pzYXZ2LzZLRHovOEVCMDdkaXp0N3J5eUJ3OGVJRFkyRm5YcjFrWFZxc1h6ZTBCMmRqWlVLaFZzYkd5S1pYOHY0OFdMRnloZnZyemVkVmxaV1JDTHhaQktwU1hjcStLalZxdWhWcXNoRnB1V0x5TXpNeE5oWVdGbzJMQWhxbGV2L2xMUHFWS3BrSnViQzNOemMwZ2trcGZhQnhFUkViMWVETklpeWlmejhENmo2NjI3OWdGRW9oTHFEUkVSdlN2dVBVMUgvMVhodUJPWFZ0cGRvYUpRcTB2bHV1QjFQeVVIQllpSWlJaUlpRW9lNzhWMHhjVEVJQ0Vod1dnYk16TXpmUERCQjFyTFpESVpRa05EVWJGaVJhMGdyZXpzYk55NmRhdkkvYWhhdFNvY0hSMkx2RjF4U0U5UHg0d1pNNUNVbEFSUFQwOTRlM3NYdXMyalI0K3diOTgrVEpvMENlYm0veHNHVkNnVU1EYzNoMHFsd3ZqeDQ5RzRjV05NbVRKRmExdVpUQVlMQ3d2aHNWS3B4S2xUcC9RK1Q2VktsZkQrKysvajZkT25oZmFwU3BVcXNMT3pFeDZucHFiQzA5TVR2WHYzeG9RSkUzVGFIemh3QU51MmJjUGF0V3RSbzBZTnZmdFVxVlJZc1dJRlB2cm9JelJyMXF6UVBoVFZpeGN2c0d6Wk1qUnYzaHlmZnZwcGtiWlZxVlNZTjI4ZXlwY3ZqOG1USjV1MFRWSlNFbng4ZkRCaHdnU2RJSzNNekV5c1g3OGVJMGVPMUhvZkMxcTNiaDBPSERnQWIyOXZlSHA2RnFuUFJFUkVWRElZcEVYMC8rUi8zNGJpOFVPRDYwVlNLMWgzN0ZLQ1BTSWlvbmRCUk93THVQMTBvclM3UVMramxBSzMxZXJYdS8vL3d1enRtSmdZVks5ZVhldkg1cUpRcTlVSUNBaEFoUW9WOFBISEh4ZHo3L0orUkxlMnRvYVptVm1SdDcxKy9UcE9uVHFGSVVPR29ITGx5anJycjF5NWd1RGdZSXdiTnc0T0RnN0YwZDBpa2Nsa01EYzNOM2ttOEgvVmYybEd0MEtod0kwYk4xQ3BVcVZTR3pneVJDNlg0OXExYTNCM2R5L1NkbWxwYWNqS3l0TDdHZERJek14RVNrb0txbFNwOHRZZGoycTFHdkh4OGJDMXRVWFpzbVZOM2s0bWt5RXVMZzZPam81YUEydHZ1cFNVRktTbHBjSEp5YWxJMnhYWDUvVHExYXZZdTNjdlpzMmFWU0taSkJRS0JkTFMwbEN1WERtWW1abEJMcGN6eThGLzBLdWNlek15TW1CcGFXbnc3NTZVbElRS0ZTcVl0SytsUzVlaVhyMTY2TjI3ZDVINjhMTFMwOU1oRW9sUXBrd1pBT0R4UzFUTS9ndjNZaVV0S0NnSVI0NGNNZHBHS3BVaUtDaklwUDBsSkNSZzVzeVpSZTdIa0NGRE1ITGt5Q0p2Vnh4KysrMDNKQ1Vsd2NuSkNmNysvbkJ6YzBQanhvMk5iaE1iRzR2ZzRHQmtaV1hoKysrL2gxZ3N4c0dEQitIcjY0dERodzVCSXBHZ1o4K2U4UFgxUlk4ZVBWQ25UaDFoMnlGRGhxQlRwMDVDNEpSTUpzT1NKVXRRdlhwMVdGbFpDZTBTRWhMZzZ1cUs1czJiWStYS2xZVytqbW5UcHFGcjE2N0M0N0N3TUtoVUtyUnQyMVp2Ky9Qbno4UEJ3Y0ZnZ0JhUUYrZ1ZFeE9ENDhlUFkrREFnZkQyOWtac2JLeE80RmxoZHUvZXJmYzYwTnJhR21YS2xNRzZkZXNnbFVyUm8wY1BrL2NwRm92aDRPQ0EvZnYzbzN6NThoZzJiRmlSK2xUUVAvLzhnK1BIaitQdTNidFl2bnc1YkcxdGRkckV4c1lpTURBUUVva0VBUUVCNk5hdG05R0FMaUlpSWlvZEROSWkrbitaeHdLTnJyZnEzQTM0RC8zUVRVUkUvdzNEZkM4Si83YVNtR0g5RnkzUW9WNUZ2UCtlZFNuMml0NDB2WDNPSWVpdndtZW1Gb2MzZlZBZ0tTa0o0OGFOUTVjdVhUQnQyclNYMmtkSVNBajgvUHl3ZE9uU1l1NWRualZyMXVEQ2hRdllzV05Ia1FmOHo1dzVnNk5IajhMTHkwdnYrcmk0T0p3N2R3N0Rodzh2anE0VzJkcTFhM0g3OW0yc1hMa1NjcmtjT1RrNWhXNVRzV0pGbldVcWxRcEtwVkw0VHk2WEMvL0paRExJWkRMazVPUWdOemNYMmRuWnlNcktRbFpXRnR6ZDNZWEI4THQzNytMNTgrZXY5SHJNemMzUnVuVnJyV1hGTWFPN0pHVm1abUw2OU9rWU5HZ1F2dnp5eTlMdWpwYU5HemRpNzk2OVdMeDRNVnEwYUdIeWRnRUJBVGg4K0RBT0hqeG9zRTFJU0FoV3IxNk5Bd2NPQ01FQ1JUVnMyRERVcjEvZnBJRzYxM1c4NWVUazZBUVN5ZVZ5akJneEFnTUdETUNZTVdPMDFxblZhdVRrNUdnTmtHbkV4TVJnOHVUSm1EVnJGanAwNlBCS2ZkVklTVW5CL2Z2M2taaVlpTzdkdStQeTVjdVF5K1ZHdDZsV3Jacko1Vm1VU3FXUVdjRFgxMWZ2NjlLbk9EK24vLzc3THlJaUlxQlFLRXg2N2xkMS8vNTlUSm8wQ1d2V3JFR1ZLbFh3MVZkZm9YUG56Z2JQKzY5S0xwY2pLeXZybGZjakZvdjFEZ1lXbDF1M2JoWDVNOWEwYVZPRGdYb0ZxVlFxaElXRkZkcXVRNGNPSmdWK3ZzcTVkK3ZXclFnT0RzYkdqUnQxQXE3bGNqbEdqaHdKZDNkMy9QRERENFh1S3pJeTB1VFBUWEZZdEdnUnpNek1NRy9lUEFRRkJXSC8vdjFZdEdpUjBhQmFJakxkbTM0dlZocEdqUnBsOU43SDE5Y1g0ZUhoUmQ3dm5EbHowS3BWSzVQYUZqV0RVbkhhdlhzM3dzTEMwTE5uVDN6KytlY1lNMllNRmk5ZWpGV3JWaGtONk8zUW9RTWVQMzZNTFZ1Mm9FeVpNdmpxcTY5UXZueDVLQlFLeE1YRndkblpHWDM2OU1IQmd3ZngrKysvNDdmZmZvTklKRUp5Y2pKU1UxUDFudGVuVHAySyt2WHJDNDkvL2ZWWHBLYW1vbWZQbnVqZXZidXcvS2VmZm9KSUpNS2NPWE8wdHRkOHYrYms1RUN0VmlNNE9CaE9UazZvVTZjT3NyT3pBUUFTaVFUbTV1WjQrUEFob3FPajBiZHZYNzNYQnpZMk5yQzJ0a2I1OHVXeGN1VktyRnExQ252MjdNSHQyN2N4Wk1nUTVPVGtvRU9IRG9WT0FyaDE2eGF1WDc4T3RZSFpjSmFXbHBnK2ZUcHljbkt3ZXZWcU5HalFvRWozZ0tOSGowWk1UQXkyYnQwS0p5ZW5WN3BHYjlTb0VhWk5tNFlsUzVaZzVzeVorT1dYWDdUdUl6SXpNekYvL255VUwxOGVDeFlzd0pRcFU3Qml4UXI4OU5OUGI5MmtGaUlpb3Y4NkJta1JBVkErZjRiY2E1Y01OeENKWU5PMVY4bDFpSWlJM2duZjdQd0xmejlORng2Zm05VUp6WjFORzJnaWVsMWVkZmIyOXUzYjRlL3ZYK1R0dW5UcGdrbVRKaFhhN3RTcFUxQ3IxVm9sSzRvaU5UVVZmbjUrQUlEWnMyY1hlZnNaTTJhZ1RaczJ3bU81WEk2Yk4yOXF0Ymw4K1RMZWYvOTkzTHQzVCs4K2F0ZXViWENnVzdOdHBVcVZpdHkzMSszS2xTczRmUGd3Qmc0Y0NLbFVDaDhmSDRTR2hoYTYzYkZqeDRTc1luLzk5UmUrL2ZaYms1OVRMQmJEeXNvS1Vxa1VWbFpXS0YrK3ZCQ2tGUmdZaVBQbnordHNrNU9UQTNOemN5SFRta3FsRWtwMkZQeHgyc2JHUmlkb3BqaG1kRk9lUVlNR0lUZzRHQ3RYcm9TZm45OGJsVzBsSnljSENRa0phTktraVVudFg4Znh0bTNiTm9TR2htTFpzbVVtWjgzNTQ0OC9jUEhpUlN4WnNrUW5BRkpUWnNiWjJWbHIrY0NCQTAwS3FGeS9majF1M3J5SmlJZ0lKQ1ltSWlFaEFVbEpTUUFBVzF0YmRPalFBWXNYTDBabVpxYkJUSUZ5dWJ4SVFTdG1abVlZTzNZczVzNmRpMHVYTHBsOGJuK2RuOU5WcTFiaHp6Ly9OS210ajQ4UFhGeGNpclIvUzB0TEFIbFpLY3FVS1lOMjdkcGg4K2JOS0Z1MkxIcjFLdjdmSFVKQ1F1RGo0L1BLKzdHMXRjWCsvZnNSSEJ5TXg0OGZ2L0wrMnJScEExZFhWK0h4bmoxN2NPSENCZUg5TVViek9WdXlaSWxXa05hNWMrZVFtSmlvMDc1Qmd3YW9XYk1tRmk1Y2FGSy9YbWNtT3FWU2liQ3dNTlN0VzFkdlJzeXJWNjhpT3p2YjVNQ0IvSktTa2pCaXhBaVQycnE1dWIzVWRaQ2xwYVVROU5laVJRdjQrL3RqMnJScDJMQmhnMGwvT3lJeWpwbTBkTm5ZMkJpZCtQS3k1Mnh6Yy9NM1B2Tm9VRkFRTm16WUFCY1hGNHdiTnc0V0ZoYVlNV01HWnN5WWdhbFRwMkw1OHVWR3J5R0hEaDJLbUpnWUpDWW1RaWFUQ1VIMFQ1NDhnYk96TTh6TnpURjgrSEFzWGJvVWYvMzFGNW8xYTRZSER4NEFnTjdybTJ2WHJtbVZub3lQajRlTmpRMUVJcEhXdGVIVHAwL3h3UWNmR0x4ZUhESmtDTkxULy9kYldQNXNrS05IajhiQWdRTVJIQndNQURoNDhLRGVpUnVhZGtCZVlOYzMzM3dEWjJkbm5EMTdWamhlT25YcWhEWnQyaUF1TGc1bHk1WVY3c0hqNHVKUXRXcFZpRVFpN042OUc5ZXZYemY0SGdKNTk2VGZmZmNkdnZ6eVMvajQrQWdCYmFZd016UERyRm16TUdYS0ZFZ2tFcVNtcGdydnNUNmE2NWk0dURoRVJrWUNBT3p0N1lWNzRJOC8vaGdQSHo3RTd0MjdjZW5TSlNIb1N5NlhZOEdDQlhqeTVBa1dMMTZNV3JWcVlkS2tTVmk2ZENsOGZYMHhidHc0ay9wTFJFUkVKWU5CV2tRQXN2NDhiSFM5MUwwdHhPVk4rOUdjaUlqSVZLdFB4Z2ovL3RXcktRTzA2STN3cW9NQ1RaczJoYVdsSllLRGcvSGl4WXRDTTRPa3BxYkMzOTlmSjVqaHpwMDdtRDU5dWs1N21Vd0c0SCt6YzAyeFljTUdPRGc0UUsxV1kvbnk1YkMwdE1UaXhZdE4zajYvbWpWcmFqMU9TVW5COU9uVElaRkl0SDZFZnZEZ2djN000ZnlEeXMyYk45Zlo5NTA3ZDVDWW1JaisvZnNYdVYrdlcxeGNIQll1WElqNjlldHJsZmx3ZEhRMG1JWG85T25UMkxObmo5YXlldlhxNGVlZmY0WkVJaEZtU1d2K2IyNXVqb2tUSjJMUW9FSG8yN2N2cEZLcDBaS1JNMmJNMEx1OGE5ZXVHRFZxbFBBK1JrVkZZY0tFQ1ZpMmJKbld6TytDaW5OR2Qybnc5L2ZYZWI4TE9uejRjSWtHU3RuWjJXSElrQ0dJaTR0RGJtN3VLejEzZUhpNFZ2Q0ZKamd5T0RoWWE0RE4yZGtaVFpzMkxYUi9xYW1wQVBJR1BVeFIzTWNiQUxpN3UyUHYzcjJZT25VcWxpMWJWbWhmamh3NWdqMTc5cUJseTVaNnN3ZkZ4Y1hCek14TXAvVGFzR0hEREdhSmV2RGdBWTRlUFFwcmEydFlXVmxCTHBjak9Ua1oxYXBWUTB4TURMcDI3WXJodzRkckJaTU1IRGpRWUJDV3Z2UFhvMGVQOUdhN0ttajU4dVZZdm55NTNuVk9UazVZdlhwMWlYeE8zZDNka1pTVWhQUG56K096eno3VEcxUWJHUm1KaUlnSW5YUFU5ZXZYQzgzSXBRbDh1M256SnJLeXN0Q3dZVU44OE1FSHNMVzF4WjA3ZDlDZ1FRT2oyeGRWczJiTmpHYUx1My8vUGdJQ0F0Q2pSdytqUVl1YXorK2xTNWR3N2RvMW84OHBrOG1nVXFsMHZodnpxMWF0bWxhUUZwQ1hJY0xRTVpCZlRFd014bzRkcTdQODBLRkRlZ2RhUjR3WUlYeC9lM3Q3NDVOUFB0RnBjL1RvVVd6WXNLSFE1eTdJMUhPdlNDU0NYQzdIbFN0WGtKeWNqRkdqUmduSHJrZ2tFakpoaElTRXdOemNIUFhxMWRNNWZrVWlrZEh6aEpXVkZieTh2TEJ6NTA0NE9qb2F6TmF4YWRNbW5Zd2hpWW1KZVBqd1lhR3ZOejA5SFNrcEtiaHk1UXFBdlBOQmRIUTBidHk0Z2RxMWE3T2tFdEVyWW9CV3lZbU1qRVJHUm9aSmJaVks1V3Z1amE0OWUvYmdqei8rZ0pPVEV4WXRXaVJjN3pacjFnelRwMC9INHNXTE1YWHFWUHo4ODg5R3MwWE5tREVERW9rRVlyRVlqbzZPTURNencvMzc5NFZBOTQ4KytnalZxbFVUcmx2djNyMExBS2hWcTViT3ZrNmRPcVczM0NHUTl4Mzh6ei8vQU1nTDNycDkrelorL2ZWWG9XMjNidDFRcjE0OTRYR2pSbzIwU2g5bVoyZGo5ZXJWQVBMS0FoODdkZ3h1Ym00NjVRV2ZQWHVHdFd2WENoTWtIajE2aExKbHk4TE96Zzc5Ky9kSDM3NTlrWk9UZ3lWTGxxQm16Wm9JRHcvSDBxVkwwYmh4WS96ODg4OUlURXpFNk5HalViZHVYWHo5OWRmbzBxVUxtamR2WHVnOW5JMk5EYnAyN1lvZE8zWWdORFFVSDMzMGtkSDIrZG5aMmNIUHp3OW1abVk0Zi80OGZ2cnBwMEszeVIrYzFydDNiNjBKYlNOSGp0UXFlWm1kblkwNWMrYmcrdlhyK09hYmI5Q3NXVE1BZ0llSEJ4NDhlSUNBZ0FBb2xVcU1IeitlR2JXSWlJamVFQXpTSXBMTGtSMFdZclNKVGE4QkpkUVpJaUo2VnlTazVrQ21VQUVBek0xRUdOOVo5d2N3b3RMd3FyTzNYVjFkNGVycWlyUzBOT3pldlJzZUhoNUdCK3cwbVpnS0R0UTZPRGpvbExYNCsrKy9jZWJNR1h6ODhjYzZ3VkxHYUdiU2J0eTRFUmN1WE1Da1NaUHczbnZ2bWJ3OWtCZklZYXpNMDR3Wk05QytmWHNBZVlFR2RuWjI4UEx5MGlvL1lHaFFXZVA0OGVNQThtWk1hMllPYTd4c3hvdmk4T3paTTN6MzNYZXd0cmJHM0xsenRRSnRMQzB0VWFkT0hiM2IzYmx6Uit2eHc0Y1BoUUZnUStYU1ZDb1Y0dVBqY2ZYcVZhTjkrdkRERHlHUlNKQ2NuQ3dFN3VXWGxwWW16UExXQkVRa0pTVnB6ZndHb0ZYR283aG5kSmMwTnpjM2cxbUZOSXdGdmIyc2FkT21HY3dhbDkrcFU2Y01ydE5rSTlLOHA5SFIwWkRMNWNMakprMmFJRGc0V0poTkRrQUloTm0yYlp2V3ZycDA2V0pTa0ZaOGZEd0FtSnpCQ2tDeEhtOEFVS2RPSGN5Yk4wL0lpT0RqNDJQd1BIUDY5R21zWExrUzllclZ3NXc1YzRTQktTRHYzS0pVS25IdjNqMVVxRkJCR0NBRGdFcVZLbWtkeS9sRlJFUmd5NVl0c0xlM3g4S0ZDMkZuWjRjZVBYb0lnMkVSRVJHb1VxV0szbXcvUmFGVUtwR1RrNE8yYmR1aVVhTkdMN1dQc21YTEFpaSt6Mm5mdm4yRmJFQ2FRQm5OZmhzMmJBZ2dMeHZYQng5OG9MZlBUNTQ4Z2JtNU9hcFZxNmExZk42OGVWcjlNNlpnUU5ERml4ZFJ1M1p0ckZtenhxVHRUVldsU2hWVXFWTEY0UG9uVDU0QXlNdDhaNnlkeHR5NWM0MnVUMHBLd3VqUm95RVdpN0YrL1hxVHl4RUNlWitsaXhjdkZ0cXU0R2RMbzJBWjQ0eU1EUFRyMXcvbHlwVVRsa21sVXBRclZ3NEtoUUsvL1BJTHVuVHBnaFl0V3VpVUhUV1ZxZWZlUTRjT0NZUFBBTEJreVJLdFBnVUZCU0UxTlJYaDRlRlFLQlQ0NG9zdmRQYWphWmVSa1NFRURLalZhc2hrTWlId2RNQ0FBVGgzN2h5c3JLemc2ZW1wczQvRXhFUnMyTEJCNXpvcVBEeGNxMytGS1JqNGQvejRjY3liTnc4ZmZQQ0J5ZnNnSWwzTXBLWGZwazJic0gvL2ZyM3JOQmxNaXlvd01ORGthMlBOdmN2RGh3OXg5dXhaOU9uVDU3V1ZBSmJKWkZpeFlnVk9uandKSnljbi9QTExMenIzMDUwN2Q0WlNxY1N5WmNzd2Z2eDRqQnMzVGllWVNTTi9sa09KUklLR0RSdml5cFVyUXVaRnNWaXNOYkhnNHNXTHFGT25qdDV5NG9iS0hRSjVHYUZsTWhsYXQyNk4wYU5IYTIyM2VmTm11THE2YWdWcE9UbzZhZ1ZwcGFhbUN0OUQrL2Z2UjFaV0ZrYU5HcVdURmZYKy9ielBoN201T1ZRcUZlYk9uWXVVbEJSTW1qUUpIVHQyaEZnc2hyVzFOV3JYcm8yTkd6Zmk4T0hEYU5DZ0FhWk1tUUlnNzNlRzJiTm5ZOG1TSlJnelpneUdEaDBLVDA5UGs0S1hOUGNpbXpkdlJzZU9IWXQwYjZWcDI3UnBVNnhidDg1Z3U0U0VCUHowMDAvdzlQUVVNc3ptdjQ0Qjh2NW1tZ0N0Mk5oWUxGcTBDTEd4c1pnd1lZSk9JUHFYWDM2SjNOeGNCQVlHNHZIang1Z3laUXBMRkJNUkViMEJHS1JGNzd5Y3krZWd6c2sydUY3aVVoZm03enNiWEU5RVJQUXluaVQvNzd1blViVnlrSmh6Tmh1OUdZcHJVS0JKa3liWXZYczNJaU1qRFdaeUFQTEszNGxFSW1HMnA0YTl2YjFPc011RUNSTlFybHc1ZlBYVlYxcURxUWtKQ2ZqMzMzOTFBcjN5MjdGakIzYnYzZzBYRnhlc1dyV3F5Szlud29RSjZOdTNyODV5bFNvdjJESi9WaTQzTnpmODl0dHZDQWtKd2N5Wk00VWZVSTNKenM1R1dGZ1lLbGV1akc3ZHV1bjB2V0RHaTVMeXp6Ly9ZTmFzV1ZBb0ZQRHg4VUg1OHVXUmtKQWcvTENia1pGaE1QaEc4d082eHJWcjEzRGd3QUdqenllVHlYRHg0a1dkRXBJRk5XdldEQktKQkQvLy9ETnUzNzZ0czM3SGpoM1lzV09IMWpKOWdRVWhJZHFUTllwclJuZHBxRm16SnJwMzcxN2l6OXU1YzJlRHg3aE1Kb08vdnovcTFhc0hOemMzZy92UUJIRm9nbGJrY2ptVVNxWHdlT3pZc1pnL2Y3N1dOZ2NQSHNUcTFhdXhhOWN1dllOSWhZbU5qUVh3djZBcVV4VDM4UVlBalJzM3hyUnAwN0JvMFNMTW5qMWJieGFoc0xBd0xGcTBDQzR1TGxpNGNLRk9NTW5VcVZPUm1aa3BQTTZmdFdyS2xDbDZqNHZEaHc5ajFhcFZjSFoyeG9JRkMwek9LUFlxbWpScG92YzhXbFRGOFRrOWQrNmNUdWs3VFpiQWhnMGI0cnZ2dmdPUUY4eW5MMGpyL3YzN3FGNjl1dDdzY0gzNjlNR1FJVU1NOWwrbFVtSHc0TUh3OXZaR2x5NWR0TmFWeGpuazFxMWJxRjY5dWtrQldvVlJxVlJZdEdnUk1qSXlzSGp4NGlJRmFBRjVnOThMRml3dzZYa015Y3JLRXJKaGFJSzVxbGF0cW5jZm9hR2hxRisvUGxxMGFGR2tmdVpYMUhQdjJMRmp0YzVaSjArZUZMS1dIRGh3QUFxRkF0T21UZE01ci9uNyt3dGxKaWRObWlRRTF3RjVaWVdQSFRzR0lDLzRxMXExYWdhL1J6WGZ6Zm95cEFCNVphdU5aVDBNQ0FqQW4zLytLWlNPenU5MUJTd1F2VXNZb0tYZjNidDNZV1ZscFhjeVJGaFltRW1aQURVMDkyMnpaODgyT2JCMDU4NmRxRisvUG03Y3VJRXRXN2FnVFpzMnIrV2NkL2Z1WGZqNCtDQTJOaFp1Ym03NDRZY2ZoQWxIZS9ic3daa3paekJyMWl4VXFsUUpIaDRlcUZTcEV1YlBuNDlmZi8wVkowK2V4TEJodzlDc1dUUE1tUnpPZnE4QUFDQUFTVVJCVkROSEsrdmw3dDI3aGYyMGF0VUtmbjUrU0VsSjBRbitldkhpQmY3KysyK3R6TW41VFpzMlRTdVlTUk9VcFZHclZpMzA3ZHNYUjQ0Y1FYQndzSEI5dG52M2JwUGZnOVRVVkJ3OGVCQ2RPM2ZXVzdaYWN3MmdLUzArWjg0Y3pKNDlHd3NXTE1EbHk1Y3hlZkprUEhyMENETm56a1JxYWlxNmQrK09pUk1uUWlLUllOeTRjZkR3OEVELy92MnhidDA2ekpzM0Q1czNiOGFsUzVmZzQrTmpOT2dxSlNVRmQrN2NRWjA2ZFJBVkZZVVRKMDVvWFk4V2xKaVlpTEN3TUsxbG4zNzZLV3hzYkF4K0J3UC95MXhhb1VJRnJYYmg0ZUdJaTRzVEhuZm8wQUgzNzkvSC9QbnpJUktKTUhQbVRIVHExRWxuZnlLUkNCTW5Ub1NkblIyMmJOa0NiMjl2ckZtelJpaDlTVVJFUktXRFFWcjB6c3M2ZGR6b2VtdVBuaVhVRXlJaWVwY29WZjhMdUpDWU1VQ0wzaHpGTlh2YjFkVVZFb2tFbHk1ZE1oaWtwVlFxY2ZueVpkU3RXMWZJa21MSXVYUG5FQlVWQlc5dmI1MEFoY0RBUU96ZHV4ZkhqaDNUKzhOcVltSWl0bS9manNHREIrTzk5OTdEaXhjdml2UkRjY0hCQUxsY0xtVHgwV1JNVWF2VlFqWVdOemMzL1A3Nzc5aXlaUXNxVmFva0xNL056UVdROTJOMmRuYTJWbm1qdzRjUEl6TXpFK1BHamRQNnNUY2xKUVdiTjIvV0tWK21DVERSOThOMWNkSmtKVm0yYkJrY0hSMXgvUGh4K1BqNFlNV0tGUUNBNTgrZkMvOHVxR0RKcjM3OStxRmZ2MzVHbjY5djM3N3c4dklxVXNuSHRtM2JhcFYvR0R4NE1JWU5HeVlNbXYvenp6LzQvdnZ2TVgvK2ZOU3VYUnRBWHJDTXZnSG00cGpSL2Jvb0ZBcEVSRVRvTE5ka0E0cVBqemVZZ2FabHk1YXZyVy9HZ2hNeU1qTGc3KytQK3ZYcjYyVEcweWNvS0FnQTRPZm5oOE9IRCt2TmdsUmNOSCt6L0prRVRGR2N4NXRHNTg2ZEVSOGZqeG8xYXVpZHhWK3hZa1cwYk5rU00yZk9GQWJZOGx1MGFCSGtjam0rL2ZaYjlPclZDeDA3ZHNUejU4K3hjT0ZDdmUzRHdzTHcyMisvb1VXTEZwZzllN1pXZVplLy92b0xPVGs1QVBMT1ZZOGZQeGFPSzAwdzdZVUxGd3htTXRLYzc0ejUrZWVmaFZKcHBwZ3hZd2JhdEdralBDNk96Mm16WnMyd2JOa3lBTURxMWFzUkd4dUx1WFBud3NiR0JqWTJOcWhjdVRJa0VvbHdyaTM0R2g4K2ZLZ1RZS1VobFVyeDc3Ly82czI2QnVRRjlaUXRXeGE1dWJsQ1ZrZTVYQTV6Yy9PWEtzTnJpZ2NQSGhoOHorL2V2UXRuWjJlakpmdktsQ21qdDBSZ1FUdDM3a1JrWkNUR2pSdW5FM3h0aWxjdGQ1aVFrSUJ4NDhaaDVzeVpjSE56TXhxa1phcmlQdmUyYjk4ZUZTdFdGQjVIUlVYaDd0MjdTRTlQUjJCZ0lOcTJiYXQzMFBmNDhlTjQrdlFwQUdENjlPbkl6YzFGZEhRMGZIMTkwYnAxYStGN3MyYk5tcmg3OXk1T25qeUp6TXhNblhPQUppQ3NidDI2ZXZzc0VvbUVUSU1GbFNsVEJsV3FWRUZHUmdiczdPeUU4OVhMWnJFaElsM01wS1hmUC8vOGc0WU5HK29OMHFwYnQ2NVc4RXBoTlBlZGQrL2VOVGxJYThpUUlVaExTOE9tVFp0UW9VSUZPRHM3Q3lXWWk0T1ptUmw4ZlgyRmEyRlBUMCtNSERsUzY3b3dJU0VCZi8vOXQzQlBDZVFGKzY5ZHV4YkxsaTFEUkVRRXZ2dnVPM3oyMldmNCtPT1A0ZXJxS21TaXp0OVBkM2QzK1BuNTRmVHAwenJCOHlkT25BQUFyY0FySU8rN1FTS1I0T3V2djlZSzdna0lDTkI3N1NxWHk3WDZXUlRseXBYRGtpVkxZRzF0alIwN2RtRHc0TUZhejZISkpLbjVmdFdVeEo0elp3NUNRa0xRdVhObnVMcTZvbUxGaXZqcXE2L1FybDA3WWR1SER4OGlPVGtaUUY1R0xSOGZIL2o2K3NMT3pxN1FyRmduVHB5QVNxWENOOTk4ZzJYTGxtSFhybDN3OFBBd21JSHIyYk5uMkxwMXEvQitLSlZLOU9uVEJ4WVdGbENyMWZqenp6L2g2T2hvZEtKWmZxZE9uY0xGaXhlaFVxa2drOGxRcTFZdE5HblNCTTJiTjRlM3R6Y3VYcnlJNzcvL0hvc1dMZExaTmlrcENaNmVucWhYcng2dVhidkdBQzBpSXFJM0FJTzA2SjJtZlBZVThxaTdCdGVMeXRoQzJxcU53ZlZFUkVSRWI1dmlHaFNRU3FWbzNibzF6cHc1Z3drVEp1Z05GQWdQRDBkU1VoSSsvL3h6by92S3pzN0dtalZyNE9EZzhGSlpXQndjSFBETEw3L0ExZFVWQnc4ZWhGd3VMMUtBUU1GZ28xMjdkdW1VV0pzM2I1N2ViVStlUEttejdNY2ZmeFQ2dFdQSERzamxjdXpidHc4VksxYkVSeDk5cE5WV0UxUlE4SWZVTld2V0lDY25CMTk5OVJVOFBEeE1maTFGOWVXWFg4TFoyUm4yOXZaSVRrNkdyNjh2NnRTcGczcjE2aUV3TUJBMWF0U0FyNit2M20wMW1ZNEtPbkxrQ0ZhdVhLbDNHNVZLaFhYcjF1bmRwNFdGaFRCd1VYQjV3ZktWMXRiV3dySi8vLzBYUU42QWpHWlovcUFVVXhSbFJ2ZnJrcG1aS1J3NytwdzlleFpuejU3VnUyN3YzcjA2WlRMK1MwNmNPSUdNakF5dFpab3NNY0hCd1RydnU1MmRuVkFlUkIrMVdvMXIxNjVCSkJJaEtpb0tpWW1KSnBmMEs2N2pMVGMzVndpR0FvQmV2WG9CeUR2V05DVjFjbk56a1pxYUNrZEhSM3ozM1hkUUtCUkNTUm1KUkNMc3QzNzkrbmo0OENGVUtoWGMzZDNoNnVxS1c3ZHVBWUJXTUlqR2l4Y3ZBT1FGUHhYczI1bzFhL0QwNlZOaEFDZ3NMQXpuejU4SG9GdWU3MlYxNjlaTkNPRFJsOFVoS3lzTCsvYnR3NHNYTCtEZzRLQVRwR3BJVVQ2bmRuWjJzTE96UTNKeXNwQjlvMEdEQmxwOWFkQ2dBZjc2NnkrZC9WeTllaFVLaGNMb3dPNzgrZk9GZ0pxQ1ZxNWNpZmZlZTA4cmkxdFFVQkQyN2R1SERSczJ2SFRaUFdQdTNidUg5ZXZYYSsxYm9WQkFvVkJBS3BVaU5qWVdzYkd4d2lCaS9uWXltUXlWS2xVcU5FanIrUEhqMkxKbEM2eXNyTEIxNjFaNGVIakF6TXdNTXBuTWFObmovSktUazRYU3Y4WWtKaWJxWFY2NWNtVzgvLzc3Mkx4NU05emMzQkFiR3d1eFdBd0hCd2VkNzNLTndnTGpTdXJjdTN2M2JtUmxaUmtNR2xXcFZNSzVUbE11U3BPaHc5N2VIbzBiTnhaZWl5YjdXMlJrcE01QSs2VkxsK0RpNG1LdzFHdEVSQVI4Zkh6MHJtdlpzaVc2ZCs4T3RWcU41T1JrMk52YlE2bFVZdGl3WVJnMGFGQ1JBcXlKU0Q4R2FPbjY5OTkva1pxYUNtZG4vWlV1R2pkdWJGTG1ZbzMzM25zUEgzNzRJWGJ1M0ltQWdBQ1RKaktvMVdyazV1WkNKQkpoNnRTcEVJbEVHRGR1bkZaV3cxY1JFQkNBNk9ob1ZLdFdEZDkrKzYxV1NjSENWS2hRQVlzV0xjSzVjK2V3ZnYxNmRPM2FGVTVPVGdEeXJwUFBuRG1qMWQ3WjJSbDE2OWJGM3IxNzBidDNieUhJU0tGUVlOKytmYWhUcDQ3V2U2MVVLcEdibTR0ZHUzYnBQTGRtNGtMK2Exb2c3LzB5cFh5Z0lRMGJOc1Q1OCtleGVmTm1wS1dsWWR5NGNjSTZ6WFZ5L3F5UE5qWTJXTFJvRVU2ZlBvMldMVnNDeUx1bUxldzczdHpjWENzRHJTRXFsUXBIamh4QnpabzFVYXRXTFhoNmVtTCsvUGs0ZmZvME9uZnVySGViUm8wYUNmZXVtelp0d3M2ZE80VjF1Ym01MkxsekoyUXlHWHg5ZlF1ZHNBWUFQL3p3QTRDODRNTEpreWNMcjF1VGJYai8vdjE2UzlEZnVIRUQ4K2JOUTd0MjdUQjU4bVRoL1NFaUlxTFN4U0F0ZXFkbEhkY2Q1TW5QcXQxSFFCRnFpeE1SRVJIOTF4WG43TzF1M2JvaExDd01KMDZjUUo4K2ZYVFdCd1lHd3NiR1JtOWEvdncyYnR5STU4K2ZZODZjT1M4OWVKMS9obXBHUmdiV3JGbGo4cmFhYkJrYW4zenlpVkM2YmUvZXZRZ1BEOGZTcFV0aGJtNk8xTlJVSkNVbG9XYk5tanI3ZWZMa0NaWXVYWW9KRXlhZ2J0MjZ3Zy9MQnc0Y1FGSlNFaVpNbUtBemcxZFRXcTNnd01NUFAveUFUWnMyWWVuU3BiaDE2NVpRd3FHNGFYN0VWYWxVV0xod0liS3lzdkROTjkrODBvL3VLcFVLMXRiV1dMOSt2YzY2TDcvOEVnTUdETkFwK1hqbXpCbURBU0l2WHJ6UUt1ZWhWcXZ4NU1rVFlabG04T1Rldlh0Q2xoOU55U2hURldWR3QxS3BOSmhCcDZqTXpjMTEvcTVlWGw2RlppVFQyTHQzYjVHeXhyMnBBZ0lDOUFhOFNLVlNuWUJKSUMvRG5MRWdyZWpvYUNRbEphRmJ0MjQ0ZWZJa1FrSkM0T1hsWlZKZml1dDRPM1Rva043UFFINUJRVUY2QXhPQnZCSW5zMmJORWg1ckFqcGRYRndBNUdXNUE0QktsU29aM0wrK2dTdE5uNEtEZytIajQ0T2hRNGRxdlRlTEZ5K0duWjJkd2FDMnFLaW9RZ055V3JWcUJRQzRjK2NPdnZubUcvVHExUXNqUjQ2RXRiVTFRa0pDc0czYk5tUm1aZ3FCSDVhV2xrYjNwMUhVekFzQUVCb2FLZ1J2L2Z6enoyamN1TEVRSk5PaVJRdHMzTGdScWFtcFdvRTI0ZUhoa0VxbFJrdmtyVnExQ2txbEVwbVptVGgxNmhRNmR1d29sSzhyVzdZc0tsYXNxQlZvZFBMa1NUZzVPYjJXQUszOHRtL2ZMcnlXUFh2MllOT21UVnJIMkpvMWEzRCsvSG10OHAzTGx5OUhaR1NrMGYyZVAzOGVLMWFzd0FjZmZJQ3FWYXRpLy83OVVLbFVXTHQyTFM1ZXZJaFJvMGFoVzdkdWhRNld4c2ZIR3d6OHpjOVl1Y1BQUC84Y00yYk1RSGg0T0c3ZXZBa1hGeGVEV1Q0QW1QemQrYnJQdmNPR0RVUGp4bzN4NU1rVHZIanhBazJiTnRWYXIxUXF0WTVkaFVLQjA2ZFBBOGo3TEkwYU5Rby8vL3d6cWxhdGlnWU5Ha0FxbGVMNjlldGFRVm9KQ1FtSWpZMDFHaHpmdm4xN0lRRHg0c1dMS0ZPbWpIQU5KWkZJaEd3MWlZbUpzTGUzUjBSRUJKS1RrNHNVVUVCRWhqR1RscTZZbUJnQWVVR3pCUU9POG12VnFwWEozNk0vL2ZRVElpTWprWmlZS0Z3ZjZLTldxNUdVbEFRYkd4dTg5OTU3cUYrL3ZsRDJ2VzNidGtVcW0yMk1WQ3JGN05telViWnMyWmVlOU5HMmJWdTBidDNhcFB1MHp6NzdEUFBtemNPcFU2ZUVTVUloSVNGSVNrckN4SWtUdGRwR1JVVUpRVUdHOU83ZFcrdHhWbFlXckt5c2pHNlR2MVN2UG0zYXRFR2ZQbjJ3Zi85KzFLcFZTOGhncXZsN0Zmeitsa2drd3VTbGd1VWVOZVJ5T2ZidTNZdkF3RUNkZFdQSGp0VXBsYTF4NXN3WlBIbnlSQWdXYTlldUhhcFZxNFpObXphaFhidDJSYjRQbDBxbG1ERmpCcjcrK212ODhzc3ZCaWQ4dllyTXpFeHMyYklGQnc4ZVJMbHk1WVRyYnlJaUlub3pNRWlMM2wxeU9iTFBoUnB0WXRPRnBRNkppSWpvM1ZLY2d3TE5temVIbzZNamR1M2FoYTVkdTJyOWFCNGVIbzdJeUVnTUhUclU2SS9wNGVIaE9IandJS3BVcVlLMmJkc2lPam9hMGRIUldtMDA1YWlPSFR1bU13RGN0V3RYbmNDbjh1WExZOU9tVFNhL2pvSmxOU3BXcklpS0ZTc2lQVDBka1pHUmFOYXNtWkMxWXR1MmJkaStmVHMrKyt3ekRCOCtYT3NIVzAzZnFsZXZMZ3htSmljblkvdjI3WEJ5Y2tLUEhqMndjT0ZDbEMxYkZtUEdqSUZFSXNHSkV5Zmc2T2lvRTJoaFoyZUg1Y3VYWS9ueTVRZ09Ec2I5Ky9jeFo4NGNrN01CRmRXNmRlc1FHUm1KVHovOVZHdG1kVVpHQms2ZE9xVjNHMDNRaUQ0aWtjamdEL2ZtNXVZNjY0ejk4QjBaR1NtVWJ3SUFTMHRMaElTRUlDUWtSRmdtbFVxMWdyeU1EY1lZWXVxTTdqTm56bURod29WRjNyOCt2WHYzMWlxdEIrUzlGbE16czd6dWdJL1hMVDQrSHBjdlg4YnExYXVOSGdQWHIxOUhabVltMnJadGE5SitRMFB6N2dNOVBEeVFucDZPWThlT3dkUFRzOUF5SjBEeEhXL3QyclV6bUJHaU1Kb1o4L2xGUlVXaFlzV0tLRisrUElDODhuYTJ0cmFJalkwVnN1MW9hTEtRSFQ1OFdPdXpabUZoZ1o0OTgrNkJOYThuS1NrSkVSRVJhTm15SmViUG42OTN3RXVmYjcvOUZoOSsrS0hXc29LRGhnMGFOTURVcVZPeFpzMGFuRHQzRGhVclZzVGR1M2ZSdW5WcmpCczNUaGdFTFlxaVpGN1FsSnFwVmFzV1ltSmkwS2hSSSt6WXNRTXltUXlqUjQ5R3ExYXRzSEhqUnB3OGVWTElFSlNTa29MVHAwK2pZOGVPUmdkUk5aL1IwNmRQSXlBZ0FIMzc5dFhLa2xDNWNtVmN2WG9WUUY0UVgxUlVsTkZzVFcreTBOQlFMRnUyRFBYcTFjTVBQL3lBTFZ1MkNPdTZkZXVHTzNmdVlNV0tGZmp6eno5MXlpVGwxN0psU3pScTFBZ0RCZ3dvOURtZlAzK09IVHQyd043ZVhtZGRpeFl0NE9ycWlzMmJOK1BwMDZjR0E2czBXVDlNUFUrKzduT3ZWQ3FGbTVzYkprNmNpSVNFQkt4WnMwYnJNeUNYeTdYT2d4Y3VYSUNabVJrcVZLaUFxbFdySWlZbUJsT21UTUdLRlN2ZzZPaUk1czJiNC9UcDB4ZzllclN3WFdCZ0lFUWlrZEhnZUFzTEM1UXBVd1lLaFFLYk5tMUMxNjVkMGI1OWUyRzlwazlQbno1Rmd3WU5jT0xFQ1RnN096TklpNmlZTUVCTGwrYWVJakF3VUc5d2pVWkFRSURKNTEreFdHeFNXZDdVMUZRTUdEQUEzdDdlT3VkT2IyOXZrNTdMVklVRk5abkMxSWswYmR1MmhhT2pJOWF0VzRjV0xWcEFwVkxoanovK1FMVnExWFF5TU5hcVZVdG5zc3o0OGVNeFpzd1lOR25TQkFCZ2EydXJWYTQ0SVNGQkovTnNRWTBhTmRJcTc1dWRuYTJUaFhuTW1ERzRlZk1tVnE1Y2licDE2Nko2OWVyQzlWekI2N0R3OEhCSUpCSzBiTmtTWGJwMEVmcW1jZkxrU1VSRlJVR3RWbVBnd0lGQzhMeUdKa3RsUVhLNUhKczNiMGFGQ2hXRTh1WmlzUmdqUm96QS9QbnpzVy9mUG5oNmVocDlyZnJVcjE4ZkF3WU1RRUJBQUlLRGc0MldrQytLbkp3Y0JBY0hZK2ZPblVoTlRVWFhybDB4YXRTby8zUldaU0lpb3JjUmc3VG9uWlY5SVF6cW5HeUQ2eTBhTm9HNGdtNXBDQ0lpSXFLM1dYSE8zaGFMeGZqeXl5OHhkKzVjN05xMUN5TkhqZ1NRbDk1LzdkcTFjSEJ3d0tCQmd3eHVIeDhmajE5KytRWEEvMzZFdlh6NXNsYUdEK0IvQVJENlN1dDE3dHhaSi9BaUtTbEpLQzFtaW9MbEc0QzhMQjdMbGkxRGFtb3FoZzBiSml3Zk5td1l5cFVyaDNYcjF1SG16WnVZTkdrU1FrSkNZR05qSTJRaXlWOStMQ29xQ3RuWjJmanFxNjhnRm90UnVYSmwrUHY3NCtiTm0ralpzeWNTRWhJTWxqNlNTQ1NZTVdNR3FsU3BndTNidCtQNDhlTmFmU2t1TzNmdXhJRURCd0JBSjJqaStmUG5XTEZpQlpSS0plUnl1VTRwTFVQUzA5TXhlUEJnbmVVNU9Ubll1bldyVmprSXdIQlFWYWRPbmRDN2QyK2h6SVJNSnNQa3laUFJxbFVyZlBIRkZ3YWYvKzdkdTNwbjRoZkhqTzZLRlNzV1d3bksvOEtnZDA1T2prNGdZMEdIRGgzQzBhTkg5YTdyMTYrZjhMZUtpNHZEclZ1M2hLQXJUYmFYMXExYkd3MUFQSFRvRU9MajQwMEswc3JPenNheFk4ZFFwVW9WTkdyVUNObloyWmcxYXhaQ1EwTUwvYnNWNS9GV3VYTGxsd3BDQXFBM21Dd3lNaElOR2pUUWVzN2F0V3ZqM0xsek9tVlhOWi9OZ3BsK3lwWXRLNXgzb3FPalVhWk1HWVNGaGVIWXNXTll1blFwZXZUb29WUGk3N2ZmZmtQZHVuVjFzdC9WcWxWTCtMZG1NRTNmd0ttSGh3ZWFObTJLeFlzWDQ4YU5HK2pZc2FOUXpzV1E0c3E4Y1BMa1NjVEZ4Y0hiMnh0cjE2NFZBckYyN3R5SjZ0V3JvMnZYcnFoZnZ6NE9IVHFFZnYzNlFTUVNJU2dvQ0hLNTNPQXhyMUFvWUc1dURpOHZMNlNscFVFbWswR3RWbXRsSTF1OWVqV3FWYXVHSTBlT1FLRlF3Ti9mSDJYTGx0VUphdnN2MkxadEc3WnUzWXBHalJwaHdZSUZPbi9qeG8wYlkvMzY5ZGkwYVJQMjdkdUhzV1BIWXVqUW9VSlE1S05IanhBUkVTRzBGNHZGMkw5L3YwblA3ZVRraElpSUNFUkVSRUFzRm11VlF4NDZkQ2htekpnQkFBWXpubW15bjJnQ0cwdktrQ0ZEZEpacDNqZXhXSXdmZi93UjQ4YU53NDgvL29oVnExWUo2NVJLcFhEc0twVktiTnEwQ2QyNmRVTm9hQ2pzN095d2RPbFNUSm8wQ1RObnpvU2ZueDk2OWVxRjhQQnduRDE3RnAwN2QwWm1aaWFDZzRQUnJsMDd2U1ZFTmVlRm8wZVB3cy9QVHlqdHRYLy9maUVvb2syYk5wZ3hZd1pzYkd3UUZ4ZUhwMCtmNHN5Wk14Z3pac3hyZWErSTNrWE1wS1dyYjkrK1JrdnU3dGp4Zit6ZGQxaFQ5L3MrOER0aEJTSVZCeWppUk1VdFZMUllRVVJxcTlaUFVWeXR4VVd0QTVXcXhXcFJMSXJXdWxIVWF0MkZZdFZhUk1ROXdXM3JSbEVyaUNLS1dDMTdKQ1Q1L2NFdjUydE13bERBZGIrdXl3dHozaWNuNzRRa25PVGM1M25DRVJVVkJYTno4MkszazV5Y3JMT05jWEhVbndQajQrTTFLazgyYXRSSW8xTHptMFlzRnVQYmI3L0Y1TW1URVJ3Y0RJVkNnYXlzTEFRR0Jtb0Z2WXlOalZHL2ZuMzA3OThmWDMzMUZUNzk5Rk9JUkNKWVdsb0tiUldmZCtuU3BSTDNhMnhzYkRSQ1doa1pHVnFmNTQyTWpEQmx5aFNNSFRzV29hR2htREZqaGxDeCtQbVExdGF0VzVHWW1JaUlpQWc0T3p0cmpCMC9maHlabVprUWk4V29WcTBhTGwrK2pIbno1cFdxQXRidnYvK09sSlFVVEowNlZXTS94OVhWRlMxYnRrUllXQmhjWFYxUnAwNmRFcmYxdkNGRGhpQW1KZ1ovL3ZtbnpwUEx5aW8zTjFmWUIzVnljc0t3WWNQUXRHblRsOW9tRVJFUlZReUd0T2lkbFhkMGY3SGpadTQ5aWgwbklpSWllaHVWOTBFQkZ4Y1h0RzdkR2x1M2JrVzdkdTFnYjIrUFJZc1dJVFUxdGRqMmhSa1pHWmcyYlJvS0NncFFyMTQ5WWJtWGw1ZFdXN0pmZnZrRjI3ZHZ4NjVkdTByMXhXYlZxbFV4ZS9ac1BIejRFSEs1WE8rWHkycXJWNi9XcUlDU2s1T0RCUXNXNE5TcFV4ZzhlTEJXa01iRHd3UE5talZEU2tvS1RFMU5jZURBQWNqbGNoZ2JHNk52Mzc2b1c3ZXVzRzdIamgzaDQrTWp0RE1jTVdJRTJyZHZqeDkvL0JITGx5K0hvYUdoVnZqaGVjT0dEVU9yVnEzUXJsMjdFdTk3V1czY3VCR2JOMjlHeDQ0ZGNlYk1HYTN4Um8wYTRaZGZma0Z5Y2pLKyt1b3JCQVVGQ1dlbFAzbnlCQmN2WGtSMmRyYldtYnZtNXVZNkQ4VDM2ZE1IUTRjT0ZjSVNhdnYzNzhleVpjdUV5MCtlUE1FLy8vd2pWQmhUeiszMDZkTklTRWlBazVPVHp2ayt5OTdlSG1mT25FSHQycldGaWtibGNVWjNpeFl0S2pSYzllVEpFNkh0UzBtZVBuMWFZZk5RTXpRMDFIdjJ1RXdtdytiTm0yRm5ad2NuSnllZDY2aURSV2xwYVJxQlJDTWpJNHdmUHg2T2pvNjRkZXNXenA0OXEzY09EeDgrUkdabXBuRHdyRzdkdW5xckkremN1Uk01T1Rudzh2S0NTQ1JDaHc0ZFlHTmpnOURRVUxpNnV1cHNyVmRSejdmeWtwT1RnOFRFUk9HQVZINStQdUxpNHVEdDdZMEJBd1pnNHNTSkd1dEhSa1ppNWNxVkdxM3ZuaFVWRllVT0hUb2dQajRlbjM3NktTNWV2SWpBd0VDc1hMbFM2M0g5K2VlZllXMXRqVzdkdXVtZG43cnRvNW1aR1Q3NzdMTmkyNEhHeE1Ub0RGQisvUEhIbUR4NU1vRHllWjBXRkJSZy9mcjFjSE56ZzFRcUZhN243ZTBOQ3dzTG9WMm1wNmNuNXM2ZGk3MTc5Nko5Ky9iWXRtMGJPblhxaEVhTkdtbk5VYVZTSVQ4L0gyWm1admo2NjY5eDhlSkY3TisvSDc2K3ZqQTJOc2JseTVkeCtQQmhWS2xTQlEwYU5JQlNxY1NaTTJkdzhPQkJyY3FMcjd1TWpBd3NYYm9VSjA2Y1FNZU9IVEY5K25TOWY4K05qWTB4ZXZSb2RPclVDZlBtemNPbVRadHcvUGh4ZlBmZGQzajQ4Q0cyYmR0VzdHMWxaV1doc0xDdzJEQ1ZzYkd4UmtqTDBkRVJEUnMyeE4yN2QvVld4bEMzSmhXSlJLV3FybGhlNzcxanhvelJxTjV4K1BCaGplcDgxdGJXbURoeG9yQWY4TjEzM3dHQXNCOEJGTFZDdlgvL1BucjE2aVZVQnJTeXNzS2NPWE9Ra1pFQkl5TWpPRG82b2w2OWV0aTBhUk9jbloyeGNlTkc1T2JtNmd4SUEwV3ZJeE1URTd6Ly92c1lQMzQ4MXF4WkF3Y0hCM1R1M0JrQXNHclZLcGlabVFFb3FnaDY1ODRkaElXRlFTcVZDa0ZJSW5wNURHaHBrMHFsR24rcm55Y1NpU0NWU2pWYXd1cHk2OWF0RWx0TjYzUHUzRG1OYXFLOWV2VjY0MEphT1RrNU9IYnNtTkRTcjIzYnR1amJ0eS8rL1BOUEFFRGZ2bjIxcWsrcHFWUXFaR1ZsYWJTMERnb0tFajU3Ky9uNXdkdmJHeEtKQk1lUEgwZHFhaXAyN05nQmxVcUZrU05ISWlBZzRJVkNURUJSOEgvdTNMbkM1K1dDZ2dJQW1pR3R6TXhNeE1mSHc4WEZSV3QvNnRDaFExaTJiQmtXTDE2TWlSTW5vbHUzYnJoejV3Nm1UWnVHbVRObkZ2dmN1bnIxS3NMRHc5R2lSUXVoTGFTYVNDU0NyNjh2eG8wYmh4OS8vQkZMbHk0dDliNmNRcUdBU0NTQ1JDTEJuRGx6VUx0MjdaY09hQUZGdjZkT25UckIwOU1UdHJhMkdtTXBLU2xJVEV5RWs1UFRDN2ZVSkNJaW92TERrQmE5a3dydjM0TTg0WmJlY1hGVkM1aTA3NmgzbklpSWlPaHRWUkZuYjArZE9oWGp4bzFEVUZBUXVuYnRpbVBIanFGLy8vN0ZWcjBKQ3d2RGd3Y1A4TU1QUCtEWXNXTklTa29xbDduMDd0MGJIaDRlT0hYcUZPYlBuNDlldlhxVkdLang4L1BUT0Rnc0VvbVFrcEtDanovK0dLMWJ0OWJiL3N2Q3dnS3BxYWtJQ0FqUVdKNlFrS0JSWmViNVFKSzl2VDJHRHgrTzRPQmdlSGg0b0VhTkdpWGVyL2J0MjVlNFRsa3BsVXJFeE1TZ1I0OGVHRGR1WExIVngrclZxNGVPSFR0aTA2Wk5zTGUzaDFLcHhNR0RCL0hiYjcraFk4ZU9XbzlCVGs2T1VGbnRXYm01dWZqOTk5ODF6bFJYci8rc3VMZzRyWmFDU3FVU1FOR1o0YzlYQ0hwKy9Ga2VIaDRZTjI0Y2dQSS9vN3NpUkVaR0lqSXlzc0p2cDdUVVZZTjB5YzdPeHViTm05RzhlWE85NjZqVnFGRURYM3p4Qlp5Y25IRHExQ21OdGg4TEZ5N0V6WnMzOVY1WFhhMUlmZUROemMxTlowZ3JMUzBONGVIaHNMQ3dFSjdQWXJFWWd3Y1B4dno1OC9IYmI3L3BiRjFUVWMrMzJOaFlaR2RuNjcxZitxakRSbXFtcHFibzNiczN3c0xDQUFBMWE5YUVYQzUvb2NwTUR4NDhRR1JrSkdiT25JbjQrSGdZR0JnZ0lDQUFhOWV1MVFpcmxvWDY5U3VWU3VIajQ2TXpFSk9hbW9wdDI3YWhlL2Z1c0xPekU1YW5wS1RnenovLzFManQ4bmlkSGpod0FCa1pHUmc4ZURDdVhMbWljZDFuMitOMTZkSUZPM2Z1eEpvMWEzRDQ4R0dJeFdMaDk2ZnJmcXBVS2tpbFVuVHQyaFZSVVZIbzBhT0g4RnlMaW9wQ3AwNmRVTDE2ZGVGNXNXelpNbFNyVmczOSt2VXIrWUY4VGNUR3hpSWtKQVFaR1JuNDRvc3Y0TzN0WGFyMlNtM2F0TUdhTldzUUVoS0NJMGVPNFBEaHd4ZzFhcFRHdnNET25UdlJ0bTFialJEY3JGbXprSkNRZ05EUTBGTFBNVFUxRmNuSnlWQ3BWRGgyN0pqRzgwWHQ0c1dMQUlwYWM2cGZPOFVwci9kZVYxZFhyWXFhejRhMGdLTDNzTmpZV0J3NmRBajkrdldEcmEwdFpESVpxbGF0Q3BWS2hmRHdjUFRzMlZPckd0K3oxVEpFSWhIR2poMExmMzkvL1Bqamp6aHo1Z3c4UFQzUnBFa1RuZlBLeXNxQ1ZDcEYvZnIxOGUrLy95STNOeGUrdnI2b1Zhc1d6cDQ5aTV5Y0hLRWRhcE1tVFhEMDZGSGs1T1RBeDhkSHEyVVVFYjA0VnRJcXU5emMzRkpWUmZ6b280ODBnallIRHg3RWtTTkhNR1hLRkwzWFY3YzdIRFpzMkF1MXRIdGRKQ1VsWWRHaVJaQktwVUpJQzRCV3NFMnBWT3I4bS83dzRVTW9sVXJjdTNkUGFJYzRhTkFnSVFodGEydUxHalZxNE9yVnExaThlREhjM2QzaDR1S0N4WXNYNDhLRkM1ZytmWHFKN1ErTDgyeFZUSFYxczJkUHJEaDM3aHhVS3BYR1BvVkNvY0N2di82S1AvNzRBek5tek5EWXY1dzJiUm9tVFpxRUNSTW1JQ0FnUU9jSkZDa3BLUWdLQ29LWm1SbW1USmtDa1Vpa3RVNlRKazB3YU5BZ2hJZUhJemc0R0ZPbVRDbnh2bVJrWkdEMjdObnc4ZkZCNDhhTlgvcmtqV2QvWjFLcEZINStmanJYdTNuekpuNzY2U2NFQndlL2NRRkRJaUtpdHhGRFd2Uk95ajIwdTloeDB5NmZBS0xTOVhBbklpSWllcHRVeEVHQjJyVnJJeUFnQUZPbVRNSE9uVHRoYjIrUGtTTkhGbnVkZ1FNSG9tblRwbkJ4Y2NHeFk4ZktiUzRpa1FpSER4L0c0c1dMQVJSOU9YL3c0RUc5NnhjVUZBaG5BQThjT0JCQVVUV1lrSkFRWEx0MkRkOS8vejFNVEV5RUwyM3o4L05oWkdRa25BbWJuNThQUTBORDRRdHdtVXlHZHUzYTRhZWZmdEo3bTJscGFWaTdkaTJxVmF1R3lUK2JRZ0FBSUFCSlJFRlV3WU1IdjlUOXpjcktBb0FTMjMvb0loYUxNV3ZXTERSbzBLRFl5amRxdzRZTncvang0NFhINXZIangvRHk4dElLb1FGRnJaMThmWDIxbGdjR0JxSno1ODVhQWI2Ly8vNWI0K0I0bHk1ZDBLVkxGK0Z5Ym02dWNLQTRKQ1JFNjB6a3RMUTBqQnMzRGpWcjFoUXFsTDJNMHB6UlhkNUVJcEhRMHF1MFZVdjI3ZHVIcUtnb25RY1ZnS0xuWTE1ZUhzek16RjU1RlI4REF3TWhJUFY4VmFwRml4Ymg4ZVBIMkxObkR3WVBIcXoxKzUwMWF4WWVQSGlBWDM3NVJlLzJsVW9sbGl4Wmd2ejhmSXdkTzFhajZvKzd1enQyN05pQmJkdTJ3Y0hCUWFzOVdrVTkzMzcvL1hlaG1rOVpQTitDVlIwY3NyVzFSVWhJQ0ZRcUZSd2RIVFdxOXBYVzZ0V3JZVzF0alE0ZE9nakxhdFNvZ2UrLy94NS8vZlVYZ29LQ3RPWnk0TUFCamZmcHVuWHJZdFdxVmNMbDVPUmtBRVZoVG4wVnp1TGo0N0Z0MnphMGE5Y09YYnQyRlpiLytPT1BNREl5MHZrK1VwTGlYcWV0VzdmR2dBRURZRzF0clJYU2VwWllMTWJreVpNeFlzUUlYTGx5QmVQSGo5ZmJldlBldlhzQWlpb2hKU1VsSVM0dURsS3BGUGZ1M2NPNWMrZVFrSkNBYjcvOUZrQlJpTmZHeGdZcEtTbVlNbVVLSkJJSnNyT3pZV1ptcG5WdzlIVjZuYWFucDJQWnNtVVFpOFdZUFh1MlZ2dkxra2lsVXZqNys2Tno1ODVhMWZWU1UxT3hZc1VLakJvMVNxdFNXVjVlSG80ZVBhcHptN1ZyMTlZS1c0ZUhoME9oVU1ES3lncWhvYUZ3ZDNlSG9hRWhwazZkaXViTm15TW5Kd2ZIangrSHJhMHRFaE1UQVFBOWV2U0FxNnVyMXZ0NFJiejNsc1kzMzN5REFRTUdDSlV3Q2dvS1lHeHNESkZJQkNjbko1MUI1K2UxYjk4ZUgzLzhNUTRlUEFnckt5dWRJVlMxZS9mdXdkcmFHZ0N3ZS9kdW1KaVk0Tnk1YzNCeGNVRklTQWk2ZE9raXpLVlZxMWFJaW9xQ2pZMk5FTnpLeU1qUVdabVBpTXFHQWEyeXk4ek1MTlZKTGM5cjBLQUJrcEtTTUhyMGFBUUVCQWo3QzIrVHpNeE1BTUNVS1ZOUXAwNGRUSjA2RlVCUnNIekpraVdJalkxRnUzYnRvRkFvRUJFUmdhU2tKRXllUEZralRBd0FOMjdjZ0Vna1FsaFlHSm8xYXdhZ0tCaXMzbCs4Zi84K2dvT0RzVy9mUHJ6Ly92dVlOR2tTSkJJSm1qWnRpdG16WjJQOCtQSHc5ZlV0dG0xbGFhbkQvNmFtcHNLeW1KZ1lHQm9hQ3ZzVzkrN2R3K0xGaTNINzltMU1uejVkQ0phcFNhVlN6SjgvSC83Ky9oZzdkaXdHRHg2TS92MzdDL3NBRHg0OHdOU3BVNUdabVlsNTgrWVZ1MDg5Wk1nUVhMNThHUWNQSG9TSmlRbDhmWDMxaHRldlhMbUNSWXNXSVNzclM5Z3ZmUmtYTGx6QTNyMTdTMndWRGhSOVBnR2dzK1V4RVJFUlZUNkd0T2lkb3lvb1FONkpJL3BYRUlsZzl2R25sVGNoSWlJaW90ZElSWnk5blo2ZXJ0SGE3dnIxNi9qenp6L1JyMTgvdlY5Z1dsbFo2YXg4OFRKa01obldyMStQaUlnSU9Eczc0OEtGQ3hneVpJak9lZVRtNXVMWFgzOUZaR1FrdW5idENnOFBENDF4ZGNzZm9LamRvbzJORGJLenMrSHA2WWtmZnZoQk9IQTlZTUFBOU92WFR6anpPakF3c05qQVUwWkdCdno5L1pHZG5ZMTU4K2E5VUxoS0xUOC9ILzM3OTBlSERoMHdaODZjRjlwR2d3WU5TcjF1a3laTjhOVlhYMkh0MnJWbzA2WU5saXhab25QK2JtNXVzTGUzMTlsbTBzREFBSFhyMXRWcTNkaXNXVE9ocXBJdUlTRWhlUERnQWJwMzc0N0V4RVNOYWlLUEh6OUdRRUFBOHZQejRlL3YvOUlCTGJXU3p1Z3Vid1lHQnZqNTU1K0ZLbXozNzk5SGFtcXFVRVV0THk4UGUvZnVoWXVMaXhBaUdUSmtDT3pzN1BSV1FBb0xDOE9XTFZ1d2N1VktqYlBMWDBmWjJkbUlpSWhBU2tvSy9QMzl5eHgrK09XWFgzRCsvSG04Ly83N1dnZUl4R0l4dnYzMlc2RmR5Y0tGQ3pXcTNUMnZ2SjV2endhWnlrSmZZS2xuejU2NGZmczJvcUtpa0pTVWhHdlhycUZWcTFhbDNxNVNxY1MxYTljd2NlSkVuWTl2NDhhTmhkWnJhb3NXTFVMejVzMkZvQWFnK2Y0SUZGVnZNRGMzUjgyYU5VczlGd0M0YytjT1ltSmkwTHQzN3pKZlYwM2Y2N1JodzRZYXJYVDFLU3dzeExadDI0VEthTHQyN2NJSEgzd2doRm1lcFc2RloydHJDd3NMQzZ4Y3VSTHIxcTNEMTE5L0RaRkloSDc5K2duUHF5ZFBuaUEzTnhkbVptWkNWWStvcUNoRVJrYml0OTkrMHdnS3ZVNnZVd3NMQzh5Yk53K1dscFlhTFkvS1NsY2x6ZjM3OXdPQTBGN3ZXZW5wNlZpeVpJbk9iYm01dVdtRXRGSlNVbkRnd0FHaGlrZFFVQkNpbzZQaDZla3B0T1ZjdG13WmNuSnkwTHQzYndRSEJ3TW9DZzlMSkJKTW56NGRmZnIwRVE0OFY4UjdiMmxZV0Zob1BNYjUrZm5DMzVpSkV5ZVc2bTlaZkh3OC92cnJMd0JGQjJkMzdOaUJ6ei8vWE9mck96RXhVZmk5VEpreUJUdDI3TUQ2OWV2eDg4OC93OERBQU9QSGp4ZldWUWN2ZS9YcUJVTkRReWlWU25oNWVXSDQ4T0hvMzc4L2dLS0tIZWZPblVQZHVuWGg1dWIyVW9FMW9uY0pLMm1WVFZaV0Z1TGo0elhDOUtWbFoyZUhGU3RXSUNBZ0FETm56c1NtVFp1MDNyZkxJMGp6S2gwL2Zod0E0T3pzREQ4L1AwZ2tFcHc1Y3diTGx5OUhXbG9hK3ZUcEkxUTVEUWtKd2I1OSsvRDExMS9qaXkrK2dLZW5wM0JTUTB4TUROcTJiWXVPSFR0aTJyUnBVQ2dVVUtsVUFJcjJIME5DUXBDUWtJRFJvMGVqVDU4K3dtZnIyclZyWThtU0pWaThlREVlUEhpZ01iZm5RLzZsZGUzYU5ZakZZcUg2V1VaR0J2NzY2eSswYjk4ZVVxa1VCdzhleE9MRmkxRzllblVzWHJ4WWI5dmphdFdxSVRnNEdBc1hMaFJhQW4vOTlkZTRjdVVLWnMyYWhjek1URXlhTkVudkNRWnFCZ1lHQ0F3TXhJUUpFeEFkSFkyVWxCUjgrKzIzR3RVdW56eDVBcUNvZ2xmRGhnMnhZTUVDblorRmdhTFBFb0QrejVYcTUyUjRlRGl1WExraVBQZkZZakhrY2psVUtwWE92N2wzNzk2RnFhbHBxYXJPRVJFUlVjVmpTSXZlT2Zsbmp3UEZIQmd6c1hlRXVDcDNWb21JaU9qZFZKNEhCUW9LQ2hBWkdZa3RXN1lnT3pzYi9mdjNoNnVySytiUG40ODFhOVpnOSs3ZDhQTHlncnU3dTFZbG12SjIrdlJwckZtekJrK2ZQc1hNbVRQaDdPeU1xMWV2WXU3Y3VUaDY5Q2crLy94enVMaTRJQzh2RDd0MzcwWkVSQVJFSWhHbVRadjJRbC82djRoSGp4NGhJQ0FBOSs3ZHc3aHg0N1NxK1pUVmpSczNvRlFxNGV6c1hFNHoxQzgzTnhmNzl1MkRnNE1EdW5idGlxTkhqeUk2T2hxREJnM1NXRTk5My9USno4L0gyclZyc1hIalJwM2pIVHQyMUhtbThJQUJBMUNyVmkzRXhzWmkvLzc5cUZHakJweWNuTkNvVVNPaFJkYkNoUXYxZmhuK3NuU2QwVjNlUWtOREVSa1ppWTBiTjZKT25UcllzR0VETGwyNmhOOS8veDBtSmlZb0xDekV1blhya0ptWmllSERod01BL3ZqakQyelpzZ1ZtWm1ZNm53ZlhybDJEcGFYbEt3OStsRWFqUm8wd2JkbzBCQVFFb0U2ZE9zSjlMSTNRMEZCRVJFU2daczJhbURadG1zNTFHamR1akxGangyTDU4dVdZUEhreVpzK2VyYmNWeUt0K3Z1bHordlJwN05xMUM1OSsraW11WHIwS1B6OC9qQmt6Qm4zNjlDblY5Y1ZpTWFaTW1hSlY0VWl0ZXZYcWNIVjExVmkyZE9sUzFLcFZTMnU1bWxLcHhQbno1MHRzSzZ1THV2S1BPbGp6c3A1L25aWVVjcmx6NXc3bXo1K1BoSVFFOU83ZEcwMmJOc1dTSlVzd2F0UW9qQm8xQ3IxNjlkSUkrSjQ2ZFFwMTY5WVZnalYyZG5ibzFLa1RMbCsrRElsRWdzaklTRlNyVmcxOSt2VEJ6Smt6a1pHUkFhVlNpVnUzYnFGNTgrYTRmLzgrREEwTnRTbzV2VzZ2MDJkRGllVWxQVDBkZi83NUp3RGcxMTkvMVdvclpHMXRYYXAyaHpLWkRIUG16QkVxODFsYVdxSisvZnJZdkhremV2YnNDWWxFZ29pSUNFUkhSK096eno0VHFvRTg2L3o1ODdDMXRSVkNXaFh4M3ZzaWNuSnlTdjNjTFN3c3hOYXRXeEVXRm9hcVZhdGl3WUlGMkxoeEk5YXZYNDhMRnk1Z3dvUUpHcFUwNHVQajhkOS8vNkZObXpZQWlnNE11N3U3SXpZMkZzbkp5WkRKWlBqKysrOHhlL1pzM0x4NUU3Lzk5aHZFWWpFdVhyeUlBUU1HSUMwdERRVUZCVUxid3hNblRtRFdyRmt3TXpORGJtNHU0dVBqTVhiczJISjVISWplZGd4bzZiZDQ4V0trcGFYQnpNeE1lRCs4Y09FQ01qTXpkWVovUzZOR2pSb0lEZzVHYW1vcTNudnZQU1FtSmlJNk9ob1NpUVFHQmdhNGRPa1NBT2l0b3ZtNjgvTHlRbHhjSEVhTkdvVzR1RGlFaFlYaHdvVUxNRFUxaForZkgzcjA2QUdnYUIvUXo4OFBqbzZPV0xGaUJUWnMySUR0Mjdlalo4K2U2Tnk1TTA2ZE9nVWZIeC8wN2RzWEZoWVcrUG5ubnpGbnpoeTBiZHNXTmpZMmFOS2tDZXp0N1dGZ1lJRG82R2dBUmZ1QWhZV0ZLQ3dzUkowNmRTQ1R5YkIzNzE3aFpJbkdqUnRyL0kzTXo4L1hhaUcrZXZWcW9kMnZpWWtKRWhJU2NPclVLZGpiMnd2N1MwZVBIb1ZDb1JEMlJWMWNYSkNjbkl5QkF3ZVcySTdYMU5RVVAvendBMDZmUG8zMjdkdGo5KzdkV0xac0dZeU1qQkFRRUZEcTd3RXNMQ3l3Y09GQ1RKMDZGUmN2WG9TdnJ5ODJiZG9FcVZTS3pNeE1uRGh4QWdEUXJWczNUSmd3UVNPQUZSTVRnN05uendxQnVGT25UZ0dBM3YwK2RjWGgrUGg0K1BqNENHMjY2OVNwZy96OGZDeFlzRUNvZktuMjhPRkRIRGx5Uk8vK09oRVJFVlUraHJUb25aTi9RbmVKZkRWVDk1Y3Z1MHRFUkVUMHBpcVBzN2RUVTFPeGUvZHU3TjI3RnhrWkdXalJvZ1Y4Zkh5RWcvU3JWNjlHZUhnNC92enpUeXhZc0FCcjFxekJKNTk4Z284KytranJDOFZuM2JsekIwbEpTVnJMMVJVZFltSmlkSjQxMnJKbFN5eGZ2aHd0V3JUQWdnVUxoUFlOYmRxMHdjYU5HN0ZseXhiOCtPT1BxRkdqQnJLenMxRllXQWd2THkvMDc5OWZveVZhUlRwMzdod1dMRmlBek16TU1vVXFpblB0MmpXSVJDSjgrT0dINVRCRGJUS1pETm5aMlZpeFlnVU9IandJcFZLSmdJQUFmUC85OXpBek04T0dEUnNRRnhlSDBhTkhDMkVWYTJ0cnJGeTVVdTgyeDQ4Zmo5NjllK1BqanovV09mNThoUjYxeG8wYm8zSGp4dkQyOXNhdFc3Y1FIQnlNUFh2MkNPTk5telpGWW1JaUxDMHRpMjJIVWw1bmRKZTN4TVJFUkVaR29uUG56cWhUcHc2QW9oWjh4NDhmeDdGang5QzllM2VZbTV1alM1Y3UyTHQzTDRZTUdRSURBd044OGNVWDJMZHZINVl0V3daN2UzdU5BeFdGaFlXNGVmTm1zUlhLU3FKUUtLQlFLUFNPeStWeUFFVUhhVXBxbWZsc01FVmR0ZWg1VGs1T21EaHhvbGFBVWQvNk1wa01LMWFzd042OWUxRzFhbFhNblR1MzJPby9IaDRlZVBUb0ViWnQyd1kvUHo4TUhUb1VBd2NPMUdveFYxN1B0L0owN3R3NXpKMDdGeDk4OEFFbVRKaUFuSndjekp3NVUyaDUraXoxNDZYci9WSmZRT3RGblQ5L0h2Lzk5NTlHQzBOZDFNK2paK2NrbFVyeCtlZWZhNjFiMGEvVDlQUjBoSVdGSVRvNkdvYUdodmptbTIvdzJXZWZBU2g2RDVzN2R5NUNRa0lRR1JtSkw3NzRBbTV1Ym5qeTVBa3VYTGdndEtoTlRVM0Z5cFVyY2ViTUdRd1lNQUREaHcvSDFxMWJZV05qZ3psejV1RFdyVnNJREF6RTh1WExzV1BIRHZqNyt5TWhJVUVyTkZRZXI5T1hwVkFvS3JRS2tsS3B4S0pGaTJCaVlnSS9Qei9NblRzWHVibTU4UFgxTFhNRnRXWExsdUgyN2RzWU9YS2tjRUQ5eXkrL3hPWExsNUdibTR1Tkd6Y2lJaUlDam82T0dETm1qTEQvb0g3K3BhZW5RNkZRQ1BzSkZmSGU2KzN0cmZGNHl1WHlFdHRZSmlRa29LQ2dvRlNQeDZsVHA3QjI3VnJjdjM4ZmJkcTBnYisvUHl3dExkR3laVXVzWExrU2UvZnV4WWdSSTlDalJ3LzA3ZHNYOWV2WHg5NjlleUdSU1BEaGh4OUNwVkpoMzc1OVdMdDJyZERlV2FGUVlOZXVYVWhPVHNhOGVmUFFwazBidUxxNll0V3FWYmgzNzU3d09LcWZ2L3YyN1lPam95UG16cDJMYmR1MlljdVdMUXhwRVpVU0sybnBKNVZLY2ZueVpZMTl6NW8xYThMWDExZXJDbTlaU0NRU05HellFRUJSU0RVNk9scW9FaVdWU3RHdFc3YzNOdHpTcVZNbmRPclVDU3FWQ3FHaG9iaDQ4U0s2ZCsrT0VTTkc2TndmY25Oemc2T2pJMEpEUTdGNzkyN0laRExVcWxVTDFhdFhGMXIrZHV2V0RaMDZkY0twVTZkdy92eDVKQ1FrNE1tVEo4akp5VUZCUVFFVUNnV1VTcVZRMFVra0VzSFEwQkNHaG9ZYUorczBidHdZWGw1ZXd1V01qQXl0a0ZaV1ZoWU9IRGdnWEJhSlJHalZxcFhRUGhvb2FxZnQ1T1FrdERRME5UWEZWMTk5VmFiSFNmMTV1WDM3OXJDMXRjVzMzMzViNW5DOGxaVVZRa0pDc0d6Wk1uenl5U2VRU3FVQWdQZmVldzhmZi93eERBd01NR2JNR0szcnFWUXFIRHg0VUxoL1ZsWldHRDkrdk42cXZ1Ym01cWhYcng1bXpKaWgwUjY2VjY5ZXVIRGhBbUppWW5EbzBDR042MGlsVWpnN084UFgxN2RNOTRtSWlJZ3FEa05hOUU1Ui92Y1VzaHR4ZXNmRkZ0VmhZdjl5RlF1SWlJaUkzbVF2ZWxCQW9WQWdJaUlDeDQ4ZlIzeDhQSUNpY05TMzMzNHJmR0dxSnBGSU1HTEVDUFRxMVF0YnRtekJnUU1Ic0czYk5temJ0ZzJXbHBZWVBYcTB6ck5XWTJOanNYbnpacDIzTHhhTE1YLytmSjFqb2FHaDJMQmhneEM0ZXZyMEtmNzU1eC9jdkhrVDE2NWR3N1ZyMTJCc2JJeG16WnJoMzMvL3hjMmJOeEVXRm9iang0L0R6czRPOWVyVlE4MmFOV0ZwYVFrYkd4czhlUEFBR1JrWnVIMjc2TEc2Y09FQ2twS1NoRlphOGZIeHdzRUR1VnlPdTNmdjR1VEprd0NLV2gwVUZoWUtsei80NEFOczNyd1p2LzMyRzZSU0tZS0Nnb1JXaVM4ckxpNE9yVnUzZnFtV1ZQcjg5OTkvdUhUcEVyS3pzM0hvMENIMDc5OGZmZnIwRWRvYlRwdzRFUTBiTnNUNjllc3hjdVJJZlBQTk4zQndjRUJtWm1heDIxV3BWSkRKWkVMRm0rZmw1T1RnOGVQSHNMT3pFNnF2cGFlbjQrN2R1MGhJU01EbHk1ZHgrZkpsNU9Ua3dNN09EaDRlSG5qdzRBRmlZbUtFbGxicTZqYWRPblhTK0dJYktMOHp1c3VUWEM3SC9QbnpZV3hzak5HalJ3dkxuWnljWUdKaWdxTkhqd3F0UVQvNTVCTWNPblFJcDArZmhvdUxDNlJTS1lZUEg0NmxTNWNpTEN3TVBqNCt3dlgvK2VjZnlHU3lsNnJ5c203ZE9temZ2cjNFOVhidTNJbWRPM2NXdTA1VVZCUTJiOTRNWTJOanhNVEU2RzMxMmF0WEw2U2xwZUdQUC81QWxTcFZVRkJRZ011WEwydFY5N2w1OHlibXo1K1A1T1JrMUtwVkMzUG16QkVPd0JWbjVNaVJrRWdrQ0EwTnhhWk5tM0R3NEVHc1dyVktxTmhRWHM4M2Rlam5SYWpmYTlRaUlpS3dldlZxdEczYkZ0T21UWU5ZTElhNXVUa1dMbHdvdEQ3NS9mZmZZVzV1RGdNREEremV2UnRtWm1abGFxZDYrUEJoTEYyNlZPZGNkSVdtakl5TXNIWHJWdnp5eXkrUVNxVTZLMXlzWGJzV1JrWkdrRWdrT0hmdUhBQ1VLb1JTa2E5VGRVdGNtVXdHZTN0N1RKZ3dRYU10WXR1MmJiRjI3VnFzV2JNRysvYnR3K0xGaTFHelprM3MyYk1IaG9hRzZOR2pCMlF5R2Z6OC9BQUFzMmJORXY0R2VubDU0WWNmZnNEWnMyY3hhZElrZE9yVUNVK2VQRUZJU0Fnc0xDeVFtSmlJM3IxN2E4eW5QRjZuTDJMTGxpM0l6OCtIVXFuRXFWT255dFQ2dGl5VVNpVldyRmlCczJmUGFqeFdTNVlzd2RDaFErSG82SWo3OSs4akx5OFBCdzhlRkNxWHFWUXFLSlZLS0JRS29VcEhtelp0RUJNVEF6YzNOd3djT0ZDNGpZOCsrZ2hXVmxidzkvZEhZbUlpM04zZDRlZm5CMk5qWXlGRXVXSERCamc0T0FnVlUyeHRiU3ZzdmRmRHcwTTRjQXNVVmNSNE5vQis0OFlOUkVSRXdOTFNFbVptWmlnc0xCUU9VQmNYUWtoTVRNU0NCUXVRa0pBQVUxTlQrUGo0YUxTY01qRXh3YmZmZmd0bloyZUVoSVJnOSs3ZGVQRGdBWHg4ZkxCLy8zNTg5dGxua0Vna2lJcUt3dkxseTlHOWUzZU1HalZLYVAzbDd1Nk9hZE9tb1c3ZHVwZzFheFpNVEV6d3h4OS9ZT0hDaFRBME5FU05HaldFOTlqYXRXc2pKaVlHVzdac3djbVRKelZhUGhGUjhSalEwbS9NbURFWU0yWU1sRW9sNUhJNXhHSnhzU0hYcWxXckN1R1gwckt4c2RFSUJiMU9mSDE5WHpoa282NFFuWmFXVm1MNHlOemNIT1BHamNQQWdRTlJyVm8xR0JvYVl1SENoUnFCWXpNek0zVHIxdTJGcTUydVhyMWE2MlFvWGIrdjc3NzdEbjUrZnBESlpDZ29LSUNabVpuVzc5elIwYkhVRmFpZlBhbENsMXExYW1IVnFsVXZIRTQzTnpkSFFFQ0ExdkxpS2ttN3VibkJ6YzJ0MUxjeGFOQWc5T3ZYVCt2eHExS2xpdDd2UTRpSWlPajF3NUFXdlZQeVlnOFZPMjdxMGhXb3dETkVpWWlJaUY1M0wzcjJ0b0dCQVpLU2twQ1FrSUJ1M2JyaGYvLzdIMXExYWxYc2RXclhybzJKRXlkaTJMQmgyTHQzci9DRmVQdjI3WFd1UDJ6WU1Bd2JOcXpNY3dPS0R1SlBtellOLy96ekQ5TFQwd0VBOWV2WHgvdnZ2dzlQVDA4NE9EZ0lYM1ErZXZRSWYvLzlOeTVldklnTEZ5NWczNzU5d25hbVQ1K08vZnYzSXk2dUtQZ3ZrVWl3WnMwYVlWemRTdWxaSjA2Y0VGb2NxTTJiTnc4QUVCNGVEbGRYVnp4NDhBQ2pSNDlHOWVyVlgraitQVStwVkNJK1BoNURodzR0bCswOTc3MzMza1BUcGszUnFGRWpEQjA2Vk9PQXMxcWZQbjNRc1dOSGJOMjZGVjI3ZHNXS0ZTdHcvUGp4RXJlOVo4K2VFcjlBRHc4UFIzUjBOSDcvL1hjaHNDSVdpOUdvVVNQMDd0MGJycTZ1R21jZmUzdDdJeUVoQWNlT0hjT3hZOGV3YWRNbWJOMjZGYUdob1JvaHR2STZvN3M4eGNYRklTa3BDV1BIamhXcXV3QkZ6N1dPSFRzaU56Y1hTcVVTWXJFWTl2YjJjSFoyRmc2cUEwQ1BIajJ3YmRzMm5ENTlHaU5HakJBQ0t0ZXVYWU81dVRuYXRtMzd3blByMnJWcnFZSlBwV0ZzYkl6ang0OGpKU1VGcHFhbXhSN01VQ3FWR3E4N0t5c3JmUG5sbHhycnlHUXlQSGp3QUU1T1RwZzhlWEtad29wRGhneUJuWjBkZ29PRDhmbm5uOFBVMUJTYk4yOHUxK2ZiczZHTnNscTFhcFhXZmUzYXRTc21UNTZzY2VCS0hjNHdNakpDWkdTa1VGWEwwdElTa3laTkt0TUJxTmF0VytPNzc3NHI5ZnBpc1JqNStmbkl5OHNUZ20vUHUzNzl1dkJlYW14c2pPN2R1NWY0ZHdPbzJOZHAvZnIxVWFkT0hRd2JOa3h2NnlSemMzUDQrZm1oVDU4K1NFbEp3ZnZ2dncrNVhBNWJXMXZoTlRwMzdselVybDFibzUyTldDeEd2Mzc5NE83dURuZDNkd0RBLy83M1A5eTlleGZSMGRGd2NuTFNPdGhaSHE5VGZSd2NIREJxMUNpTlpTNHVMckMxdGNXNWMrZUU5K3YzM250UDYvVlZYdFJob1JFalJnZ0JyUzVkdXFCbHk1Yll0MjhmenB3NWc2eXNMR1JtWm1MQmdnVjZ0eU9SU1BESEgzOWcrdlRwV2tHbXJLd3N6SjQ5RzNLNUhKTW1UZEtvU21aaFlZR2hRNGRpKy9idGlJMk4xWGdlWHJwMHFWemZlOVU4UFQwMXR2ZjA2Vk9Oa0phRmhRV09IVHNtVkhFQmlpcGdqQnc1RXZiMjlub2ZnenAxNmtBa0VzSER3d05lWGw1Njl5ZWNuSnl3YWRNbTdObXpCeDk5OUJGTVRFelF1WE5uWWY5S3ZmLzJmQVVQT3pzN0RCbzBDTDE3OXhZQ25qTm56c1RzMmJPUmw1ZW44WjR5Yk5nd1BINzhHTC8vL2p2cTFhdUhLVk9tNkowM0VXbGlKYTJTaWNWaWpiK3ZWRG9XRmhabDJoOSs5bTlWZWJmd0xrdjdTTEZZRElsRVVta1ZyaXV5ZW1oNVVEOGVSRVJFOUdZVHFaNzkxRS8wbHZ2WGJ5UVVqOVAwanRkY3ZBWUdsclVxY1VaRVJQU3VPcHZ3RkIyRERnTUFQckN0anJPQkg3M2lHZEhyekNQNEJIWmRlZ2dBaUp6Z2pON3Q2cnppR2VtV2w1Y0hoVUtoY1padFdlWGs1T2dNL0pTSFBYdjJJQzB0RGMyYk4wZkxsaTAxRHFZV0p5TWpBM2Z2M3NXalI0LzB0dUY3RjZrUFRyOHFhV2xwMkxwMUsrclZxNGVHRFJ1aVdiTm1Rcldqa3NUSHh5TXpNMU9qdFZ0YVdob2tFa21wbmhmcTluMzZ6dWd1YjBsSlNXalFvSUhXUVFOMUc1R1NwS1Nrd01yS3FzTG5XUjVLMC9wTHJhVG40TDE3OTE3cW9OS3pjeW52NTF0NVVuK3RVOUp6UWFWU1FhVlNWZXJyOXVIRGg2aGR1M2F4Y3l2TGUwbGx2RTVMKzdwNmsrVG01dUsvLy82RHRiVjFtWDcvaFlXRk1EU3N1UE03Ly9ubkg5eTZkUXU5ZXZVcWNWMTE1U3gxQ3lYMVA2RGtBNVozN3R4QnRXclZ5bHhac2p6ZmUzTnpjNUdabVFrcks2dFMvUTdrY2psa01obVVTbVdwcTk2OWpjOWRJcXBZdVRJRnBDT0xUakF4TlRKQTdycStyM2hHUkVSRVJFUnZQNGEwNkowaHYzMERUNE9tNmgwM2FteUg2b0VMSzNGR1JFVDBMbU5JaThxaU1rTmFQSHViaUlpSWlJaW84bFgyWnpHR3RJaUlpSWlJS3Qrck8rMlpxSkxsblRoYTdMaHBaeDRjSnlJaUltSkFpNGlJaUlpSXFQTHhzeGdSRVJFUjBkdVBJUzE2TnlnS2tYL211UDV4SXlOSW5OMHFiejVFUkVSRXI2bE1yeWF2ZWdwRVJFUkVSRVR2SEg0V0l5SWlJaUo2K3htKzZna1FWWWFDODJlaHlzM1JPeTV4N0FpUmlhUVNaMFJFUkVUMGV1TFoyMFJFUkVSRVJKWHYxWHdXRXdFQWxFcmdXUHpqVjNEN1JQUW1hbWhwaG9ZMXBhOTZHa1JFUkc4a2hyVG9uWkIzc3FSV2grNlZOQk1pSWlLaTExdW1WeE1HdFlpSWlJaUlpQ3BaWlg4V3k1VXBBS2dBQUFVS0Jick9PMVpwdDAxRWI3WVp2VnNncUcvclZ6ME5JaUtpTnhMYkhkSmJUNW1aZ1lKTGYrc2RGMXRVaDNIcjl5dHhSa1JFUkVTdkx3YTBpSWlJaUlpSUtsOWxmeFlUVmVxdEVSRVJFUkVSd0VwYTlBNG9PSDhHVUtuMGprcytjQVpFL0VoS1JFUkVCTENTRmhFUkVSRVIwYXZ3cWorTGRXbG0rY3B1bTRqZUxJMXFWbm5WVXlBaUlucGpNYVJGYjczOGN5ZUxIWmM0T1ZmU1RJaUlpSWhlWHA5bHhlL2J2RFREbjRCaGYxVHNiUkFSRVJFUkVaRW13NStBb1ZzQjBTdG9nS0lDamsxenEvemJKU0lpSWlKNng3RGRJYjNWVkRuWmtGMi9xbmRjL0Y1VkdEVnRVWWt6SWlJaUlucTlaUlQ2STZQUVgvZy9mL0luZi9JbmYvSW5mL0luZi9JbmYvSW5mMWJTejFjUjBDSWlJaUlpb2tvalVxbUs2UU5IOUliTE8zWUFtUnRXNmgwMzY5RWI1bDkrVllreklpSWlLbkkyNFNrNkJoMEdBSHhnV3gxbkF6OTZ4VE9pMTVsSDhBbnN1dlR3VlUrRGlJaUlpSWlJS3BKSytjb3FhYWxDQjFUKzdSSVJFUkVSdldQWTdwRGVhaVczT25TcHBKa1FFUkVSdmJpb1NkeG5JU0lpSWlJaUlpSWlJaUlpZXBPeGRpNjl0VlE1MlpCZHU2SjNYRnk5Sm93YTIxWGlqSWlJaUlpSWlJaUlpSWlJaUlpSWlJam9YY1NRRnIyMTh2OCtVMVFlV2c5Sng4NlZPQnNpSWlJaUlpSWlJaUlpSWlJaUlpSWllbGN4cEVWdnJaSmFIWnF5MVNFUkVSRVJFUkVSRVJFUkVSRVJFUkVSVlFLR3RPaXRwTXJQZ3l6dWt0NXhjZldhTUd6VXBCSm5SRVJFUkVSRVJFUkVSRVJFUkVSRVJFVHZLb2EwNksyVWYrNWtzYTBPVFR0MXFjVFpFQkVSRVJFUkVSRVJFUkVSRVJFUkVkRzdqQ0V0ZWl1VjFPcFF3bGFIUkVSRVJFUkVSRVJFUkVSRVJFUkVSRlJKR05LaXQ0NHFQdyt5cS9wYkhScFlXY093Z1cwbHpvaUlpSWlJaUlpSWlJaUlpSWlJaUlpSTNtVU1hZEZicCtDdjA4VzJPcFIwWkJVdElpSWlJaUlpSWlJaUlpSWlJaUlpSXFvOERHblJXNGV0RG9tSWlJaUlpSWlJaUlpSWlJaUlpSWpvZGNLUUZyMVZWUGw1S0lpN3FIZmN3TW9haHZVYVZ1S01pSWlJaUlpSWlJaUlpSWlJaUlpSWlPaGR4NUFXdlZVS3pwOEJGQXE5NDVKT3JwVTRHeUlpSWlJaUlpSWlJaUlpSWlJaUlpSWloclRvTFZOU3EwTlQ1NjZWTkJNaUlpSWlJaUlpSWlJaUlpSWlJaUlpb2lJTWFkRmJRNVdmaDRJckYvU09HOXJVZzBFdDYwcWNFUkVSRVJFUkVSRVJFUkVSRVJFUkVSRVJRMXIwRmltNGZMNzRWb2RPTHBVNEd5SWlJaUlpSWlJaUlpSWlJaUlpSWlLaUlneHAwVnNRUkRHekFBQWdBRWxFUVZSRFZrd1ZMUUF3Y2V4WVNUTWhJaUlpSWlJaUlpSWlJaUlpSWlJaUl2by9ER25SV3lQLzRqbTlZNklxNWpDczE3QVNaME5FUkVSRVJFUkVSRVJFUkVSRVJFUkVWSVFoTFhvckZONjdBMVYybHQ1eFNUdW5TcHdORVJFUkVSRVJFUkVSRVJFUkVSRVJFZEgvWVVpTDNnb0ZKYlU2Yk51dWttWkNSRVJFUkVSRVJFUkVSRVJFUkVSRVJLU0pJUzE2SzhpS0MybUp4REJ1N1ZCNWt5RWlJaUlpSWlJaUlpSWlJaUlpSWlJaWVnWkRXdlRHVXhVVVFIYnp1dDV4bzZiTklES1RWdUtNaUlpSWlJaUlpSWlJaUlpSWlJaUlpSWorRDBOYTlNYVR4VjBFVkVxOTR5WnRIU3R4TmtSRVJFUkVSRVJFUkVSRVJFUkVSRVJFbWhqU29qZGV3ZVh6eFk2YjJET2tSVVJFUkVSRVJFUkVSRVN2cHlkUG5pQTNON2ZjdHZmbzBTT2twYVdWMi9aZVJIWjJOdVJ5dWQ3eEowK2V2UFQyQ3dvS2hNdTV1Ymw0L1BoeG1iYVJtcHI2VW5PZ2lwT2ZuNDg3ZCs2ODZta1FFUkVSbFR1R3RPaU5WM0RwYjcxam9pcm1NR3hnVzRteklTSWlJaUlpSWlJaUlpSXFQUzh2THh3NGNLQmN0cFdUazRPUkkwY2lPRGo0cGJZamw4dmg2K3VMdFd2WHZ0RDFRME5ENGVucHFUTXNKcGZMNGUzdGpSOS8vTEhZYmVUbjUrc2QrL1hYWHpGNDhHQWhDUGJkZDk5aCt2VHBHc0d0NHB3OGVSSkRoZ3pCa1NOSFNyVStWYTc1OCtmRHo4K3ZYSUowU3FVU1I0OGVMZkdmVXFtL1l3c1JFUkZSZVRGODFSTWdlaG1LQjhsUXBqL1ZPMjdpMEtFU1owTkVSRVJFUkVSRVJFUkVWSHI1K2ZsUUtCUXdOemN2OVhWeWMzT1JtWm1wZDd4cjE2N1lzMmNQWW1OallXZG5wM01kYzNOelNLVlN2ZHRRcVZTNGNlTUdxbGV2WHVwNXFTa1VDc1RFeEtCWnMyYXdzckxTR2o5Ly9qenk4dkx3d1FjZjZOM0dsU3RYRUJRVWhLQ2dJTFJzMlZKakxEYzNGL3YzNzBmMzd0MWhaR1FFQUJneVpBaG16SmlCZGV2V1lkeTRjY1hPTHowOUhjdVhMNGRVS29XQmdRRk9uanhaNG4zNjhNTVBJUmF6N2tGbDhmYjJobytQRHlJakl6Rm16SmdTMXo5eDRvVE9RR0RMbGkxaGEydUx1WFBubHJnTloyZG5HQnNidjlCOGlZaUlpRXFMSVMxNm94VmN2bERzdUVuYmRwVTBFeUlpSWlJaUlpSWlJaUlpVFNxVkN0SFIwWHJILy92dlB3REF0V3ZYaW0xNWFHZG5oMmJObWdFQURoOCtqSkNRa0JKdmUvYnMyWHJIaGc4ZkRpOHZyeEszVVJhRmhZV1F5K1g0NjYrLzhQVHBVNHdjT1JKNWVYa0FBSkZJQklsRUFnQTRlUEFnREEwTjBieDVjNjBXaFNLUkNEVnIxb1NOalExRUloRUNBd1B4ODg4L3c5TFNVbGduSWlJQ0JRVUY2TmV2bjdDc1k4ZU9HRHAwS0Q3ODhNTmk1NmhRS0RCNzltdzhlZklFaG9hR1dMUm9VYkhycTZ0NTdkbXpoeUd0Y3VibDVWVnMyRkF1bDJQMzd0M1l2WHUzM25YQ3dzSmdZV0dCcUtnb1hMeDRVV3Q4K1BEaHNMVXQ2cll5WXNRSTlPelpVMnVkdlh2M1l2MzY5Uzl3RDRpSWlJaktqaUV0ZXFNVlhEbGY3RGhEV2tSRVJFUkVSRVJFUkVUMHFxaFVLcXhaczBidnVFd21Bd0JFUjBmRHhNUkU3M3FmZi82NUVOSlMrK21ubjRScVdMZHYzMFpjWEJ6NjlPbWpkZDIvLy80YjZlbnA2TmF0bTdEczJkQlRlWW1PanNiS2xTdUZ5L1BuenhmK0w1RklzR3ZYTG1Sa1pPRFVxVk1vTEN6RVYxOTlwYlVOOVhvMWF0UkFRRUFBcGt5WmdzREFRQVFIQjhQRXhBUlpXVm5Zdm4wN2xFb2xSbzRjcVhYOWJkdTJhVnkyc3JJU0FqaEtwUkkvL2ZRVDR1TGlZR05qQTdsY2pnVUxGc0RHeGtack8vbjUrVmkwYUJGaVltSXdjT0JBb1dJWGxaKzh2RHgwNnRRSnJxNnVBSXArUHhFUkVlamN1VE5xMWFwVjdIVnYzTGlCTFZ1MkNDMEtGeXhZb0RHZW5aME5UMDlQVksxYVZWZ21rVWhRdFdwVkZCWVdZdUhDaGZqa2swL2c2T2dvaEFlSmlJaUlLZ05EV3ZUbUtpeUU3TVkxdmNOR1RacERaS2EvWERNUkVSRVJFUkVSRVJFUlVVVVNpOFhZdFd1WHpySDgvSHg0ZTN0RG9WQWdLeXNMYytmT1JaczJiVXE5N2FaTm13b2hsTGk0T0J3NWNnVCsvdjVhNiszYXRRdTNidDJDcjYvdmk5MkpNaG96Wmd5cVZLa2lYRDU4K0REaTQrTUJBRHQyN0VCaFlTRW1UNTZzc1E0QWJOMjZGY25KeWNKbGUzdDdlSHQ3WS8zNjlkaXdZUU44Zkh5d2J0MDY1T1RrNEtPUFBrTDc5dTJGZGUvZnY0L3c4SEFNR2pRSTlldlhGNWFibXBvQ0tLckt0SERoUXNURXhHRHk1TW40OE1NUE1YSGlSRXlhTkFtelpzMUNpeFl0aE9za0ppWmkzcng1dUhQbkRnWVBIb3hodzRhVjd3TkVndnIxNjhQWjJSa0FzR2JOR3NURnhlSHp6ejlIeDQ0ZHk3eXQzTnhjbUptWkFRQlNVMU1CQUhYcTFORmFUNmxVNHNpUkkyalJvZ1VjSFIxZll2WkVSRVJFWmNlUUZyMnhDdUl1QVlwQ3ZlT3Nva1ZFUkVSRVJFUkVSRVJFcnlPVlNvWGc0R0E4ZmZvVXExYXR3dWJObXhFWUdJaVFrQkRVclZ1M1ZOdll1M2N2d3NQREFSUzFHZ1NBeno3N1RHczltVXdHbFVxbE1mYkREeitnUTRjT0pkNkdRcUVRV2hicVltaG9xRlZseXRYVlZhTlMxNjFidHhBZkg0K3NyQ3pzM0xrVExpNHU2TjY5dTlhMjl1L2ZqNGNQSDJvcysvenp6NkZRS09EaDRZR3JWNjlpejU0OUFJcmFQejViR1N3dUxnN2g0ZUZ3ZEhTRXZiMjkxcmJuekptRE0yZk9ZTktrU2NKdHo1OC9IM1Btek1HRUNSUFFzMmRQOU92WER4RVJFZGk3ZHkvTXpjMFJGQlJVWXZ0RWVuSGR1M2RIMDZaTkFSUlZRUHZqano4QUFJR0JnY1ZlYi9Ma3liQzF0VVdQSGoyRTZuT3BxYW53OGZIQnRHblQwS0ZEaDJKRFdrUkVSRVN2RWtOYTlNYVNYYmxRN0xpSlBjK0FJQ0lpSWlJaUlpSWlJcUxYUzBGQkFaWXNXWUlqUjQ1ZzNMaHhzTFcxaForZkh5Wk5tZ1JmWDEvNCsvdmpndzgrS0hFN2pvNk9hTml3SVFEZ3hJa1QyTDkvUDZaUG42NjFYa1JFQkZKU1VqUXFhYW5ETVNVNWUvWXNQRHc4OUk1LytlV1g4UGIyTHRXMnRtelpndHpjWEF3ZlBsem51RktwaExHeHNjWXlrVWdFTHk4dlpHVmxZZDY4ZWFoVHB3NGVQSGhRcXR0NzFzQ0JBL0hKSjU4SVZadUFvcGFQd2NIQm1EMTdOdmJzMlNNRXdGcTBhSUdnb0NCWVdGaVUrWGFvOUVhUEhnMEEyTFJwRThMRHd5RVdpOUc0Y1dPTUdUTUdZckZZWTkxLy8vMFhTNWN1aFlHQkFabzNiNDU2OWVyQno4OVBHSzlkdXpicTFhdUhUWnMyb1VPSERyaHo1dzdFWWpHc3JLeUVBT1B6UkNKUnhkMDVJaUlpSWowWTBxSTNWc0hsdi9TT2lhcVl3N0JSazBxY0RSRVJFUkVSRVJFUkVSRlI4YzZmUDQvbHk1Y2pKU1ZGSXlSaWFtcUt4WXNYSXpBd0VBRUJBZkR3OElDWGx4ZXFWYXVtZDF0V1ZsWkMyRXJkSmxCWG03alkyRmc4ZmZyMGhWckkxYTlmSCs3dTduckh5OUtlY2NpUUlXamJ0aTN1MzcrUC8vNzdEdzRPRGhyakNvVUNob2E2RDF0RlJVWGh5Wk1uV0xSb0VTWk5tb1MxYTlkaTQ4YU53cmhTcVFRQStQdjd3OERBUUZqdTUrY0hOemMzdEdyVlNsZ21rOGx3N2RvMS9QMzMzemg1OGlSU1VsSlF0V3BWT0RnNDRNS0ZDNGlQajRlM3R6ZGF0V29GT3pzNzFLdFhEOWJXMXFoZXZUcXFWcTBxVkcraWw1T1RrNE1sUzVZZ05qWVdYbDVlYU51MkxhWk5tNFlEQnc1Z3dvUUpRb1cyYTlldVlmWHExVEF3TU1DaVJZdFFyMTQ5bmRzYk5td1l2di8rZTV3NmRRcFhyMTVGa3laTnRNSmVRRkhyU3dCYUZlQ0lpSWlJS2dORFd2UkdVang2Q01Yak5MM2pyS0pGUkVSRVJFUkVSRVJFUks4RHBWS0pNMmZPWVB2MjdiaDY5U3FzcmEyeGVQRmkzTHg1RTZ0V3JjS0ZDeGN3ZWZKa3ZQZmVlL2pwcDUrd2NlTkcvUG5ubjlpL2Z6Lys5Ny8vb1d2WHJyQ3pzOVBhcnE1S1FQcmFIZW9MdHBTa2J0MjY4UEx5ZXFIclBrOGlrYUJEaHc0WVAzNDhVbE5UOGZQUFA2TjI3ZHJDdUZ3dTF4bWNpWStQUi8vKy9kRzRjV00wYnR3WUFOQ2xTeGUwYjk5ZVdPZisvZnNJRHc5SC8vNzlVYjkrZldGNTgrYk44Zmp4WTV3NmRRcEpTVW00ZGVzV0VoSVNvRkFvWUc1dURpY25KNHdjT1JKT1RrNHdORFNFWEM3SCtmUG5jZTdjT1Z5NmRBbG56NTdWbU11SUVTUHd4UmRmbE12ajhhNWJ0V29WVHA4K2pjbVRKd3N0S0gvNDRRY3NXTEFBMTY5ZngxZGZmWVhZMkZnY1BYb1VEZzRPOFBQejAzaStQTS9SMFJHdFc3ZkdwazJiOFBEaFEzaDZldXBjTHo4L0gwRFI4NUdJaUlpb3NqR2tSVytrZ3BKYUhiWnRWMGt6SVNJaUlpSWlJaUlpSWlMU0xTWW1CaXRXckVCNmVqb3NMQ3d3Y3VSSWVIcDZ3c2pJQ0czYnRrV1RKazBRRkJTRW5UdDNZc2lRSVRBeU1zS29VYVB3OGNjZlk5V3FWZGkrZlR1MmI5OE9GeGNYQkFZR0FpaHFsd2pvcmdRMGE5WXNyV1hidG0zRHYvLytXN0YzOUJsZmZ2bWwxakoxSUVZc0ZtUEdqQm53OGZIQmpCa3pzSHo1Y21GTW9WQm8zYWY4L0h4TW5qd1pQWHYyeFBqeDQ1R1hsd2NBc0xPelE3ZHUzWVQxNHVMaUVCNGVEa2RIUjlqYjIydHNJeXNyQzZHaG9UQTFOVVgxNnRYaDV1WW1QUGJxcWx0Mzc5NFYxcmUwdEVTdlhyM1FxMWN2NU9UazRQYnQyekF5TWtKNmVqb0dEaHhZRG84UUFZQ1Bqdzg4UFQyRjRCMEFPRGc0WU5DZ1FWaTNicDN3WEc3VnFsV0pBUzIxd1lNSDQvdnZ2d2RRRk5yUzVjbVRKd0JRYkpVNklpSWlvb3JDa0JhOWtRcXVuQzkyM01TK2ZiSGpSRVJFUkVSRVJFUkVSRVFWclVXTEZyQzJ0c2J3NGNQUnJWczNyVlo1ZGVyVXdkS2xTN1VxWFRWcTFBZ0xGaXhBVWxJU29xS2lOS29DNWVibVFpUVNhVlFDNnRldkgzcjM3ZzFqWTJPdE9UemZWckNpalJrekJsV3FWQkV1SHo1OEdQSHg4Y0psYTJ0clRKdzRFVC8rK0NPV0wxK083Nzc3RGtCUkphM241My8yN0ZuSVpES05xbGxsWlc1dWppMWJ0c0RJeUFqcjFxM0QxcTFiY2ZMa1NZMTFDZ3NMVVZoWXFGVmRTYUZRUUM2WFkvZnUzVG9mVzNweDZsYUVodzRkd3UzYnQzSDkrblhjdW5VTENvVUN6WnMzUitmT25mSFBQLy9nOU9uVEdESmtDS3BYcjQ1R2pScWhWcTFhcUZtekpxUlNLU1FTQ1hyMDZDRnN5OUhSRVEwYk5zVGR1M2ZSdkhsem5iZDcvLzU5QUVXVjZCUUtSZVhjV1NJaUlxTC9qeUV0ZXZNVUZrSVdkMW52c0ZGak80ak1wSlU0SVNJaUlpSWlJaUlpSWlJaWJWWldWZ2dKQ1VGYVdwcFF0V25yMXEwd05UWEYvLzczUDh5WU1RT0dob2FZTTJjT3FsZXZybkhkNjlldnc5VFVGTjk4ODQzRzh1enNiSmlhbWtJa0VpRXdNQkFYTGhUZmVlSlppeFl0UXJObXpWNytqaFhEMWRVVmxwYVd3dVZidDI1cGhMUUF3TTNORGJHeHNUaDA2QkQ2OWVzSFcxdGJ5R1F5VksxYVZXTzkyTmhZU0tWU3JhcElseTlySGlONCtQQ2hzSDVDUW9Ld3ZGMjdkbWpZc0tGR2hhNjZkZXRpNDhhTkd0ZVBpSWhBYUdnb0lpTWpOWllmUFhvVWMrZk9MZTFkcDFKUUtCVHc4ZkhCblR0M2hHVldWbFpvM3J3NXVuZnZqdmJ0MjZOV3JWckNtRXdtdy9YcjEzSDE2bFVrSmliaXlwVXJlUFRvRWVSeU9mcjE2eWNFdEFBZ05UVVZ5Y25KVUtsVU9IYnNtTkJHOFZrWEwxNEVBSHozM1hjSUN3dXJ3SHRLUkVSRXBJMGhMWHJqeUcvZkFCU0Zlc2VOVzdhdHhOa1FFUkVSRVJFUkVSRVJFUlZ2MXF4WmtFcWxXTEJnQVU2Y09JR3FWYXZDdzhNRDA2Wk53L2ZmZjQ5dnZ2a0djK2ZPUmYzNjlRRUFTcVVTd2NIQnlNN094b29WSzFDalJnMWhXOG5KeWJDeXNnSUFEQm8wQ04yN2Q4ZktsU3RoWUdDQVVhTkd3ZEJRODlCUGNuSXkxcTlmajFxMWFtbUVYMTYxYjc3NUJnTUdESUN0clMyQW9qYU96MWFyS2lnb3dMbHo1K0RxNnFyVkJ2SEtsU3U0ZmZ1MmNGa3Vsd01vQ21rOXU0M3ExYXVqWWNPR0ZYazNxSXdNREF3d2R1eFlKQ2NubzE2OWVsQ3BWRUlMUWdDNGV2VXFybDY5cW5VOWEydHJXRnRiWTlDZ1FiQ3pzME5XVnBaVzViUHc4SEFvRkFwWVdWa2hORFFVN3U3dU1EUTB4TlNwVTlHOGVYUGs1T1RnK1BIanNMVzFSV0ppSWdDZ1I0OGVjSFYxWmFVMElpSWlxaFFNYWRFYlIzYnJlckhqeHMxYVZkSk1pSWlJaUlpSWlJaUlpSWlLbDVxYWlsdTNic0hIeDBkcnJHSERobGk4ZURHbVRKbUNPM2Z1b0g3OStsaTRjQ0ZzYkd3d2ZmcDArUHI2SWlBZ0FFdVhMaFZhSlNZbEphRnQyNktUbGRVdDNlclVxWU9KRXlkaXo1NDltRFp0bXRCdThNeVpNd2dQRDBlREJnMHdiOTQ4V0ZoWVZOSzlMcG1GaFlYR2ZQTHo4elhhUWNiR3hpSS9QeDlkdW5UUnV1NlFJVVBRdDI5ZjRYSmNYQndtVFpxRWdJQUEyTnZiRjN1NzkrL2Z4MmVmZmFheFROM3U4UG5sYklkWE1Sd2NISVEybk9IaDRmajExMTlSdTNidEVxK1hscFlHRHc4UDJOblp3ZHpjWEdNc0pTVUZCdzRjZ0x1N08xeGNYQkFVRklUbzZHaDRlbnFpVzdkdUFJQmx5NVloSnljSHZYdjNSbkJ3TUFCQUlwRkFJcEZnK3ZUcDZOT25EenAwNkZETzk1YUlpSWpvL3pDa1JXOGMyYzE0L1lNaUVZenNXbFRlWklpSWlJaUlpSWlJaUlpSWluSGd3QUdJeFdKMDdkcFY1N2lOalEwMmJkb2tWSXRLVEV4RWJtNHV2dnp5UzB5YU5Bay8vZlFURmkxYWhPblRwK1Bldlh2NDk5OS8wYVJKRTQxdHFNTmVnWUdCR0RGaUJFYU1HSUhUcDAvanhJa1QrUFRUVHpGbXpCaVltcHBXK0gxOUdUazVPUnB6M0xkdkg4ek56ZEd1WGJ0eXZaM2F0V3RqM3J4NUdzc09IRGlBSFR0MllOV3FWUnJMejU0OXE3V015bCtWS2xVUUdocGE0bnJlM3Q0Nmw4dGtNc3laTXdjR0JnWVlNV0lFTEMwdFViOStmV3pldkJrOWUvYUVSQ0pCUkVRRW9xT2o4ZGxubitscytYbisvSG5ZMnRveXBFVkVSRVFWaWlFdGVyT29sSkFYVTBuTHNINGppQ1N2OXdkTklpSWlJaUlpSWlJaUlubzNGQlFVWU9mT25lamN1VE9xVmFzR0FCQ0x4Vm9WbXRRQkxabE1obnYzN3NISnlRa0E0Tzd1anV2WHIrUCsvZnZJejgvSDBhTkhBUUF1TGk1YXQ5V3dZVU9NR0RFQzgrZlB4OEtGQzRYMWhnNGRxak9nSlpmTFVWaFlxSFBlNnZhQkNvVUNlWGw1SmQ3UFo3ZnY3ZTBOa1Vpa3NhM24yeFUrTHlFaEFRVUZCYWhac3lZQTRNR0RCN2h5NVFwNjlPaWgxYjRSS0txYWRQbnlaZUh5blR0M2hPMDhyMFdMRmhxdDdBd05EV0ZqWTZPeFR0V3FWU0VXaTdXV3EzOW45SHBidG13WmJ0KytqWkVqUndxdFFMLzg4a3Rjdm53WnVibTUyTGh4SXlJaUl1RG82SWd4WThZZ09Ua1p3UDlWU2t0UFQ0ZENvWUNscGVVcnV3OUVSRVQwYm1CSWk5NG9oY2wzb1NySTF6dHUzS3hsSmM2R2lJaUlpSWlJaUlpSWlFaS9Cdzhld01MQ0FyMTc5eGFXMmRqWTRQang0OWk1Y3lmZWUrODlZYmxjTGtkc2JDeGtNaG5hdDI4dkxQZng4WUZZTEVaR1JnWWlJeVBSc21WTFdGdGJRNmxVNHY3OSs3aDU4eVl1WGJxRTA2ZFBJeXNyQ3kxYXRJQ2JteHZPbnorUEV5ZE80TVNKRTdDenM0T0Rnd1BxMWF1SHVuWHJva0dEQnRpeFl3ZkN3c0tLbmYvWnMyZmg0ZUZSNHYzY3ZYdTM4SDhQRHc5SXBWTGg4cGt6WjVDVWxDUmN2bkhqQmlJaUltQnBhUWt6TXpNVUZoYml3SUVEQUNCVXpjckl5RUNEQmczZzV1YW04L2Fpb3FJUUZSV2x0VnhYMWF1d3NEQ05WbnI1K2ZrNGMrYU14anAzNzk2RlFxSFFXbjc3OW0yOTk1bktUMkZoSVU2ZVBGbmllcm9DZytucDZZaUppWUdibXhzR0Rod29MUC9vbzQ5Z1pXVUZmMzkvSkNZbXd0M2RIWDUrZmpBMk5rYU5HalVBQUJzMmJJQ0Rnd011WGJvRUFMQzF0UzJuZTBSRVJFU2tHME5hOUVhUkZWTkZDd0NNN1JqU0lpSWlJaUlpSWlJaUlxTFhRNk5HamJCKy9YcU5aVU9HRE1IOSsvZXhldlZxclVwV0ZoWVdHRDU4T0ZxM2JpMHNNekF3QUFCY3Zud1oyZG5aOFBiMnhyRmp4N0I0OFdMazV4ZWQxRnkzYmwxODhza242Tm16SnhvMGFBQUE2TnUzTHg0OWVvVFkyRmljUFhzV2taR1JrTWxrQUFCL2YzKzBhOWRPbzhMVXkzaTIycFducDZkR1JhS25UNTlxaExRc0xDeHc3Tmd4cUZRcVlabFVLc1hJa1NOaGIyOFBvS2o2MWJwMTZ6VFdlZGJvMGFQaDZlbFpxcm1wSHorMTlQUjAvUExMTDFycjFheFpVMnQ1YWFxSTBjdkx5OHZEMHFWTFMxd3ZNek5UYTVtRmhRV21UNSt1MVJZekt5c0xzMmZQaGx3dXg2UkprL0RwcDU5cVhHZm8wS0hZdm4wN1ltTmpZV3hzak83ZHU2TlZxMVl2ZjJlSWlJaUlpaUZTNmR2REpYb05aYXhjaVB5ekovU09XLzM4RzBSVnpDdHhSa1JFUkMvbWJNSlRkQXc2REFENHdMWTZ6Z1orOUlwblJFUkVSRVJFUkVTdnU1TW5UOExaMlJrRkJRVUlDd3REczJiTjBLWk5HMWhZV0pSNFhibGNqbnYzN3VIZXZYdm8wcVVMeEdKeHVjNHROemNYbVptWnNMS3lLdFcyNVhJNVpESVpsRW9sek0zNXZUNlZ2enQzN3FCYXRXcWxlbjBRRVJFUlZRWlcwcUkzaXV4R25ONHhnMXJXREdnUkVSRVJFUkVSRVJFUjBWdkwyZGtaQUdCaVlvS3Z2LzY2VE5jMU1qSkM0OGFOMGJoeDQ0cVlHc3pNekdCbVpsYW0rUmdaR1ZYSVhJaUFva3AyUkVSRVJLK1Q4ajFOZ3FnQ0tSNm5RWm1Scm5mY3VCbkwwQklSRVJFUkVSRVJFUkVSRVJFUkVSSFI2NGNoTFhwanlHOWRMM2JjcUZuTFNwb0pFUkVSRVJFUkVSRVJFUkVSRVJFUjBmOWo3NzZqc2k3L1A0Ni9iallLaXFMZ3lvV1pLMGx6RDlTV3FXbG1tamJkZSsrUjVjejFkWS9FVmFacGpuSmxtVGx5SUdYbEtrTWN1QlZGQ1FSRTVzM3ZEdytmSDNkc1JFRjlQczd4blB0elhkZm4rcncvQ09mY2NMOCsxd1ZrSENFdFBEWmkwZ2xwMlJIU0FnQUFBQUFBQUFBQUFBQUFRQzVFU0F1UGpiUlcwckxLN3lKcnQ2S1BzQm9BQUFBQUFBQUFBQUFBQUFBZ1l3aHA0YkdRRUhWUGNkZXVwTnB2VjZIS0k2d0dBQUFBQUFBQUFBQUFBQUFBeURpYm5DNEF5SWlZVXlmVDdMZGxxME1BQUFBQUFBQUFnQ1MvYTJIYTUzOUxKNi9lMFprYjRZcUxUOGpwa2dCSjBvbkxvWklrazBueUxPbVN3OVhnWWZwbGRPT2NMZ0VBQU9SQ2hMVHdXRWhycTBOSnNudXU4aU9xQkFBQUFBQUFBQUNRRzVrVEVqUmxtNzhtYlBsSGNXYUNXY2hsRWlTWi92OXduLyt0SENzRkQ1Y3AvU0VBQU9BcFJVZ0xqNFdZTTZkUzdUUFpPOGltUk1sSFdBMEFBQUFBQUFBQUlMZDVhZXArN1Q5TjhBVUFBQUJBN2tSSUM3bGZmTHhpQTA2bjJtMVhvWXBrc25xRUJRRUFBQUFBQUFBQWNwT1I2Lyt5Q0dpMXIvMk1YcW5zcmpLRjhzcmFpblZ0a0RzY3YzeEhrbVJsa3FvK2t6K0hxd0VBQU1DalJrZ0x1VjVzd0duSmJFNjEzL2E1U28rd0dnQUFBQUFBQUFCQWJ1SjdObGd6ZnZ6L0IzMi83bGxiNzlkajl3WGtQbzByRnM3cEVnQUFBSkNEV0g0SXVWN01hYjgwKyswSWFRRUFBQUFBQUFEQVUydkJyclBHNng2Tnl4TFFBZ0FBQUpBckVkSkNyaGQ3NWxUcW5iYTJzaTFiL3RFVkF3QUFBQUFBQUFESVZVNWNEalZlOTMrMVhBNVdBZ0FBQUFDcEk2U0ZYQy9HLzJTcWZiWWU1U1ZyNjBkWURRQUFBQUFBQUFBZ056a1ZHRzY4cmxJaWZ3NVdBZ0FBQUFDcEk2U0ZYQzArOEpvU29xTlM3YmZ6ZU80UlZnTUFBQUFBQUFBQXlFM0NvK0tNMTA3Mk5qbFlDUUFBQUFDa2paQVdjclhZUytmVDdMY3A3ZkdJS2dFQUFBQUFBQUFBQUFBQUFBQ3locEFXY3JXNGRFSmF0b1MwQUFBQUFBQUFBQUFBQUFBQWtNc1Iwa0t1Rm5zeElQVk9XenRadXhkOWRNVUFBQUFBQUFBQUFBQUFBQUFBV1VCSUM3bGE3UG16cWZiWmxuMzJFVllDQUFBQUFBQUFBQUFBQUFBQVpJMU5UaGVRSGJaZkNOYnZOOEowL2s2VUxvUkY1WFE1eUU0dmowaTdmOE94UjFNSFVsUW1uNE04OGp1cWR0RjhhbDY2WUU2WEF3QUFBQUFBQUFBQUFBQUFrQ3M5MWlHdDhKaDRUVHg4VWI2QllUbGRDdkJVdWhCMlB4aTUrMHFJZnJrU29rOXJsNWF6blhWT2x3VUFBQUFBQUFBQUFBQUFBSkNyUExiYkhZYkh4S3Zqei80RXRJQmN3amN3VEoxKzl0ZmRXSE5PbHdJQUFBQUFBQUFBQUFBQUFKQ3JQTFlocmM5K3Y2U2JrVEU1WFFhQUpHNUV4dWgvUnk3bmRCa0FBQUFBQUFBQUFBQUFBQUM1eW1NWjB0cDlKVVFIcjkvSjZUSUFwR0RYNVJBZHVNYlBKd0FBQUFBQUFBQUFBQUFBUUtMSE1xUzErZHp0bkM0QlFCbzJuYnVWMHlVQUFBQUFBQUFBQUFBQUFBRGtHbzlsU0N2d2JuUk9sd0FnRGRjaitCa0ZBQUFBQUFBQUFBQUFBQUJJOUZpR3RHNUd4dVowQ1FEU2NPMXVURTZYQUFBQUFBQUFBQUFBQUFBQWtHczhsaUV0QUFBQUFBQUFBQUFBQUFBQUFIaGMyT1IwQVEvTG9YZXE1WFFKd0JPci9vWmpPVjBDQUFBQUFBQUFBQUFBQUFEQVk0T1Z0QUFBQUFBQUFBQUFBQUFBQUFEZ0lTS2tCUUFBQUFBQUFBQUFBQUFBQUFBUEVTRXRBQUFBQUFBQUFBQUFBQUFBQUhpSUNHa0JBQUFBQUFBQUFBQUFUNUdvcUNpZFBIbFM0ZUhoMlRablJFUkV0czBGQUFEd0pDS2tCUUFBQUFBQUFBQUFBRHhGcmwyN3BzR0RCK3VmZi83Smx2aysvdmhqRFJvMFNERXhNZGt5SHdBQXdKUElKcWNMQUFBQUFBQUFBQUFBQUpCOVRwNDhxVTgvL1RUVmZyUFpMRW1hT25XcXJLMnRVeDFYdlhwMWpSMDdOdDNyMWF4WlU0c1dMZExLbFN2Vm8wZVB6QmNNQUFEd0ZDQ2tCUUFBQUFBQUFBQUFBRHhCU3BZc3FSRWpScVRhZitQR0RTMWF0RWh0MnJUUmM4ODlsK280RnhjWFNkSS8vL3dqUHorL1ZNZVp6V1k1T0Rnb05EUlVHemR1VEhHTXRiVzEyclJwazhFN0FBQUFlUElRMGdJQUFBQUFBQUFBQUFDZUlQbnk1Vk9kT25Va1NjSEJ3WXFOamJYb041bE1raVIzZDNlVkxsMDYyZmtGQ2hTUXZiMjljWHpreUJHdFhyMWFEZzRPYVY3MzRNR0RPbmp3WUxMMjJOaFlXVmxaRWRJQ0FBQlBOVUphQUFBQUFBQUFBQUFBd0JOcS9Qang4dmYzVDdGdjFxeFpLYlpQbVRKRk5XdldUTmIrM1hmZnljN09UdUhoNFhKMmRrN1dmL0xrU1ZsYlc2dGl4WW9XN1V1V0xOSFdyVnV6VUQwQUFNQ1RnNUFXQUFBQUFBQUFBQUFBOEFScjBLQ0JoZzRkbXU2NHk1Y3ZhK0RBZ2NuYWJXeHM1T0RnSUpQSnBPam9hUFhxMVV0RmloUlJwMDZkOVB6enp4dmo1c3laSTJkblo4MmRPOWZpZkZ0YjIzUlg0UUlBQUhqU0VkSUNBQUFBQUFBQUFBQUFubUIvL3Ztbit2VHBrKzY0dUxpNEZOdmZlKzg5dmZmZWU4YnhvRUdENU8zdHJTRkRocWhldlhycTJiT25paFVySnJQWkxHdHI2MlRuZCtuU1JWMjZkTW42RFFBQUFEd0JDR2tCQUFBQUFBQUFBQUFBVDdEbm5udk9JbVNWbWhzM2Jtak9uRG1wOW9lSGg4dGtNcWxtelpxcVhyMjZObTNhcERWcjFpZ2lJa0tTRkJNVEl6czd1MnlyR3dBQTRFbENTQXNBQUFBQUFBQUFBQUI0Z3RuYTJxcEFnUUxwanJ0MzcxNmEvWXNYTDVhdnI2L2VmdnR0dFduVFJ1M2F0ZE1iYjd3aFIwZEhTVkprWktUeTVNbVRMVFVEQUFBOGFRaHBBUUFBQUFBQUFBQUFBRSt3bzBlUGFzQ0FBZW1PTTV2TmFmWjM3TmhSWnJOWnExZXYxdWJObS9YZWUrK3BiZHUya3U2dm9oVVJFU0VYRjVkc3FSa0FBT0JKUTBnTEFBQUFBQUFBQUFBQWVJSTFiTmhRWThlT1RYZmNoUXNYMUtOSGoxVDczZDNkTldyVUtMVnIxMDdMbHk5WGRIUzAwWGY5K25WakRBQUFBSklqcEFVQUFBQUFBQUFBQUFBOHdRNGVQS2lXTFZ1bU95NjFsYlI4Zkh4MDkrNWRpN2JHalJ0TGtuYnUzQ2xKOHZmM2x5VGR1blhMYVB1djh1WExxMHlaTWhtdUd3QUE0RWxDU0FzQUFBQUFBQUFBQUFCNGdsV3ZYajNORmJJU1hiOStYZVBIajAvV3Z1TXNmUnNBQUNBQVNVUkJWSFRwVWdVR0JtYm9XbHUyYkVtMXIydlhyb1MwQUFEQVU0dVFGZ0FBQUFBQUFBQUFBUEFFdVhidG1tN2V2Q2xKaW95TWxMMjl2VUpDUXRJOTc4NmRPNUtrZ0lBQVdWdGJTNUtxVnEycUZTdFdLQ0VoSWRYelZxeFlvVTJiTnVtTk45NVE3OTY5VXgxblk4Tkhrd0FBNE9uRk95RUFBQUFBQUFBQUFBRGdDYko3OTI1OSsrMjN4bkZRVUpER2pSdVhvWE1kSEJ5MFpzMGE0M2pObWpYS2x5OWZpbU1qSXlQMStlZWZhK2ZPbmNxYk42KzJiOSt1MDZkUHEyM2J0bXJVcUpFUjlBSUFBQUFoTFFBQUFBQUFBQUFBQU9DSjByRmpSM1hzMk5HaTdjeVpNOXEyYlpzS0ZTcWtUcDA2R2UyQmdZR2FQMysrNnRXcnAvcjE2NnRnd1lMcHpoOGVIcTRkTzNabzQ4YU5DZzBOVlpzMmJkUzllM2Y5L3Z2dldyOSt2YVpPbmFwbHk1YnB6VGZmMUJ0dnZDRW5KNmRzdjBjQUFJREhEU0V0QUFBQUFBQUFBQUFBNEFrVUhCd3NIeDhmN2R5NVUyZlBucFdycTZ2ZWVPTU5tYzFtV1ZsWlNaSkNRa0prYlcydFJZc1dhY0dDQmFwY3ViS2FOR2tpTHk4dnViaTRHSE5kdlhwVng0OGYxK0hEaDNYa3lCSEZ4c2FxY3VYS0dqZHVuS3BVcVNKSnFsZXZudXJWcTZlVEowOXEzYnAxV3JGaWhkYXNXYU9tVFp2cXJiZmVVdkhpeFhQazZ3QUFBSkFibUJMUzJrQTZsNnEvNFZpNll3NjlVKzBSVkFJOG5mZ1pCSUFIZHpqZ1g5V1p1RWVTVkt0c1FSMGU5M0lPVndRQUFBQUF3T01uUENwTytYcHVsaVE1MmRzb2ZPbGJPVndSa0R0RVJFVG8wMDgvMWNtVEp5VkpMN3p3Z3BvM2I2NkdEUnVtdWdWaGVIaTREaDA2cEo5Ly9sbC8vLzIzckt5czlPNjc3K3FERHo1UTkrN2RkZlhxVlVtU282T2p2THk4OVBycnJ4dmhyTlNjTzNkT3ExZXZscSt2cjZ5dHJiVnExU3E1dWJsbDc4MENBQUE4SmxoSkN3QUFBQUFBQUFBQUFIaUNPRGs1cVd6WnNxcGJ0NjVlZXVrbHVicTZwbnVPczdPelhuLzlkYjMrK3VzS0RBelV6cDA3VmFkT0hkblkyS2hMbHk0NmUvYXNYbnp4UlZXcVZFbTJ0cllacXFOY3VYS2FNR0dDQWdJQ2RPclVLUUphQUFEZ3FVWklDd0FBQUFBQUFBQUFBSGpDOU92WEw4dm5GaTFhVkowNmRUS09HelpzcUlZTkcyWjVQZzhQRDNsNGVHVDVmQUFBZ0NlQlZVNFhBQUFBQUFBQUFBQUFBQUFBQUFCUE1rSmFBQUFBQUFBQUFBQUFBQUFBQVBBUUVkSUNBQUFBQUFBQUFBQUFBQUFBZ0llSWtCWUFBQUFBQUFBQUFBQUFBQUFBUEVRMk9WMEFBQUFBQUFBQUFBQUE4Q1E0ZFQxTUo2K0c2Y3lOY01YR20zTzZuQ2VXeVdUU3VOYVZjcm9NQUFDQVRDR2tCUUFBQUFBQUFBQUFBRHlBMzg0RjY1MUZ2K3JLdi9keXVwU25na2tpcEFVQUFCNDdoTFFBQUFBQUFBQUFBQUNBTEpyNnZiL0dmUHQzVHBjQkFBQ0FYSTZRRmdBQUFBQUFBQUFBQUpBRm0vNjhaaEhRS3ViaW9NWVYzRlRXTGErc3JVdzVXTm1UeldUaWF3c0FBQjQvaExTeXljbVRKN1Z0MnpianVHSERobXJZc0dFT1ZwUTlZbUppdEhYclZsV3JWazBlSGg2UDFadmU4UEJ3ZmZmZGQ4Wnhnd1lOVks1Y3VSeXNDQUFBQUFBQUFBQUFQQ2x1aFVlcjI0by9qT01YU3hmUVQ4TWFxcEN6ZlE1V0JRQUFnTnlLa0ZZMmlJdUwwOFNKRTNYKy9IbEprck96czNyMzdwM0RWV1dQUC8vOFU5T25UNWNrNWMrZlh4MDZkRkQzN3QxenVLcU1DUTBOMWNLRkM0MWpWMWRYUWxvQUFBQUFBQUFBQUNCYkxOdDNYaUdSc1pJa04yZDc3UjNWU1BrY2JYTzRLZ0FBQU9SV2hMU3l3VGZmZkdNRXRDU3BmLy8rS2xDZ1FBNVdsSDBPSERoZ3ZMNXo1NDdLbENtVGc5VThPYTVkdXlhejJaemw4OTNkM1dWblo1ZU5GUUVBQUFBQUFBQUFnTXo0OVZ5dzhYcmVCOVVJYUFFQUFDQk5oTFFlVUZCUWtKWXVYV29jVjZoUVFjMmJOMWQwZFBRanI4WEd4a2JXMXRiWk91ZkJnd2VOMTI1dWJtcmN1SEcyenYrNEd6WnNtSDc3N2JjTWozL21tV2YwelRmZjZLT1BQdEtkTzNleWZOMHZ2L3hTenovL2ZKYlBCd0FBQUFBQUFBQUFEMmEvL3kzamRYUFBJamxZQ1FBQUFCNEhoTFFlUUVKQ2dpWk5tcVI3OSs0WmJmNysvbXJRb0VHTzFETjgrSEMxYjk4K1EyT2pvcUxTWGNucDNMbHp1bm56cG5IY3FsVXJ4Y1RFS0NZbUp0TzFXVmxaeWNIQklkUG5KWXFKaWRIYXRXdU40eG8xYXFoS2xTcFpuaSs3UkVWRktTb3FLc1BqV2YwS0FBQUFBQUFBQUlESFgzU3NXZUZSY1pJa1cyc1RxMmdCQUFBZ1hZUzBIc0JYWDMybFgzLzlOYWZMeUpJdVhicm96Smt6bVRwbitmTGxXcjU4ZVphdVY3MTZkWXNWeHpJck9qcGFDeGN1Tkk0SERoeVlLMEphZWZMa2taT1RVNXBqNHVQampTQmYvdno1SlVuanhvMVRURXlNVnExYUpUOC9QOW5aMlduaXhJa3Bucjk3OTI3dDNyMWIwdjBnWHQ2OGVkV25UNTlNclpyMjVaZGZzbFVsQUFBQUFBQUFBQUFBQUFCQURpR2tsVVhIangvWDRzV0xqZU1pUllxb1VLRkNPVmlSNU9ycW11R3hKcFBwSVZhU084WEV4Q2d5TWpKTDU5cmEyc3JXTnZsVE1ETm16RWozM0Y5Ly9WWDkrL2VYSk9YTGwwK1M1T1hsSlVuYXNXT0hwUHNyamIzeXlpc3BuaDhRRUdDOHJsZXZubHhjWERSKy9QaE0xUjhmSDUrcDhRQUFBQUFBQUFBQUFBQUFBTWcraExTeTRPYk5teG96Wm93UmZDbFVxSkMrK3VxclRJV2tjaE0zTnpjVkxWbzAxZjZFaElRc2hicXVYcjJxNE9EZ0J5a3RXMDJkT2xWVHAwN04wcmtkTzNZMGdsYVpGUllXWnJ4MmNYRkpkVnhvYUdpSzdmL2RUdEhlM2w0REJ3NU05N29yVnF4UVJFU0VKRDNRVnBNQUFBQUFBQUFBQUFBQUFBQjRNSVMwTWlrME5GUjkrL1pWVUZDUUpNbmEybHJUcGsxN2JBTmFrdFNzV2JOVUEwaEJRVUhxM2J1MzJyWnRxM2J0MnNuR0p1UGZNbE9tVE5HbVRadXlxOHhjclVPSERvcUtpcEtqbzZPKytlWWJpNzZrSWEzRWxiVCtLeW9xS3RXVnRQN0x6czVPSDM3NFlacGovdjc3YnlPZ1ZhVktGWlVvVVNKRGN3TUFBQUFBQUFBQUFBQUFBQ0Q3RWRMS2hNaklTQTBjT0ZBWEwxNDAycnAzNzY3eTVjdG5lUnU5QjVFblQ1NHNuNXVRa0dDOFRtMlZySmlZR0kwWU1VS1hMbDNTckZtenRIbnpaZzBmUGx3MWE5Yk04bldmUkZGUlVUcDM3cHdrcVZpeFlzbjY3OXk1WTd4T0xhU1ZXVDQrUGpwNDhLQkdqQmdoYTJ2clpQM3IxcTB6WHIvenpqdlpjazBBQUFBQUFBQUFBQUFBQUFCa0RTR3RESXFJaU5DUUlVUDB6ei8vV0xSN2UzdkwyOXM3UjJvNmRPaVE3TzN0czNSdVJrSmFZV0Zoc3JXMU5ZN1Bueit2M3IxN3EwV0xGaG95WklqeTU4K2ZwV3ZubE1HREIyZDR0YXIveXBzM2I2cDlTYmNwTEZpd1lMTCtqR3gzYUc5dnIyWExscVhZdDJuVEptM1pzc1U0M3JadG15Wk5tcVNFaEFRRkJ3ZHI2dFNwRnY5UHQyN2QwcDQ5ZXlSSkJRb1UwS3V2dnBwcTdRQUFBQUFBQUFBQUFBQUFBSGo0Q0dsbHdJMGJOelJnd0FDZFAzL2VhS3Rmdjc1T25EaGhiQ24zdURHYnpjYnJsRlppa3FSQ2hRcHA2ZEtsV3I5K3ZSWXVYS2lvcUNoSjBnOC8vQ0JmWDE4Tkh6NWNyNzMyMmlPcE56dmt5NWRQN3U3dTJUNXZTRWlJOGJwQWdRTEorak95M2FISlpGS2xTcFZTN0R0NDhLREZjWjA2ZGZUTU04L284dVhMMnJkdm53WVBIcXlaTTJmS3djRkJrclJvMFNMRnhjVkprdHEwYVdNUjRBSUFBQUFBQUFBQUFBQUFBTUNqUjBnckhhZFBuOWJBZ1FOMSsvWnRvNjFtelpxYU1XT0dtamR2YnJUVnFWTW55NnRhWlZSOGZMeDhmSHl5WmE3RUVJOGsyZGlrL20xZ01wblVvVU1ITldqUVFHUEdqSkdmbjUrays4R2t2Lzc2NjdFS2FUMHNTVU5hS2Eya2xkM2JIYnE1dVducDBxWHExYXVYTGw2OHFOOSsrMDE5Ky9iVnZIbnpkUG55WlczZnZsM1MvY0RZaHg5KytNRFhBd0FBQUFBQUFBQUFBQUFBd0lNaHBKVUI0ZUhoeHVzWFgzeFJjK2JNU1JiSSt1U1RUeDdLS2sxSlJVWkd5c3ZMSzF2bWlvbUpNVjVuSkZ4V29rUUpmZkhGRjVvL2Y3N1dybDByVDA5UERSbzBLRnRxZWR6OSsrKy94dXYwVnRKS2JidkRxS2dvTldqUUlNVytwSUc2UklVS0ZkS1NKVXZVczJkUFhieDRVU2RPbkZEUG5qMHRBbmY5K3ZXVGs1TlRodThEQUFBQUFBQUFBQUFBQUFBQUR3Y2hyWFE4OTl4ekdqRmloQ1pObXFSR2pScHB5cFFwRDMzRnJPd1FFeE9UWXJnbjBkMjdkNDNYMXRiV2lveU16TkM4dlhyMVVwVXFWVlNoUWdYRnhNUlloTDMrS3o0KzNuaHROcHRUdklhVmxaV3hUZC9qS2pRMDFIaWRVa2dyb3l0cEpXNG5tVkd1cnE3eTl2Wld6NTQ5ZGVuU0paMCtmZHJvcTFTcGtscTFhcFdwK1FBQUFBQUFBQUFBQUFBQUFQQndFTkxLZ0RmZmZGTXhNVEZxMDZhTnJLMnRjN3FjREpreVpZcXg3VjE2WnMrZXJkbXpaei9VZW80ZlA1N2lLbUNlbnA1YXNXTEZRNzMydzViZWRvZUpLMmxaV1ZuSjJkazV4VG5zN093MGNlTEVGUHQyNzk2dDNidDNwOWhYcUZBaGVYdDdxM3YzN3JwNjlhclIzclZyVjVsTXBnemZBd0FBQUFBQUFBQUFBQUFBQUI0ZVFsb1oxSzVkdXpUNzMzNzc3VWRVeVpNcktDaEl0Mi9mVHJIdnY2dHczYng1VTM1K2Z1bk9sOVQxNjlmVFBTY2piR3hzVkw1OGVlTTRhVWdycmUwT25aMmRVdzFPV1ZsWjZaVlhYa214THlBZ0lNMTZUQ2FUWW1Oakxkcm16cDJyeXBVcnExQ2hRbW1lQ3dBQUFBQUFBQUFBQUFBQWdJZVBrRlkyeWV4V2RROWJ3WUlGVmFKRWlSVDdRa05ERlJFUllSeW5OdTVCaFlTRUdOc3EydG5aeWMzTkxkbVlwRzNyMTYvWFYxOTlsYUc1MTYxYnAzWHIxbVdxbm1YTGxtblpzbVdaT2ljbCtmUG4xNTQ5ZTR6anRFSmFrWkdSeHJhVGFXMTFtSnFJaUFnajVDVkpYMzMxbGU3Y3VhTytmZnVxZE9uU2lvcUswcUJCZzNUejVrMkw4NjVjdWFMZXZYdHI2ZEtsS1FiSEFBQUFBQUFBQUFBQUFBQUE4T2dRMHNvbWpSczNsb09EdzBPOVJueDh2SGJ0MnBXaHNRTUdETkNBQVFOUzdPdldyWnVPSHo4dVNTcGR1clMrL2ZiYkZNZWRQbjFhN3U3dWNuRnh5Vks5VTZaTTBhWk5teVJKVmFwVTBkS2xTN00wVDI2WDFuYUhTUU5XK2ZQbk4xN0h4TVFvTkRUVVdDRXNMaTVPaXhjdjFzMmJOeFVVRktTZ29DRGR2SGxUOSs3ZHM1aHZ5NVl0a3FUT25Uc3JMaTVPWThhTWtiKy92eVNwZVBIaUdqTm1qRWFPSEttSWlBaGR1SEJCZmZyMDBaSWxTN0lVRUFNQUFBQUFBQUFBQUFBQUFFRDJJS1NWVFlZUEh5NTNkL2VIZW8zSXlNZ01oN1JTRXhBUVlBUzBKS2xtelpvcGpydDY5YXI2OU9ranM5bXNIajE2cUYyN2RyS3hlYmpmTGxaV1ZyS3lzbnFvMThnTzF0YldGc2RwcmFSMTU4NGQ0M1ZpU0NzaElVR3Z2dnFxc2NxWWREK2t0V0xGaW5Tdm5TZFBIcm03dXlzaElVRURCZ3pRNzcvL0xrbHljWEhSZ2dVTFZMSmtTYzJkTzFkOSsvWlZkSFMwenA0OXEzNzkrdW56enorWGs1TlQ1bThXQUFBQUFBQUFBQUFBQUFBQUQ0eVExbFBtdjl2OU5XM2FOTm1ZaElRRWpSNDkyZ2dZelpvMVMxdTJiTkdvVWFOVXJWcTFERjhyY1p1L2pPcmJ0Ni82OXUyYnFYTnlnOFNRbHJPemM3SWdXOUtWdEJKWHN6S1pUSHIyMldjdHduS0pIQjBkVmF4WU1ZdC9KMDZjME42OWV5VkphOWFza2FPam93WU1HS0F6Wjg1SWtweWNuRFJ2M2p5VkxGbFNrdlRDQ3k5b3lwUXBHajU4dU14bXMvejgvT1R0N2ExaHc0WmwvODBEQUFBQUFBQUFBQUFBQUFBZ1hZUzBuaUs3ZCsvVzd0MjdqZU1LRlNyb2hSZGVTRGJPWkRKcDBxUkptang1c2hFa0NnZ0lVUGZ1M2RXMmJWdjE3OTlmZWZQbVRmZDZBUUVCeG1zN083dHN1SVBNV2IxNnRjWHFWRC8vL0hPMjF4RVRFMk5zV1dneW1iUjY5V3FML3FSZmcydlhybW4xNnRVcVZLaVFtalp0cXRLbFM2dDQ4ZUlxWHJ5NGloVXJwaElsU3FTNHRXUkVSSVFSMHBMdWg5OFN3MStGQ3hmV2dnVUxWSzVjT1l0ekdqVnFwQkVqUm1qYXRHbHEwS0NCK3ZYcmwyMzNEQUFBQUFBQUFBQUFBQUFBZ013aHBKVk5oZzhmTGx0YjI0ZDZEYlBabk9WekwxNjhxS2xUcDFxMDllclZLOVh4cFV1WDFySmx5L1ROTjk5bzBhSkZpbzZPbGlSOSsrMjNPblRva0NaTm1xUVhYbmhCdTNidGtvMk5qUW9VS0NBSEJ3ZloyOXNySmlaR3UzYnQwai8vL0dQTVY3aHc0U3pYbnBMYnQyL0wxZFZWSnBNcDFUSFIwZEdLaUlnd2poTVNFcksxQnNseXE4T3dzRERObXpjdjFiRi8vZldYL3ZyckwxV3JWaTNaaW1hWlVhUklFUzFZc0VDVEprM1NsQ2xUVktSSWtSVEh0VzNiVnE2dXJtcllzT0ZEMzZvU0FBQUFBQUFBQUpCNUNRa0ordWVmZjFTNGNHRzV1N3MvOEh4eGNYR0tpb3FTazVOVE5sVDMvM05hV1ZuSnlzb3FXK1l6bTgyS2pvNld2YjE5dHMySnJMbDA2WklTRWhKVXFsU3BORDl2ZWR6ZHZIbFRzYkd4S2xHaVJKYk8vK3V2djFTNmRHbGp4NVNrZ29LQ1pHMXRMVmRYMXdjdEV3QUFQQVZJYm1RVFB6Ky9uQzRoVlJjdlhsVFBuajJON1FzbHFVbVRKbXJRb0VHYTU1bE1KcjMzM251cVY2K2VQdjc0WTUwK2ZWcVNGQmdZcVBQbnordUZGMTdROTk5L0wxOWYzM1JycUZtejVvUGRSQkszYnQxU2x5NWRWS2xTSlUyWU1FRU9EZzdaTm5kbUpRMXBaWlNqbzJPbXhuZnQybFdkT25XUzlQOHJrcFVwVTBiejU4OVhVRkNRRGgwNnBDdFhydWpLbFN1NmZQbXlybHk1b3A0OWU2cFpzMlpxMHFSSnB1c0RBQUFBQUFBQUFEd2FzYkd4R2p4NHNOcTNiNjl1M2JvOTBGeVJrWkhxMGFPSFBEdzhOR0hDaEd5cThQNHVIVXVXTE5IU3BVdlRmQ0E3TkRSVW4zLyt1YnAwNlpMcXc4V1NkUHo0Y1kwY09WTHo1ODlYeVpJbHRXelpNbjN3d1FjcVZLaFF0dFdNOUczY3VGRkxseTZWaTR1THZ2enl5M1NEZmVIaDRRKzBtRUFpUjBmSFpMdWVtTTFtWGIxNlZXZlBudFdaTTJmazVlV2x5cFVyUC9DMXBQdTdsWFRyMWsyVktsWFM5T25Uc3pUSHFGR2o5T21ubjZwT25UckorbGFzV0tHQWdBQXRYNzc4UVVzRkFBQlBBVUphMmVSUkJZV2lvcUl5TmY3SWtTTWFNMmFNZ29PRGpUWjNkM2Q5L1BISEdaNmpkT25TV3JseXBlYk5tNmQxNjlhcFdiTm1hdE9tamFUN1d5YW1GOUlxWDc2OFhuMzExVXpWblpydzhIRDE2OWRQZ1lHQkNnd00xTTJiTnpWNzltd1ZMRmd3VytaUEtpWW1SaUVoSVdrK3ZlVG82S2gyN2RxbE8xZHdjTEN4WmVGL3YxZk1aclB1M2J1bmUvZnVLVEl5VXBHUmtZcUlpRkJvYUtoQ1EwTjE1ODRkNC9YdDI3Y1ZGQlNrb0tBZzNidDNMOVhyN2RtelI4MmFOY3ZnblFJQUFBQUFBQUFBSG5kNTh1UlJ6Wm8xdFgzN2RoMDVja1F2dnZoaXV1Y01IanhZNGVIaEZtMnZ2UEtLT25Ub1lCenYzNzlmQlFzV1RIZkhqS2lvS1AzKysrKzZlUEdpNXMrZm42SFBUYTVkdXlZZkh4L3QyN2RQZ3dZTlV1UEdqZE05QncvTzE5ZFh5NVl0VS9ueTVYWGh3Z1dOSHo5ZVU2ZE9UWFBIbU83ZHUxdDgxcFJWZmZ2MmxhZW5wM2J2M3EzcjE2L3IyclZydW43OXVxS2pvMlV5bVZTOGVIR1ZLVk1tMjBKYVRrNU9ldjMxMTdWbHl4YjUrL3VyUW9VS2FZNzM4L1BUeUpFakxkcGlZMk0xY2VKRVdWdGJHMjNkdTNmWHE2Kytxa09IRHVuZGQ5KzEyTmtsVWQ2OGVaL29GY29BQUVEbUVkTEtKdDk5OTEyMkxFV2Nsc2pJU0hsNWVXVm9iSHg4dkpZdlg2N2x5NWRiYlBQbjZPaW9tVE5ueXNYRkpWUFh0clcxMWJCaHcxU3JWaTNWcWxYTGFLOWN1YkljSEJ3VUV4T1Q3QW1LQWdVS3FFbVRKdXJidDIrMmJBVjU3OTQ5RFJvMFNBRUJBVWJidVhQbmRQWHExV3dQYWNYRXhHallzR0U2Zi82OHZMMjlVMTBDdDFTcFVzbmVyS2ZrNk5HanlVSmFWNjllVlljT0hUSWR2RXVQalkyTnJsNjlxdmo0ZUl0ZkdBQUFBQUFBQUFBQWo3Y2ZmdmhCM3Q3ZXFmYkh4OGRMa2o3KytPTlUveTd2NXVhbUZTdFdTTHEvM1YyWk1tWGs2ZW1wcUtnb2JkeTRVWGZ2M3RYUFAvK3M2T2hvSlNRazZOaXhZNnBhdGFxKy8vNzdGT2NyWExpdzZ0U3BveUpGaW1qdzRNR2FQSG15WnMrZXJURmp4cVI3UCtYTGw1ZTN0N2ZHalJ1bnRXdlhxa0dEQnJLeDRhT3JoMm4vL3YyYU5tMmF5cFl0cS8vOTczODZldlNvSmsyYXBNOCsrMHlqUjQrV3ZiMTlpdWNOR0RCQTBkSFJLZlpGUlVWcDl1elo4dlQwVklzV0xkSzhmdm55NVJVZkg2L2ZmdnROeFlvVlU3VnExWFRod2dWMTZOQkI3Ny8vdnZFWlNsUlVWTG9QeVhmcDBrVnZ2ZlZXaG44dUJnOGVuT2IzMTVvMWExUzJiRm5OblR2WG9yMWZ2MzdxMGFPSG5uLytlYVBOMWRWVkJ3NGNVSFIwdEZhdVhLbVZLMWNtbSsvYmI3OVYvdno1MDd3SEFBRHdkT0dkN2dObzNicTFJaU1qSmQxL1FrVzYvOVJIejU0OWphY0pTcFVxcGVYTGwyZkwvdStPam83YXRtMmJjZnpmNVdDVGlvMk4xWUVEQnl3Q1dnNE9EcG85ZTdZcVZxeVk1UnIrR3hKcjFLaVJmSHg4Sk4xL2s1djRSdGZLeWlwYmY1RzZkKytlQmc0Y3FCTW5UaGh0RGc0T21qOS92cXBXclpwdDE1SHVmKzFHakJoaHJCRFdvMGNQTFZteVJNODg4MHlXNTR5SmlURmVKMjUzV0tKRUNlWExseTlMSWEzS2xTdXJjT0hDY25Oems1dWJtOXpkM1ZXa1NCRVZMVnBVYm01dXNyS3l5bkt0QUFBQUFBQUFBSURzYy9mdVhZdVZxVkx5N2JmZmF1dldyU24ydFczYlZoMDdkcFIwLysvWFVWRlI2dEtsaS9HMzVzejQ2YWVma3EyYzVlbnBxWTgrK2tpLy9mYWJObTdjcU9yVnEydm16SmtLQ3d0VGJHeXM0dVBqZGVyVUtaMDZkU3JGT1QwOVBZMXQ0Qm8xYXFRalI0NW94NDRkYXRTb2tlclhyNTl1VFlVS0ZkS2NPWE1VRmhaR1FPc2gyN3g1c3hZdlhxeFNwVXBweXBRcHlwTW5qeG8wYUtBaFE0Wm85dXpaR2pwMHFDWk5tcVFDQlFva083ZGV2WHFwenB2NGtQcDc3NzJuNnRXclo2aVd4S0JnZkh5OE5tM2FKRmRYVjR2VjF4SVNFaFFWRmFVYU5Xb2ttek1xS2txclZxMVNYRnljSk11Zmk2eUVvdjc0NHcvNStQZ29JU0ZCRGc0T3lwTW5qeTVkdW1SUnk1MDdkM1RyMWkxSjkxZm55cHMzcjlhdVhTdGJXMXQxNnRUSldERnJ6NTQ5aW9xS1Vvc1dMUjdaTGp3QUFPRHh3YnZkQjlDL2YzK0w0K0RnWVBYdDIxYzNidHlRZFA5TjJyUnAwN0lsb0NWSkpwTkp4WW9WeTlEWXhFRFcrKysvcjlEUVVPWExsMDh6Wjg1VWhRb1ZqR0RadzVZMG1DVGREMjVsNVExcFlrRHI2TkdqUnB1RGc0UG16cDJiNFRmN0dSVWRIYTJSSTBjYXdUTkpDZ29LMGxkZmZhV3hZOGRtZWQ3WTJGampkZEt2UWF0V3JYVGl4QWs1T3pzclg3NThjbkp5VXI1OCtZeC8rZlBuTi81MTZOQkJkKy9lbFNSMTZ0UkpUWm8weVhJOUFBQUFBQUFBQUlCSEl6RnM0dW5wbWV5aDQ4VFZxNTUvL25tTFZYb1NyVjY5MnVMdnk0bWFObTFxN0RCeCsvWnRiZCsrWFI5OTlKSEZBN3c3ZHV5UW82T2p2THk4alBZVEowNGtDMmtsK3ZQUFA1VTNiMTVWclZwVmE5YXNrWFQvY3hCN2Uzdk5uRG5UMkUwanZZZUUrL1RwSXc4UEQ5V3RXMWVyVjYrMmVQaGNraEdzK2Zqamo1UHRCcEUzYjk0VVZ5VENnd2tMQzlQczJiTjE2TkFoVmExYVZSTW1UTEQ0N0twcDA2WnljWEhSNU1tVDFhTkhEL1hyMTArTkdqVktOcy8xNjllTi83K2tmdnJwSjdtNnVxcFFvVUs2ZlBseXFuVzR1cm9xYjk2OG1hcTlTcFVxeVZiVXVuUG5qbGF0V3BWc3JKZVhsNG9YTDU2cCthWDdYNStrbnd2NStQaG85ZXJWS2x1MnJLVDdRYklEQnc3bzJMRmp1bjM3dGdvVUtLRDY5ZXZyK3ZYcmtxUm5uMzFXMWFwVlUzeDh2TmF2WDYrMmJkdW11d29ZQUFCNE9oSFN5aVlSRVJIcTE2K2ZybDY5YXJTVktGRkNhOWV1ZldqWDdOKy92NXlkblZQdGQzZDMxK1RKazdWdzRVSk5uejVkTzNic1VJOGVQUjVhUGVtcFVLR0N2djc2NjB5ZEV4RVJvVUdEQnVuNDhlTkdtNk9qbytiTW1hTWFOV3BrYTMwM2I5N1U4T0hENWVmblo5SGVwRWtUalJvMTZvSG1Ucm9FY05LUVZxOWV2VkljZi9mdVhmbjYrcXAyN2RwR1c5Sjl5K2ZObTZlR0RSdW0rVlRSaFFzWE5HblNKSTBhTlVybHk1ZC9rUElCQUFBQUFBQUFBQStvV3JWcWV2Lzk5eTNhTGwrK3JJMGJOOHJMeTBzdFc3Wk1kczdxMWFzdGptdlZxcVdDQlF2SzJkbFpack5aVzdaczBjcVZLeFVYRjZmcTFhc2JJVEN6MmF4ZmZ2bEZ4NDRkMDFkZmZhWDMzbnRQTDcvOHNqcDI3S2g3OSs2bFdOOGZmL3loV3JWcUdjR3BnSUFBK2Z2N2E5aXdZWktrK2ZQbjYralJveW1HWTVKeWNIRFFtMisrS2VuK0tsdi9mWGg3M2JwMWtxU1hYMzVaYm01dUZuMnBiZEdJck51L2Y3OFdMMTZzNE9CZ3ZmWFdXK3Jldlh1S1grZmF0V3RyN3R5NW1qSmxpaVpQbnF4ZHUzYXBjK2ZPOHZEd01NWU1IejVjUVVGQnFWNnJhOWV1YWRZeWN1Ukl2ZkxLSy9Mejg5UE5temNseWRnUjV0eTVjL3JsbDE4azNROEMxcXBWSzhQM1dLNWNPYlZ0MnpiTno4elNVcUZDQmJWdDI5WmlxOGRTcFVvWjJ4NDJiOTVjM2J0M1Y1MDZkYlJ4NDBidDM3OWZlL2Z1VlpzMmJYVGh3Z1Y5L2ZYWDh2VDAxTTZkTzNYbnpoMDFidHc0UzNVQUFJQW5IeUd0YkhEanhnME5HalJJNTg2ZHMyajM5L2VYdjcvL1E3dHUxNjVkMDMzRFdhZE9IZFdxVmV1eDNQN3U5dTNiNnQrL3Y4NmVQV3UwT1RrNWFjR0NCU2srVWZRZ2podzVvbEdqUmlra0pNU2kvYlhYWHRQRWlSTXp2TVR5M2J0M0ZSQVFvTE5ueityczJiUHk5L2RYdVhMbFZLMWFOV05NZXF1Sm5UMTdWaU5IanRUbHk1ZDE2ZElsZGV2V0xkbVlxMWV2YXYzNjljbCtvVSswWWNNR3paczNUOUhSMFJvMWFwUldyMTZkNmFkVEFBQUFBQUFBQUFBUFYrS3FRMFdLRk1uUStHTEZpc25kM1YyN2QrL1dOOTk4bzJ2WHJxbDI3ZHJxM2J1M2loWXRxbm56NWlrd01GQ2pSbzNTakJrejlPZWZmK3FMTDc3UWpCa3p0SDc5ZW5YdDJsVjE2OVpOTm05Z1lLQ3VYNyt1enAwN0cyM2J0MitYdmIyOXZMeTgwcTNMYkRicnlKRWp4bkhod29WVnVuUnBWYTFhMVdMMXNQMzc5eXNzTEV5UzlOSkxMNmxpeFlvWnVtOWtucisvdnhZdlhpdy9Qeis1dUxqb3M4OCtTemY0NU9IaG9jOC8vMXpMbGkzVHRtM2JkUGp3WWRXb1VVUGp4bzB6UHR0NDdiWFgxS2xUSjBuU3I3LytxZ1VMRnVqcnI3KzIrQnhxelpvMU9uSGloR2JNbUNGSkNna0pVZCsrZlkzKzdkdTM2K0RCZzVMdXIxSWwzZDhtY1AvKy9aSWthMnRyZmZQTk54bSsxeXBWcXFoS2xTbzZmZnAwcXArYnBHWCsvUG5xMmJPblJkdnAwNmVONEdSc2JLd21UcHdvYTJ0cnhjWEZxVnk1Y3BvL2Y3NnNyS3gwNnRRcERSczJUSFBuenRXK2ZmdlV0R25URFA4OEF3Q0FwdzhoclFkMDZ0UXBEUjQ4V0xkdjM3Wm96KzU5cHFPaW9peU9UU1pUaG9OREtRVzA4dWJOcTNMbHlxVTQvdXpaczhhV2lNODg4NHl4WkhKUzBkSFJGZ0UwVDAvUEZPY0tDZ3BTWUdCZ2h1cE02dkxseStyZnY3K3VYYnRtdExtNHVHamh3b1dxVUtGQ3B1ZExqZGxzMXRxMWE3Vmd3UUxqRjRGRXJWdTMxdWpSbzVNdHQ1em8zTGx6T243OHVDNWZ2cXdMRnk3b3dvVUx4bGFYU1pVclY4NWk2OGZVdmpjU2Evbjg4OCtOOFJzMmJGRExsaTNsN3U2ZWJMeTN0N2NhTldxa0VpVktHRzAzYnR6UVo1OTlwbDkvL2RWb3UzdjNyaTVldktqS2xTdW44WlVBQUFBQUFBQUFBRHhxSjA2Y2tDU0xyZWZTRWhFUm9UNTkraWd3TUZCbHlwVFIxS2xUVmFOR0RjWEh4MnY2OU9uYXUzZXZiRzF0TlhIaVJJMGZQMTQxbjhodFdRQUFJQUJKUkVGVWF0VFFpeSsrcUgzNzltbjU4dVg2OU5OUE5YcjBhTDMwMGtzVzgvN3h4eCt5c3JKU3pabzFKZDMvVEdMUG5qMXEyTENoSEIwZDA2MHJPanBhWThhTU1ZNWZmLzExRFIwNjFHSk1lSGk0Rmk5ZXJPTEZpK3ZhdFd2YXRXdVhvcUtpTEI1eVJ2WTVkZXFVL1AzOTFicDFhOW5hMm1yS2xDbVpPbi9od29WYXZueTVYRjFkTFQ3WGNIQndVT0hDaFNYSldFaWdVS0ZDRnArbE9EbzZ5dHJhMmhqM1h5TkdqTkNJRVNPTTYyemR1bFU5ZS9aVTY5YXRqVEdwcmZpV0ZuZDNkL1hyMXkvVDV4VXFWTWppMk1YRlJWNWVYbnIxMVZjMWE5WXNSVVZGcVhmdjNxcFRwNDRPSFRxazA2ZFBHMThUVDA5UHRXblRScHMyYlpLam82TzZkKytlNmVzREFJQ25CeUd0QjdCejUwNU5talFwV1lCS2txcFhyNjZKRXlmS3hjWGxnYTRSRWhLaWFkT21hYytlUFVhYms1T1RQdnZzTTdtNnVtWjUzbkxseW1uRmloVXA5blhxMUVrblQ1NlVKSFhwMGlYRkpaWXZYcnlvdG0zYkdzZXB6YlY2OVdyTm16Y3ZVN1g5L3Z2dkdqbHlwTUxEdzQyMklrV0thT0hDaFNwZHVuU201a3JMdVhQbk5IbnlaT05lRTluWTJHallzR0VXOTVlU1gzNzVSVXVXTEVuM09nNE9EcWx1ZDVnb0lDQkFuMzMybWY3NjZ5K2pyVWFOR3BvOGVYS3lYdzd5NWNzbk96czczYjU5VzU5ODhvbVdMMTh1U2ZybW0yL2s3ZTF0OGYzNDVwdHZhdENnUVZsZTRoY0FBQUFBQUFBQThIRGN2WHRYdTNmdmxpU05HVE5HWThlTzFZc3Z2cGptT1U1T1Rucjk5ZGZsN3U2dUprMmF5TXJLU3NIQndabzhlYkt4b2srSkVpWDA4Y2NmcTErL2ZobzFhcFFxVmFxa0prMmFxRjY5ZXZyNTU1OVQzSXF0YU5HaU1wdk5PbkRnZ0pvMWF5WmZYMS9kdTNkUFpyTlpHemR1bENTZFAzOWVFUkVSeG5FaUR3OFBWYXRXVFd2WHJwVWtEUmd3SU1YYVo4NmNLZW4rNXc2VEprM1M4ZVBIOWVPUFAycmd3SUZxMXF4WjVyNTRTRmZyMXEzMTRvc3ZxbVRKa2pwNThxUUtGQ2hnMFI4Ykc2c3Z2L3hTbnA2ZXFsMjdkckx6bjMzMldjMllNU1BaQSs0cE9YYnNtTVdDQVdsdGlaaFVlSGk0ZHU3Y0tlbitnK3poNGVFUDlIbUdpNHVMbWpadG11WHpFelZ1M0ZoMzd0elJoQWtUOU5aYmIyblRwazFhdTNhdHRtN2RxbmJ0Mm1uSWtDSEdXRjlmWC9uNitzcloyVm5oNGVFYU8zYXMyclp0cTlxMWEyZjdnZzRBQU9EeFIwZ3JDOExDd2pSOStuVGpqYU4wZjJXcW9VT0hhdFdxVmJwNDhhSjhmWDMxN3J2dmF1ellzYXBmdjM2bXI1R1FrS0FmZnZoQmMrZk9WV2hvcU5IdTRlR2hHVE5tcUZTcFV0bHlMN25OaGcwYk5HdldMSXMzL1I0ZUhscXdZRUd5dmVtektqbzZXaXRXck5DcVZhc1VGeGRuMGVmdTdxN3AwNmVyU3BVcTZjNVRwa3laWkcxRml4WlYrZkxsVmE1Y09UMzc3TE1xVjY2Y25ubm1HYTFhdGNvWWsvUk5lVmhZbUpZdVhhcU5HemNhOTJ4cmE2dWVQWHZxbzQ4K1NuRVZOSHQ3ZXcwZE9sU2pSbzNTMzMvL3JTbFRwc2pQejg5aVc4aVNKVXRxOU9qUnhsTlBBQUFBQUFBQUFJRGNaZUhDaFlxSWlOQ1lNV1Awd3c4L2FNeVlNZXJidDY5YXRXcVY1bm52dmZlZThkckh4MGR6NTg1VmJHeXNwa3lab3VyVnF4dHpqeDgvWG9NR0RWS3JWcTNVc1dOSE9UczdwL2hRdGlUVnJGbFRyNzc2cXBZdFd5WXZMeS9GeGNYSjJkbFpmL3p4aC83NDR3OUo5MWZYaW91TFM3WU5YZE9tVFZXOWVuVmoxYVNVL3E2OWNlTkcrZnI2YXZMa3liSzF0WlVrRFJreVJMdDI3ZExzMmJOMTVjb1ZkZXZXTGNWemtUVW1rMGtsUzVhVTlQL2JBU1oxNzk0OWZmbmxsNnBRb1lMYXRXdVg2anlwN1RhUzFJUUpFeXlPWTJOakxYWUJTYzMyN2R1TjEydlhydFcyYmRzMGZmcjBGSGNYZVZSKyt1a25yVnExU21heldaOSsrcW5xMUttanpaczNxMSsvZnNiMy82NWR1OVM2ZFd1dFhMbFNseTlmVnJObXpkU2pSdzlkdW5SSnk1WXQwK1RKazFXd1lFRjk4Y1VYeXBzM2I0N2RDd0FBeUgwSWFXV1NyNit2Sms2Y2FMRzlZYkZpeFRSMzdseVZMVnRXVFpvMDBlalJvL1hiYjcvcDFxMWJHamh3b0JvM2Jxd2hRNGFvV0xGaUdickdrU05ITkdmT0hJdnRCRTBta3o3ODhFUDE2dFZMZG5aMjJYNWZ1WVdqbzZORlFLdEdqUnI2My8vK2x5MHJRY1hIeDJ2cjFxMWFzV0tGcmwrL25xemZ5OHRMbjM3NmFZWlhQeXRYcnB3YU5XcWtpaFVycWxLbFNxcFVxVktxNXlaZGx0ZkJ3VUZoWVdGYXMyYU4xcTFicDd0Mzd4cDlsU3BWMHZqeDQxVzJiTmswci8zS0s2L0l5OHRMQnc0YzBOYXRXNDEyZTN0N2RlN2NXUjA3ZGpSKzBRVUFBQUFBQUFBQTVCNEpDUWxhc21TSmR1L2VyWmRlZWtsTm1qUlJnd1lOOU5sbm4ybkJnZ1VLREF4VWp4NDlaREtaVXAzajh1WExXclJva1k0ZVBhb3FWYXBveElnUktscTBxTkZmb2tRSkxWcTBTRjk4OFlVMmI5NnNuVHQzcW5uejVucnJyYmRVcEVpUkZPZDgvLzMzdFd2WEx1M2R1MWN0VzdiVWE2KzladEUvZCs1Y0hUMTYxT0toNUl6dzhmSFJzbVhMMUxScFU5V3VYVnRIang2VmRELzhNM2p3WUJVdVhGaGZmZldWcmwyN3B0R2pSN1A2MEdOb3k1WXRGbUd1SlV1V0dPRysxRVJFUkdqVHBrMXEwYUtGdnZ2dU83Vm8wVUlIRGh6UXdJRUROWDM2OUV3OXVMOTQ4V0o5Ly8zM1dhNC8wU2VmZkNLVHlhU21UWnVxZmZ2Mnh2ZGlvMGFONU83dXJuTGx5c25MeTB0aFlXRUtDUW5SODg4L3IvSGp4eHVCdEVxVkttbk9uRG02Y09HQ0lpTWpDV2dCQUlCa0NHbGwwSVVMRnpSLy9ud2RQSGpRb3QzTHkwdmp4bzFUL3Z6NUpkM2ZmM3ZCZ2dWYXMyYU5GaTVjcUxpNE9PM2J0MDgrUGo1cTBhS0ZPbmZ1bk9yVEE0Y1BIOWFLRlN1TVgxQVNWYWhRUVNOSGp0VHp6ei8vY0c0dUYyblpzcVVpSWlJMGE5WXN0V3paVWg5Ly9MRnNiTEwyYmZyUlJ4K3BmZnYyaW8rUDEvYnQyOVdoUTRjVXcxbHVibTRhUG55NG1qUnBrcW41UzVjdXJWbXpabVZvYkdSa3BQSGF3Y0ZCa1pHUldyOSt2UkhReXBjdm4vcjA2YU0yYmRwWVBDa1VGeGVYNnYyUEhEbFN4NDhmVjFoWW1DU3BWS2xTbWo5L3Zvb1hMNTZwK3dBQUFBQUFBQUFBUEJxM2I5L1dyRm16OU9lZmYrcUZGMTdRc0dIREpOM2ZZZUhUVHovVmpCa3o5TzIzM3lva0pFVERodzlQZHY3NTgrZTFidDA2N2QrL1gyYXpXUTBhTkZEYnRtMFZHaHBxc1N0SG9zYU5HNnRreVpKYXVYS2xObTNhcEUyYk51blpaNTlWKy9idDFhaFJJNHV4eFlzWFY1RWlSZlRQUC84WUsyNzUrdnJLMDlNeldkamszTGx6K3ZmZmYxV3JWcTAwNy9mSWtTT2FPbldxS2xldXJQNzkrNmM0NW9NUFBsQytmUG0wWU1FQ0RSbzBTSk1uVDFhaFFvWFNuQmNaRnhvYUtsOWYzMlR0c2JHeGt1NS9ULzM0NDQvSit0M2MzRlNqUm8ySFZwZTN0N2NpSXlQVnJsMDdmZmZkZHlwUW9JQm16cHlwUVlNR2FjYU1HY2IybUJuUnVISGpaQSsvKy92N2EvdjI3ZXJVcVpQeC9YVHk1RW45OU5OUEZtMUplWGg0eU0zTlRZY09IVXEydXBpUGowK0sxMDdjc2pTcCt2WHJhOVNvVVJtdUh3QUFQRDBJYWFYajl1M2JXckpraWJadTNTcXoyV3kwMjl2YnEzLy8vdXJRb1VPeWMwd21rejc0NEFQVnJWdFhVNmRPMWZIanh4VVhGNmV0VzdmcSsrKy9sNWVYbDFxM2JxMjZkZXNxTmpaV08zZnUxSVlORzNUNjlHbUxlVnhkWGRXblR4KzFiTm55cVZyaTk5MTMzMVdaTW1WVXAwNmRCNXJuN3QyNzJyNTl1elp1M0poaU9Ndkt5a3J2dlBPT2V2ZnUvZENmWm9pSWlEQmUyOXZicTBpUklobzZkS2ltVDUrdWR1M2FxVk9uVGtiUVQ3cS85L3FTSlV1MGI5OCtMVjI2MUtJdmtidTd1MmJNbUtHK2Zmc3FQajVlbHk1ZDB2ZmZmNitlUFh1bStZUVZBQUFBQUFBQUFPRFJ1M0hqaGpwMzdxeW9xQ2cxYmRwVWd3WU5zbmhJMThyS1NpTkdqRkJjWEp6MjdObWpsMTkrMmVMOG16ZHZxbmZ2M3BLa2wxNTZTWHYzN3BXUGowK3E0WkgvZXYzMTF4VVpHU2xmWDk5VWQvNG9VS0NBN3R5NUkwbjY2NisvTkg3OGVIWHMyRkh2di8rK3hiZ3Z2L3hTLy96emo3eTl2Vk5kbWV2WXNXUDY1Sk5QVkxSb1VVMmNPRkgyOXZhcDF0YXFWU3ZaMjl0cjRjS0ZDZ29LSXFTVmpRSURBelZuenB4VSs1TnVhWmxValJvMU1oelMrdW1ubnl3K2w3aHc0VUthNDQ4ZE82YWRPM2VxUTRjT0ZqdVV1THE2YXZyMDZabCtlTDlpeFlxcVdMR2lSVnRJU0lna3FWbXpaaXBZc0tCRnJmWHExVk9aTW1WU25hOXk1Y3JKdG5CTWF0R2lSU3BSb29UZWZQUE5GUHNMRkNpUW1mSUJBTUJUaEpCV09tN2R1cVdmZnZySklxQlZvMFlOalIwN050Mzl0RDA4UExSczJUTDkrT09QOHZiMlZtQmdvTXhtcy9idDI2ZDkrL2FwY09IQ2lvcUtVbmg0dU1WNXJxNnUrdUNERDlTMmJWczVPam8rbFB2SzdiSWEwREtiemZydHQ5KzBaY3NXSFRod1FIRnhjY25HbUV3bXZmTEtLK3JXclpzOFBEd2V0TlFNU2Z4bFFKTHhmL3JHRzIrb1FZTUd5ZDZzQndjSDY1TlBQdEh2di84dVNSbzRjS0FXTDE2YzRydzFhdFRRaUJFak5IWHFWRW5TOHVYTGRmNzhlVTJjT0pFbG9RRUFBQUFBQUFBZ0Z5bFNwSWc2ZE9pZ3NtWExxbTdkdWltT3NiS3kwdWpSby9YeXl5K3JaczJhRm4zdTd1NGFOV3FVS2xhc3FDSkZpbWovL3YxNitlV1hVM3lZUEtuUTBGQU5IVHBVSGg0ZWF0MjZ0Y0xEdytYczdHejAzN2h4UTJmT25GRklTSWpPbnordlJvMGFLU3dzVE5PblQ5ZHp6ejJuOXUzYko1dHorUERoNnRXcmw2Wk1tYUs1YytlbStLQjVtVEpsVkxObVRmWHIxOC9pZXFscDJyU3BhdFdxUmNBbG0xV3NXRkc3ZHUxSzFuN3YzajIxYXRWSzdkdTNWN2R1M1I3b0dwczNiN1k0L3ZmZmZ5MkNVZisxYTljdWxTaFJRaDkrK0dHeXZzUUE0YjE3OXg2b3BnTUhEc2pkM1QzTk9wSmFzV0tGR2pac3FQTGx5OHZGeFVYVnExZFhjSEN3Rmk5ZXJNNmRPMXZzWXBJblR4N2x6WnMzeGJDanJhMnRYRjFkSDZoMkFBRHc1Q0trbFk2S0ZTdHEyclJwR2pKa2lOemQzZFczYjE4MWJkbzB3K2ViVENhMWFORkNUWm8wMGZqeDQ3VjM3MTZqNzlhdFc4bkdWNmxTUlo5ODhza2pDdzg5Q1dKaVluVGt5QkVkUEhoUSsvYnRVMUJRVUlyanJLeXM5TnBycjZsYnQyNHFYYnIwSTYzeC9Qbnp4dXZFWDBaTkpsT3lYemEzYmR1bXVYUG5HbHNZU2xMMTZ0VmxhMnViNnR4dnYvMjJybHk1b3ErLy9scVN0SGZ2WGwyN2RrM1RwazNUTTg4OGs1MjNBUUFBQUFBQUFBQjRBUDlka1NvbDF0YldxWWE0bWpScFluSHM1T1Nra2lWTHBqbmZmeDhHLzI5ZzZ0cTFhK3JidDY4eFg2dFdyVFJ1M0RoRlJrWnExcXhaS2E1cTVPTGlvbUhEaG1uMDZOSGFzR0dERVJRem04MktqNDgzeHFTMUdsRktDR2c5bnBZc1dTSnJhMnVMNDVSVzUwcjB4aHR2cUVXTEZyS3pzek8rWDFMejc3Ly9LaUFnd0tJdDZlNGxLZG0yYlp2T25qMnJybDI3WnFENis5KzM2OWV2MTlXclZ6VnUzRGlqL2U3ZHU5cS9mNy9lZnZ0dGk1Q1dkRDlvbGxMNHJWU3BVbHErZkhtR3Jnc0FBSjQraExReW9INzkrbHF4WW9XZWUrNjVOTU15U1VWSFI4dlB6MC9IamgzVGtTTkhkT0xFQ1VWRlJhVjczc21USjlXK2ZYdTV1cnJLMDlOVEZTcFVVTGx5NWZUc3M4K3FhTkdpRDNvclQ0eXJWNi9xenovL2xJK1BqMzc3N2JjMHY3YjU4dVZUOCtiTjFhNWRPNVVxVmVvUlZubmYwYU5IRlJnWUtPbitFeFFwTGYxOCt2UnB6Wmt6UjMvKythZlJWcUJBQVUyYU5DbERxNG9OR2pSSWRuWjIrdUtMTDR6NTNubm5IWFhzMkZHZE9uVmlWUzBBQUFBQUFBQUFlTXdrL3QwN3BWV3FzbFBWcWxYMXdRY2Z5TWJHUmhVclZ0U1pNMmQwL3Z4NWpSMDcxdUx2MmJHeHNSWmIydFdvVVVOTm16YlZ2bjM3OU00Nzd5Z3NMRXlUSjA5V2NIQ3dmSDE5MWFoUm94UzN5N08ydHBhRGc4TkR2eS9rWHBVcVZjcncyRzNidG1uYnRtMFpHbXMybTdWaHd3Wjk4Y1VYOHZEdzBOdHZ2MjNSbnhna2k0Mk50V2kvZmZ1MkVoSVM1T2JtbHVHNm1qWnRxaTVkdWlScnoreFdqUUFBNE9uQ080VU1xbEtsU3FwOThmSHh1bkRoZ2s2ZE9pVS9QeitkUEhsU1o4K2VUWEdyUGVuK0c3U2FOV3VxU1pNbUNnb0swdTdkdTNYeDRrV0xNY0hCd2RxN2Q2L0Z5bHQ1OHVUUk04ODhvK0xGaTZ0RWlSSXFYcnk0M056YzVPcnFxb0lGQzhyVjFWVzJ0cllLQ0FqUWlCRWprbDAzY1I5NVNmTDM5MC8yNWpSUllxQklraFl1WEtpVksxY21HL1BmTjdDcHpaWDBtdWZQbjA5eDNJUUpFOUw4K3Q2OWUxZCtmbjc2KysrL2pYK2hvYUdwams5VXExWXR2Zm5tbTJyU3BJbnM3T3pTSGY4Zzl1elpJM3Q3ZXhVdVhGajU4dVdUZzRPRFRDYVQvdjc3YjJNclFrbnk5UFMwZUlOKzhlSkZlWHQ3YS9mdTNSYnpOV3ZXVEVPSERyWFlpejA5ZmZyMGtiT3pzK2JObXlmcC92L1I4dVhMOWVPUFAycjQ4T0ZxMkxEaEE5NGxBQUFBQUFBQUFPQmhDUTRPMXZMbHkrWGs1Q1FIQndlZE8zZE9rcEt0NEpQVStmUG50V1hMbGpUbnZYdjNicHI5dHJhMkZsc3JWcTFhVld2WHJwV3RyYTFXckZnaFoyZG5SVWRIeThmSFIrWEtsYk00dDArZlBySzF0VlZFUklUNjlPbWowTkJRVFpnd1FYdjM3dFhvMGFQbDRlR2hhdFdxcVhEaHduSndjREJDTXYzNjlkUEZpeGQxL3Z4NVkvV3R1TGc0eGNmSHEzang0cXBYcjE2YU5TTmpObS9lck9qbzZCVDdFai9uT1hYcWxOYXRXNWZxSExWcjExYVpNbVdNNHg5KytFRS8vL3l6SkJtcllMVnUzVHJaM0dheldTMWJ0cFFrSlNRa1pQa2VXclZxcGViTm0xdTBSVVJFYU5pd1ljWnhjSEN3Zkh4OHRIWHJWbDI1Y2tVVksxYlVwRW1Ua2kyOGtQaXp0SHo1Y2pWcTFFZ21rMGxtczFtSERoMlNKRDMzM0hPNmNlT0dRa0pDSkVrM2I5NlVwR1NmNGQyN2QwK1JrWkZHLzM5ZHUzYk5tSTh3SWdBQVNJcVFWaWFGaG9ZcUlDQkFaOCtlMWJsejUzVG16Qm1kTzNkT01URXhhWjduNU9TazJyVnJxMUdqUnZMeThwS1RrNVBSMTZ0WEw1MDdkMDY3ZHUyU2o0K1BUcDgrbmVJY2taR1JPbjM2ZEtyOUxpNHUyckpsaTZLam8zWHAwcVUwNjhuSUdPbitHOXZnNE9CMHgyVmtycGlZbUJUSEpUNE45TysvLzhyZjMxK1hMMS9XeFlzWGRlblNKVjIrZkRuVk43bi9aV05qSTA5UFR6VnMyRkF2di96eUkxMTViTk9tVFRwOCtIQzY0OXEzYjYrRWhBVDUrdnBxdzRZTnhodi9SQ1ZLbE5ESWtTTlRYY282UFI5KytLSGMzZDMxMldlZkdiOTRYNzkrWFR0MjdGQzlldlVzbGhzR0FBQUFBQUFBQU9RZUxpNHUycmR2bi9FQXVKMmRuUm8wYUtDWFhub3AxWE5Pbmp5WjZtY0dpYklTa01tYk42OGthZWZPblFvSkNaSEpaRkx4NHNYVnVYTm5pM0Y1OHVTUmREL281ZWJtcG9FREI2cDI3ZHFxVjYrZVhucnBKZU56ajVDUUVNWEV4R1NvbGs4KytTVFQ5U0psbXpadFVuaDRlS3I5ZWZQbVZVQkFRTEx0QkpOeWMzT3pDR205K09LTHlVSlQ2UWtMQzlQczJiTXpkVTZpZ2dVTHlzUER3Nkl0NlFJQmtqUnQyalFkUDM1Y0JRc1dWTy9ldmRXNmRlc1V3MUVWSzFaVXUzYnR0R1BIRGgwN2RzeG9kM0J3VU9QR2pkV3dZVU41ZTNzblc3a3JwZG92WGJxa2d3Y1BwbG43NXMyYkxUNFBCQUFBTUNVOFNIdzloOVRmY0N6ZE1ZZmVxWmF0MTB4SVNGRHYzcjB0dHFOTGk3VzF0U3BXcktnNmRlcW9idDI2cWxLbFNvWURNcUdob1RwOCtMQU9IejZzSTBlT0dJbjc5SXdlUFZwdnYvMjIvUHo4OU5GSEgyWG9uTnpBMjl0Yk5XclUwT0hEaDQxOTd6UEsxZFZWdFd2WFZzT0dEVlczYnQwY2U3TTdjK2JNTko4MGtlNC9TVEoyN0ZqdDNyMWJvMGFOc3VqTG56Ky91bmJ0cW5idDJxVzZwV2JqeG8wVkVSR2h3b1VMYThlT0hXbGU2K3JWcXhvelpvejgvUHpVdW5WcmpSa3pKbHVmMXNpSm4wRUFlTkljRHZoWGRTYnVrU1RWS2x0UWg4ZTluTU1WQVFBQUFBRHcrQW1QaWxPK25wc2xTVTcyTmdwZitsWU9WNVNjMld6V2hRc1hWTEJnUVJVb1VDRGQ4UWtKQ1VwSVNIanNWdUNKaW9xU2c0TkRtbU1TRWhKa05wdGxOcHN0MnEyc3JHUmxaV1d4bldKdUZ4MXJsa08zN3lSSnR0WW14WHpSTm9jcmV2Z1MvOTl5Mi9kbVVGQ1FMdndmZTNjZVYxUCsvd0g4ZGUvdHRtb1RsWWtzSlh1V2tYM2tpelJqamJGRWxtRW1TNHl4TkpGbEtoTEdOa29ZTzFreXlKS2hwRlNqU0V5YVFVaXlSYVcwM0paYmQvdjkwZStlNmJwTHQ1UXk4MzQrSGg1MXovcTV0M1BQdmRkNTNmYzdQUjJmZi80NXRSc2toQkJDU0lORzcxVFV4R0t4NE83dWptblRwc20xK2dNcXZpWFNxVk1uOU9qUkF6MTY5SUN0clMzekRaTHFNakl5Z3FPakl4d2RIUUZVaExidTNidUgrL2Z2NC83OSszajgrREZ5Y25KazFyRzJ0bWJLeWJadjN4NnhzYkUxMm5kOTBOTFNBbEJSTXRmYTJwb3A0ZncrTHBlTGR1M2FvWFBuenVqU3BRczZkKzZzc3N6eng5UytmWHNZR2hxaXJLd001ZVhsekFjVmJXMXQyTmpZWU55NGNSZ3hZZ1FBWU9qUW9lamJ0eTl1M0xnQlEwTkRUSnc0RVZPbVRJRyt2bjZ0amFkNTgrWTRjT0FBd3NQRE1YejQ4RS9xZ3kwaGhCQkNDQ0dFRUVJSUlZVDhtN0RaYkxsS1FLcXdXS3hQOHY5MHF3cG9BUlgzamNQaFVOZUhUMVJEQzJkSm1acWF3dFRVdEw2SFFRZ2hoQkJTSlFwcFZZTzF0VFcrK2VZYjdOMjdGeTFidGtTblRwM1FzV05IZE83Y0dUWTJOdERVMUt5VC9Sb1pHV0hBZ0FFWU1HQUFNNjJvcUFoUG56NUZlbm82MHRQVFlXOXZ6M3lvWWJQWk5RNkkxVGNuSnlmczNyMGJscGFXYU5teXBjeS8xcTFiSzYweVZkOUdqaHlKa1NOSHlrd1RpOFZLUDdDNHU3dmp4bzBiY0hKeVV1dURhMDFvYUdnd3dUQkM2bHBZV0JodTM3N050Q29scEtHVHZxN1kyZGxoMkxCaDlUMGNRZ2doaEJCQ0NDR0VFRUlJSVlRUVFzaS9ISVcwcXVuYmI3K0ZpNHRMdmZlUWJ0U29FV3h0YldGcmExdXY0Nmh0a3laTmdyT3pjMzBQbzFhbytrYUpOSGhXSGRIUjBSODZKRUpxSFkvSHc4YU5HNUdRa0ZEZlF5R2tXcDQvZjQ3bno1OGpPam9hc2JHeFdMWnNXYTFXTkNTRUVFSUlJWVFRUWdnaGhCQkNDQ0dFa01vYVpsM1NCa3hEUTZQZUExci9acDlpQ1dkQy9xdDRQQjdtenAxTEFTM3l5VXRJU01DOGVmTlFYRnhjMzBNaGhCQkNDQ0dFRUVJSUlZUVFRZ2doaFB4TFVVaUxFRUpJald6ZXZCbloyZG4xUFF4Q2FrVldWaGI4L2YzcmV4aUVFRUlJSVlRUVFnZ2hoQkJDQ0NHRWtIOHBhbmRJQ0NHazJtSmlZaEFmSHk4emJkeTRjUmcrZkhpMVcza1NVaCtlUDMrT2l4Y3Y0dHk1Yzh5MHFLZ29EQnc0RVAzNzk2L0hrUkZDQ0NHRUVFSUlJWVFRUWdnaGhCQkMvbzBvcEVVSUlhVGFMbHk0SUhON3dvUUptRDE3ZGoyTmhwRHFhOW15SmViUG53OE5EUTJjUG4yYW1YN2h3Z1VLYVJGQ0NDR0VFRUlJSVo4NC95dXB1UDQ0Qi9kZUZTRGxEYSsraDBNK0toRUF6a2ZmcTBBa0JtdkdxWSsrWC9MZjRPWFVFZDVqTzlYM01BZ2hoQkJTQ3lpa1JRZ2hwTm95TXpObGJvOFlNYUtlUmtMSWh4azVjcVJNU092Tm16ZjFPQnBDQ0NHRUVFSUlJWVI4Q0pGWWdvNmVZVWg1VGNHcy95NTJQZTJYVlUvN0pZUVFRZ2dobjVMNmVyZEtDQ0hrRTVhZG5TMXoyOExDb3A1R1FzaUhlZi9ZcFpBV0lVQ2hpelVLWGF5WjMra24vYVNmOUpOKzBrLzZTVC9wSi8ya24vU3pKai9yUTZsQVJBR3Qvenh4UGUxWFVrLzdKWVFRUWdnaG54S1dSQ0w1NU40NTl2OHRxY3BsNGlaMi93Z2pJZVMvaVo2RHhNSEJRZVoyUkVSRVBZMkVrQTlYWDhkelF0bzc5RmtUQ1FEbzFhWXhFcnlHZkpUOUVsS1ZRaGRyR0J4N1V0L0RJSVFRUWdnaGhIeWlQdlpuQ2g1ZkNJTTVaeXN5TXY5ZnpFaFBrNE9OazJ6aDJNVWMxbWFOUHRwWXlIOUxtVUFNN2UvT0FBQzRIQmJLRDR5djV4RVJRZ2doaEpDR2p0b2RFa0lJSVlRUVFoZ1UwQ0tFRUVJSUlZUjhpSHI1VEZFcG9BVUF0OWM0b0gwei9ZOC9Ea0lJSVlRUVFnaFJnZG9kRWtJSUlZUVFRaGoxMlpxRUVFSUlJWVFROHVtcmw4OFVsUUphV3lkM3BZQVdJWVFRUWdnaHBFR2lrQlloaEJCQ0NDR0VRWlcwQ0NHRUVFSUlJUitpZmlwcFNaaGZ4L2EwK1BqN0o0UVFRZ2doaEJBMVVFaUxFRUlJSVlRUXdxQktXb1FRUWdnaGhKQVBVVCtWdEtTbHRDUm8xVVR2NCsrZkVFSUlJWVFRUXRSQUlTMUNDQ0dFRUVJSWd5cHBFVUlJSVlRUVFqN0V4LzVNd2VNTEs5MWlLVjJPRUVJSUlZUVFRdW9iaGJRSUlZUVFRZ2doREtxa1JRZ2hoQkJDQ1BrUTlKbUNFRUlJSVlRUVFoU2prQlloaEJCQ0NDR0VRWlcwQ0NHRUVFSUlJUitDUGxNUVFnZ2hoQkJDaUdJVTBpS0VFRUlJSVlRdzZGdnZoQkJDQ0NHRWtBOUJueWtJSVlRUVFnZ2hSREVLYVJGQ0NDR0VFRUlZRGZWYjc3bTV1ZlU5aEdvSkNnckNYMy85VmUzMUNnb0tjT1hLRmZCNFBLWEw3TjI3RjlldlgxZHJlM2w1ZVVybmxaU1VnTS9uVjN1TWxSVVdGaUlqSXdNU2llU0R0aU5WMDhldG9VcElTTUR1M2J0clpWdjUrZmtJRGc1R1ZsWldyV3hQbWZMeWNtUm5aOWZLdGpJeU1pQVdpMnUwYm5GeHNjcm53YjlGY25JeVZxMWFoZno4ZkxsNUZ5NWN3S1pObTFCU1VsSVBJNnQ5UlVWRkVBZ0VTdWZYNUR6LzExOS9vYkN3VU9HODdPenNEM3J0ZVBic0dhNWR1NGJYcjErcnZVNVpXVm0xOW5INzltMDhlUENndWtQN0pJakZZcFNXbHRiNEhGRFhxdnUzSW9SVVQwUDlURUVJSVlRUVFnZ2g5VTJqdmdkQUNDR0VFRUlJYVRnS1hhd2IzRVdWb3FJaVRKa3lCVzV1Ymhnelpvek12THk4UElWQkRtTmpZK2pyNnl2Y1ZtSmlZclgyYjJSa2hPN2R1MWRyblRObnpvREw1Y0xXMXJaYTY4WEh4MlByMXEzdzl2WkcvLzc5QVFBOEhrL212bHk0Y0FFQ2dRQURCZ3hRdWEyQ2dnSTRPenRqOU9qUm1EOS92dHo4czJmUElpZ29DTHQyN1VMcjFxMVZib3ZQNTBOYlcxdHUrbSsvL1lhVEowL2l3b1VMME5IUmtabFhYRndNUFQwOWxkdDlYMDBmTjBVdVhMaUFvS0FnK1BuNW9XM2J0aCs4dlpwNDh1UUpJaU1qTVhmdVhHWmFabVltMHRMU1ZLN0haclBSdDI5Zm1XbTV1Ym5ZdjM4L2JHeHNZR1ptQnFGUWlPTGlZclhHd1dLeFlHQmdVT1Z5WXJFWTgrYk5nNGFHQm5idDJnVTJ1K2JmNjhySnljSE1tVE14WnN3WWhjZGZWVTZmUG8xVHAwN2g4T0hETURFeFFWcGFHdDYrZmF0eW5XYk5tcUZseTVZMUhYSzllUHYyTFJJU0V1UUNreWtwS2RpMWF4ZGF0V29GTFMydEdtKy9vS0JBN1dXMXRiV1pmUW1GUWlRbEpWVjdmOGJHeHJDMlZsdzk1Y2lSSTdoMDZSSU9IRGdBVTFOVG1Ya0NnUUF6Wjg1RTc5NjlzWExsU3JYM3QzejVjdnowMDAvbzA2ZVAzTHo5Ky9jakxTME4rL2J0cTk2ZFFNVjVkL255NWNqTnpZV3pzek8rL2ZiYkt0YzVjT0FBRWhNVHNYMzdkbWhxYXFxMW44REFRRmhhV3NMSHgwZnBNaUtSQ00rZlAwZHFhaXFzcmEyaHA2ZFg1VGtFQVByMjdTdnpIRTVLU3NMbXpadXhhZE1tZlBiWlp6TExybG16Qm1abVpwZ3padzR6emRQVEUyM2F0SUdycTZ2TXN2bjUrZGk1Y3lkbXpab0ZjM056cGZ1L2UvY3VsaTFiQm45L2YxaGFXbUx2M3IyWU9uVXFtalJwVXVYWWE2cTR1Qmo3OXUzRDFLbFRZV0ppb25TNTU4K2ZZK25TcFhCemM4UGd3WVByYkR5RS9KYzF4TThVaEJCQ0NDR0VFTklRVUVpTEVFSUlJWVFRd21pSUYxTnUzNzROQUJnNGNLQnExYlFxQUFBZ0FFbEVRVlRjdktDZ0lJU0doc3BObnoxN05pWk1tQ0EzUFNzckMzNStmdUJ5dWVCd09GWHV1N3k4SEIwNmRKQUphUjAvZmh3blRweFF1UjZmejhmaHc0ZHg3Tmd4bGN1RmhJU0F5K1V5dDIvY3VBRnRiVzMwN05rVFFFVlFZUHo0OFhCeGNjSDA2ZE9ySEc5bE1URXhFSXZGU3NOY2NYRnhNRFUxclRLZ2xaT1RnNFVMRjJMY3VIRVlQMzY4V3Z2T3pNekV3b1VMTVg3OGVFeWNPQkZBM1Q1dXlzYVFuNThQUTBORHRjYjhzZHk4ZVJPQmdZRXFsK0Z5dWJoMDZaTEtaZTdmdnc5M2QzZTE5c2xtc3hFZUhnNmdJb2lscWtMVjRNR0RjZWpRSVZ5OGVCSDI5dllLbDlIVTFKUUw1YjE0OFFJaWtZaTVIUjBkRFlsRWdpNWR1aUE5UFYxdUd4d09CNWFXbGdxM3orZnpjZjc4ZWZUcjE0OEpXcHc1Y3dZUkVSRXE3K2ZZc1dQaDV1WW1NeTB3TUJBWExseFF1VjVWTGw2OFdPWHhWcHRldm56SkJKVThQRHhVbnF0RUloRmV2SGloY0o2dXJpNm1UcDJxOW40cm56ZUxpNHV4WXNXS2FveTZRcjkrL1JRR2prUWlFV0ppWXRDdVhUdTVnQllBM0xsekI2V2xwZWpWcTVmU2JUOTQ4QURMbGkyVG1TWVFDTEJtelJxWng4alYxUlVPRGc2SWk0dkQ1TW1UVVZSVUpMY3RQVDA5c0Znc3BmdmF2bjA3Y25OellXbHBpWk1uVDhMT3pxN0s4R2pQbmowUkhCeU1nSUFBTEYyNlZPV3lxdVRsNVNFb0tBaFpXVm5JeXNyQzY5ZXZJUkFJd0dhek1YWHFWT2pyNnlNd01GRHBNU2tTaVNBV2kvSDc3Ny9MaE1YS3lzcVFuWjBOb1ZBb3Q4NjdkKy9rZ3JnRkJRVUtnNkI4UGgrM2J0M0NzMmZQNE8vdnJ6REErNzZNakF4Y3YzNGQwZEhSV0xSb0VRWU5HbFRsT2pXUm41K1A2T2hvcEthbVl1dldyZERVMUVST1RnNHlNakprbHBOSUpORFUxTVNlUFh2UXVIRmptV1BCMk5oWTZibUpFS0sraHZpWmdoQkNDQ0dFRUVJYUFncHBFVUlJSVlRUVFoZ042VnZ2TjIvZXhMcDE2eUFVQ2lFV2k1bVFrb0dCQVJQaUVZbEVzTEN3d09yVnE1bjFLbGN0VW1iOSt2WG8yclZybGN0NWVYbkpWYUlaT25Sb2xSZnJQVDA5TVhUb1VBd1pNa1RsY2hvYS8zd2tLeTR1eHAwN2Q5Qy9mMyttbXMyZmYvNEpzVmhjcmVwQWZENGZFb2tFbHk1ZGdxV2xKV3hzYkZCYVdncWdJdnlqb2FIQlZHVnhjbkpTV0oxSVQwOFB1cnE2QUFBVEV4UFkydHJpMTE5L2hVZ2t3cVJKazFUdXY2aW9DQ3RYcmdTUHg0T1ZsUlV6dmE0ZU4yVUtDZ3JBWXJIUXVISGpLcGY5MkNxSHB0NTM3dHc1N05telIrMXQrZnI2cXF4TWMvMzZkUncvZnB5NW5aMmRqV25UcGxXNTNZQ0FBQVFFQkNpYzkrV1hYOHFGVUJZdFdxUXcvTFYyN1ZxRjI5RFgxMGRJU0lqQ2VlZk9uVU5KU1FtKytlWWJadHJDaFF2bEFsaFNPM2Z1eE5XclY5R3ZYeis1ZVdLeEdHS3hHTk9tVFZNcm1LbElUZGRUNWYwS2VWSlBuejdGOHVYTHdlUHh3R0t4c0hEaFFxWGIrT21ubjJCbFpZWFpzMmNybkQ5NzlteHMzTGhSWnRxZVBYdVFrNU9qTUlEVnZIbHp1V25EaHcvSDVNbVRxN283QUlCNTgrYkpUUk1LaFJBSUJFaE1UTVM3ZCsvZzZ1cktuSTlZTEJZVDhJbUlpSUNHaGdiYXQyOHZkMDVpc1ZobzBxUUoyclJwZzE5KytVVm0zb0lGQ3pCNzlteDA2ZEtGbVdaaVlvTFkyRmlVbFpYaDBLRkRPSFRva055NFRwOCtyVFRBR1J3Y2pKaVlHSXdjT1JJelpzekFuRGx6c0dIREJnUUVCS2lzem1ScmE0dXhZOGNpSkNRRXZYdjNyckxhb1RJR0JnWklTMHVEc2JFeGpJMk44ZUxGQy9qNys2Tk5temJRMHRMQ3VYUG5BRlE4VHhSVjdEcDM3bHlWUVZBQStQMzMzNWwya05uWjJTZ3RMY1dSSTBlWStibTV1WGo4K0xITXRJa1RKOExjM0J5TEZ5K0dyNjh2dG03ZHFsYVl6OGJHQnJ0Mzc0YVhseGVPSHorT0FRTUdxSFVlcnk0TEN3dXNXTEVDSzFhc2dMKy9QOXpkM1hIOStuVUVCZ1lxcmV6bzdlM04vRjVhV29wQmd3YkIwOU96MXNkR3lIOU5RL3BNUVFnaGhCQkNDQ0VOQ1lXMENDR0VFRUlJSVl5R2RERkZKQktCeitmRHc4T0R1Wmo3NTU5L0lpNHVqbG1HeitmRHdNQkFKZ3lramdjUEhqQkJBVlh5OHZMa1dyNlptcHJDMU5RVVlyRVkyZG5aQ3RkanNWalExZFZWR0o3UjF0YUdrWkdSM1BScjE2Nmh2THdjdzRZTlk2WWxKaWFDeldhalI0OGVWWTVWYXNxVUtUSmhtZEdqUnpPL1N5dmxTS3MwblR0M2pybmdYMW5saWpvc0Zncy8vdmdqU2twS3NHL2ZQdWpwNldIa3lKRUs5MTFTVW9LVksxY3lsWUErLy94elpsNWRQVzdLdkg3OUdvYUdoblVTQkZDbHRMUVV6NTQ5QTFEUnlrNGtFaUVsSlFWQVJZV1c2cnA5K3piZXZIbURuSndjQUJYaHhZeU1ES1o5WWN1V0xWVzJISHYwNkpITWJXTmpZL2o1K1RHM0JRSUIrSHkrd3NBUVVQRThURTlQbDJsaDE3UnBVNFhMT2pnNDRMdnZ2cXZ5UHUzYnR3ODNiOTVVT0srb3FBaS8vZlliUm93WWdjOCsrNHhwdGFtc1dzL0preWNSRVJHQjZkT25vMXUzYmtyMzZlenNMQmRvMmJScEU3S3lzckI1OCtZcXgxeWJqaDA3eHJUOXF5d2hJUUhyMTYrSFNDU0NtNXVid3VPOXRMUVVCdzhlUkhGeE1jek16R0JvYUlqZHUzY0RBQzVkdW9RTEZ5NHd0MDFNVEdTMklaRklrSjJkalI0OWVxaDlUdEhWMVZWNWZGV21xRExWeFlzWFpRSkRsVU5qMnRyYUNBME5SVUZCQWVMajR5RVVDakZyMWl5NWJVaVgwOWJXaHE2dUxwNC9meTV6bndvS0NwaGdWNk5HamFDbnA0Zmp4NCtEeStYaW0yKytZY1lWR1JrSlBwK1BFU05HS0QyZVFrTkRzWC8vZmxoYlcyUGV2SG5RMU5URTh1WExzWHo1Y2l4ZHVoUmJ0bXhSR2RTYU9YTW00dVBqRVJ3Y2pINzkraWs4djFaV1ZGU0UxNjlmTTRGRk5wc05KeWNuYk4rK0hVREYzL1N2di81Q2h3NGRWRzVIbFNkUG51RGx5NWQ0OHFUaTlmM1dyVnRJUzB0RFFrSUNYcjkrRFFBb0xDeEVTVWtKWW1Oam1mVjRQQjdLeTh0bHBvMGJOdzRBWUc5dmp6dDM3dUR5NWN1d3Q3ZG4ydk9xMHFSSkUyemJ0ZzJGaFlWMWVsNjJzN1BEeElrVEVSTVR3NFRRVklWQ0svUHk4cXF6Y1JIeVg5T1FQbE1RUWdnaGhCQkNTRU5DSVMxQ0NDR2ZqTFMwTkNRbkp5TXRMUTFaV1ZreTg4ek16R0JsWllXdVhidFcrMEk5SVlTUWZ6VEViNzEzNjlZTlY2NWN3WlFwVTFCVVZDUVQwc3JLeWxKWlJVaVpvS0NnYXJVN1ZDUTNOeGZUcGsyRHBxYW1YSkNMeitjakpDUkVyczFhZVhrNXZ2amlDNnhhdFVwdWUrSGg0ZUJ3T0V4NFFpS1I0UGJ0MjVCSUpETEJCVDZmajB1WEx1SGF0V3N5NndjR0JqSnR4THAwNlFKSFIwZG1YbWxwS1JPVUtDb3FRbGhZR096czdEQml4QWlaYldSbFpXSFhybDF5RjlBNUhBNVdyRmlCUllzV3dkL2ZIMlptWnJDenM1TlpwclMwRk11WEw4ZkRody9oN3U2dXRGVmViVDl1eXFTbnA2Tzh2SndKK1h3c3o1NDlrNnQrSkwwOWV2Um90R2pSQWhLSlJDYjRVRmxhV3ByTTdkRFFVTVRIeHpPM3o1NDlDd0JNOWFTN2QrK3FESys5MzJwUVMwdUwrZHRKSkJJc1dMQUF4c2JHOFBYMVZiaitxVk9uY09EQUFheGJ0MDVsS3pxZ29tcFY1WmFIcXBaVDV0Q2hRMkN4V1BqbW0yOGdGb3V4WU1FQzJOcmFLcXdvRlJ3Y2pQMzc5OFBCd2FGYWJmMmtzckt5bVBEYng5U3ZYejhjUG53WXAwNmRZZ0pRT1RrNThQYjJSck5temJCNjlXcThlUEVDWm1abWFOKytQYlBlMDZkUHNXYk5HcVphbmJRbG0vUzlyN1JxWE9YM3dpa3BLVXlydDhMQ1F2QjRQSEE0SEZ5OWVsVm1URzNhdEVHYk5tM3E3RDdQblRzWGpSbzFZbTVIUmtZeTRjV3paODlDS0JUQzNkMWRaaG1nSW9UMzh1Vkw1dmIxNjljUkZCVEVqRlVrRWlFMk5oWkpTVW5JeWNtQnNiRXgrdmZ2ejRTUDJyWnRpKzdkdTBNa0V1SGt5Wk1ZUDM2OHdsYTRRTVd4dm5mdlhsaGFXbUw5K3ZWTXFLOTc5KzVZdG13Wk5tellnS1ZMbDJMTm1qVksyK0ZwYTJ0ajdkcTFNRE16QXdBY1BIaFE1ZVBDNS9OUldGaklMTWZsY3VIazVLUnluZXE2ZHUwYUxseTR3RHczcGMreG9LQWc1dHl4YU5FaWZQYlpaL0R3OEdEV2MzTnpnNDJORFJZdFdxUnd1MjV1YnJDeXNrTGZ2bjBSRkJRa2Q5Nld0bFZjdVhLbDNPdXRucDZld2dwbnRXWG16Sm1ZTm0wYWMrNFhpOFhNOGFZS2o4ZjdxSzhYaFB5Yk5jVFBGSVFRUWdnaGhCRFNFRkJJaXhCQ1NJTldWRlNFczJmUElqdzhYQzZZcFl5Wm1Sa2NIUjB4ZHV4WXVRczloQkJDVkd1SUYxTTBORFFRSEJ5TTFxMWJ5MHhQU1VuQmd3Y1A1RnFnR1JnWUlERXhFUjA2ZEFDYnpVYmJ0bTNCNVhKbGx2bVFkb2Z2Mjd4NXMxeVF5OG5KQ2M3T3puQjJkcGJibmlJUEhqekF3NGNQd2VWeW1lRFN6WnMza1p1YkMwZEhSNW53eE42OWUyRmpZeVBYU3F0eUt5Y0xDd3Vaa0ZaQlFRRVQwZ29KQ1VGSlNRbGNYVjNsSGxOcHBSVkZWVTYwdGJXeFpzMGFIRHAwQ0IwN2RwU2JyNm1waVJZdFdzREp5UW1EQnc5V2VEOHJxNDNIVFpuTXpFd1VGeGNEQUpLVGs5RzdkKzlxcmY4aGJHeHNjUHIwYVFBVjdlaGV2MzZOZmZ2MkFhZ0lTSVdGaFVFaWtXRFRwazBLMXhjS2hUSVZpWHg4ZkFCVWhMZm16cDJMalJzM29rZVBIa2hPVGdZQTdOaXhRMkVGSXlsVm9Ta1dpNFZodzRaaHg0NGRpSXlNbEdzem1aT1RneU5IanFCYnQyNXlvVHhGSWlNakVSa1pXZVZ5QUJSVzducjA2QkZDUTBPeGFORWk2T3ZyNDlLbFMzaisvRG0rL2ZaYm1lWEt5OHV4ZGV0V1JFWkd3c1RFQlBQbXpWUDVHQ2dqRW9rK2VxVTFBR2pkdWpVR0RoeUlreWRQTW0xY216UnBnblhyMXFGang0N1EwdExDMmJObmNlWEtGY3lkT3hmOSt2WERrU05IRUJFUkFSTVRFMnphdEFtZE8zZFdhMStYTGwxQ1dGZ1ljdzdrY3JuNDQ0OC84TWNmZnpETENBUUNUSnMyVFdGSTYvWHIxekxCV0ZXa29SeEZCZzRjS0ZPQjdmSGp4MGhKU1FHUHg4UDU4K2N4WU1BQW1YT1dWSGg0T042OGVTTXpyV1hMbGt6YncrSERoOFBWMVJWOSt2VEJxVk9uRUJNVGc2aW9LSXdiTnc3cDZlazRldlFvdW5idGl2RHdjQlFVRkdEUW9FRnkrNmg4UEZsYVdtTFRwazF5d2NmQmd3ZERKQkpoOCtiTmNITnp3N3g1OCtSQ3JsS3RXclZpZmc4TkRWWDZtQUFWWVNKTFMwdm1lUTVVUE8razUrTDA5SFJJSkJLbThsemx4M0RqeG8wS2ozdHBLRS9LMWRVVnJxNnV1SG56SmxhdlhvMmRPM2NxRFpsVmg3YTJOc2FNR1FNQTZOcTFxMXk0S1RnNEdBQXdaTWdRSmtBczlmNXJjbTNUME5DUWF5ZGNPWUNtVEhsNXVjSmpoQkJTZlEzeE13VWhoQkJDQ0NHRU5BUVUwaUtFRU5KZ0hUbHlCQ0VoSWN4RlZuVmxaV1hoeUpFak9IUG1ETDcrK210TW16YXRqa1pJcXV2cDA2ZDFXcVdCRVBMaEd1SzMzdlgwOURCa3lCQ2NQSGtTUTRjT0JRQWtKU1ZoN2RxMWFOV3FsZHlGY21kbloremR1eGRKU1VsZ3M5a0tMNUluSmlZaU16T3p5bjFuWldWVldWWEQzZDFkWVVXb3c0Y1A0OWl4WXpMVHBSV2gzbmY4K0hHNWFXZk9uSUcydGpiYzNOeWdxNnZMVEQ5NDhDQ3NyYTJadGxQVlVWQlFnSFBuem1IdzRNRnlBUzNnbndwSGxkdkNGUllXUWlLUkFLZ0lHYzJaTXdkQ29SQUZCUVVvS3l0amx0SFcxbWFxTzFVT3R1bnI2OHM5UGtEdFBHN0szTGx6QjBCRkNDa3VMdTZqaHJRNEhBNE1EUTN4N3QwN3BLU2t3TkRRRUlhR2hqTExLRHN1Z1lvV2xIdjI3RkY3Zi92MjdaTnBSeGNkSFkzdzhIQ3NYNzhlUUVYSVEvcDRBUEtocmVIRGh5TThQQnkzYjkrV0N5ZnMzcjBiTEJZTFM1WXNrYXQreFdLeDVQNStRNFlNa1F0VUtiSi8vMzdjdW5WTGJ2cVdMVnVnbzZNRGdVQ0FrSkFRbkR4NUVnNE9EdWpidHkrelRIeDhQSGJ0Mm9YTXpFejA2OWNQU1VsSm1ERmpCaVpObWdRbkp5ZG9hV2twM2UvVnExZFJYbDdPM003SnlZRlFLR1RhZjc2dldiTm02TjY5ZTVYM3B5WmNYRnpRcmwwN21YQmw1UmFFUC96d0EwUWlFUUlEQTdGcjF5NXdPQng4L2ZYWGNIRnhrVmxISFMxYnRtU0Nnb29vQ2tkSnhjZkh5MVJ5cTIzQndjRW9LU25CTjk5OG8zQytXQ3lXYTFQNTZORWpqQm8xQ2tCRndHek5talhnY0RnUUNvV3d0cmFHdjc4LzJHdzJVbEpTNE83dWpsOSsrUVhSMGRGd2RIU1VhOTJZa3BLQ2JkdTJJVDA5SFhaMmRsaTVjaVh6K0o0NmRRcXhzYkZZdFdvVnpNek00T0RnQURNek0vajYrdUtYWDM1QlpHUWtwazJiaHU3ZHUrUEJnd2Q0L1BneHM5MmhRNGN5WHhhNWVmTW0yclZycDNhNzAzdjM3bUhMbGkwQUtzNTlFb2tFNjlhdEExRHhIS3NjQXZzUVBCNFBxYW1wQUlESmt5ZUR4V0xoenovL1pPYlBtREVEYkRhYm1kYWxTeGR3T0J5WjgwblRwazNScWxVcjJOcmF3dGJXbHBrZUV4T0R3c0pDQUJVQnR3OXAxNmd1c1ZpTUd6ZHVNTGZOemMxaFpXV0Zzckl5TkduU0JDZE9uS2h5RzJmUG5wVTczZ2doTmRNUVAxTVFRZ2doaEJCQ1NFTkFJUzFDQ0NFTlRsRlJFYnk5dlprS0VUVlZYRnlNSTBlT0lEazVHZDdlM2grMXF0YmJ0Mit4ZXZWcWxKU1VZUERnd1VvdlBIMm96TXhNcHJySWpoMDdhdnl0OU5UVVZMUnQyN1kyaHlibjBxVkwrT1dYWHpCaXhBaDgvLzMzQ2kvWUUwTHFYMDB2cG9oRUlwbnd3NGZRME5DUU81K05HemNPR1JrWlRHdXkwdEpTTkd2V0RHdldySkZiZHNLRUNSZzJiQmh5Y25MQTRYQVVYbkFORFExVnE5MWhhV2twMnJWcnAzQWVpOFVDbDh2RnlwVXI1UUtvczJmUHhxaFJvNWdnZ1pTaWMvV2pSNCtRa0pBQVRVMU5KZ3dsYmZIcjZPZ29FOUQ2VUlhR2h0aTRjU04wZFhWeDdOZ3hUSjQ4V2VaOExBM3dWSzVBNHVMaUFqNmZyM0s3cWxyTjdkKy9YNlpxUzIwOWJxcmN1SEVEYkRZYnc0Y1BSMVJVRk56YzNENTZDNnZvNkdoSUpCTHcrWHlzWHIwYVAvNzRJd3dNRE9wOHYrL2V2Y09qUjQrWTI2MWJ0MllDZVVWRlJSZzdkcXpDOVZKVFUrVmE0RWxKcXoxVk5uYnNXTGtxZGg5S1gxOGZiOSsreFcrLy9ZYmMzRnlZbUpoZy92ejVFSXZGU0VoSXdObXpaNUdVbElRMmJkcGd5NVl0c0xXMVJVRkJBWTRmUDQ3RGh3L2o3Tm16K1BiYmJ6RjA2RkM1Q2tNc0ZnczdkKzRFajhlVDIrKzJiZHNVanNmQndhSE9RbHJTdjB2bHh6dzNOeGZKeWNsSVNrcENmSHc4Q2dzTFlXUmtoQysvL0JKang0NkZ2cjQramg0OWlwNDllNkpMbHk0MTJtOU1UQXhPbmp6SkJPS3E4dlhYWDhQVjFWV3RiU3RySTZqS3RHblRZR3RyaTFldlhpRXZMdy9kdW5XVG1mOSt0VE1qSXlNTUhEZ1FEZzRPMkxKbEMvaDhQdWJObTRjK2Zmb2dMaTRPang0OVlwN3JYYnQyeGJoeDR4QVNFZ0lkSFIyWisxRmVYbzVmZi8yVkNVczZPenRqNXN5Wk11ZkR6TXhNUEh6NGtBbWpBb0N0clMxMjdkcUZ6WnMzNC9idDIvRHc4TURFaVJPaHFhbUowNmRQUXlRU1FTQVFvRWVQSG1qVXFCRjRQQjQyYnR3SVMwdExiTjY4V2EzejJLQkJnekJvMENCSUpCSk1uVG9WT1RrNU1xSE92THc4dEd2WER1M2J0MWRZU1Nzdkx3K1ptWmtxOXlXUlNKQ2Ftb3BseTVaVk9SNnA0OGVQbzFHalJsaXhZZ1V6N2NzdnY4VFNwVXRsbHVQeGVOaTFheGNzTEN5UWtaR0JpSWdJOFBsOGhjOGxQcC9Qdk83VkJtOXZiN214bFphV29sR2pSbmo5K2pXS2lvcFVydCtwVXllMTNoc1FRcXBHQVMxQ0NDR0VFRUlJVVl4Q1dvUVFRaHFVdExRMGVIbDVxZDNhVUIzSnljbVlPM2N1Zkh4OFlHVmxWV3ZiVmFhMHRCU3JWcTNDMDZkUEFRRG56NS9ILy83M1A3UnMyYkxXOTVXVGs0T25UNTlDVTFPenhnR3RDeGN1WU1lT0hSZy9manhUQWVYOWZiaTR1RlM1SFE2SG83UVNCVkJ4TVZKTFN3c1hMMTVFYVdrcFBEdzh3R2F6Y2YvK2ZmajcrMWQ3M0ZwYVdqVmFqeENpV2syLzlSNGJHd3MvUDc5YUdjUG8wYU14YXRRb1hMbHlCVUJGeUVkNjRUd3RMUTBBWUdkbmg0S0NBdHkrZlZ2cGR0cTNieTkzN2pVd01NQ0lFU013ZnZ4NE5HL2V2TXF4aElhR0tnd29GUmNYbzZDZ0FBRUJBY3p0eWlRU0Njckx5K1dtejV3NUUwQkZ4UTgybXcySlJJTEF3RURvNit0ajRNQ0J6SDNtOFhqUTF0Ykd4SWtUcXh4amRYWHExQWx4Y1hFNGRPZ1FDZ3NMTVcvZVBHYWVRQ0FBSU51S3lzZkhSMlhMUEdWdTNMZ2hWeTJxdGg0M1ZmTHo4L0hubjMraVM1Y3VHRFZxRkM1ZXZJam82R2g4K2VXWDFiNFBIMExhaW8vUDV5TXJLd3ZMbGkzRDVzMmJBVlRjVDJXQnFNclZlQlM1ZHUwYWpoOC9qbUhEaGdFQXZ2dnVPNW1naGxBb2hGQW9sQXU2QVVCQVFFQ1ZvWXdYTDE3Z3hJa1RtREJoZ3NycWw0cmFwZFdrM1dGWVdCaXVYcjJLZGV2V01kV0RidDY4Q1I4ZkgzaDZla0pIUndjTEZ5N0VvMGVQWUdOamcxV3JWdUdMTDc1Z2pnTkRRMFBNbXpjUFk4ZU94YTVkdS9Eenp6L2p5Wk1uekhFdHJRREc0WEFRRkJRa0V3aVpPM2N1ek0zTlpZSWRVaE1tVEZBcnhGU2IvUDM5RVI4ZkR6MDlQZlR1M1J2Mjl2Ym8xYXNYRTFJcUxTM0Y4ZVBIb2FPalUrT1FWbDVlSGxKVFU5VitUck5ZckRvTnJXaHJhOFBPemc0TEZpeEFabVltZHU3Y0tWUHRTaUFReUp5UEJnMGFoSUtDQXZqNCtHRHMyTEVJQ1FuQjhlUEhjZjc4ZVV5WU1BRkxsaXhobHBWV0FkUFgxd2VQeDhPcVZhc3dmdng0OU83ZEc1cWFta2hOVFVYejVzM3g0NDgvVnF2U2s0bUpDZGF2WDQvcjE2OWp6NTQ5Y0hSMGhLV2xKV2JNbUlHNHVEaVo0MGxmWHg4ZUhoNzQ2YWVmc0dQSERpeGV2Rmp0L2R5OWV4ZloyZGxnczltSWpvNUduejU5OE9MRkN5eGZ2bHl0OVZ1MmJLa3dnSGptekJuY3ZuMmJHVXRBUUFEelhMOTE2eFo4Zkh4dytQQmhOR25TQkVCRnNPL25uMzhHVVBIM2tsWitYTGh3b2NMOVNzOXpzMmJOd3RxMWEzSDM3bDFjdW5RSlAvendBNzc2Nml1WlplZk5tNGRYcjE2cGRYK3E4dHR2dnpGVkNEMDlQWm5wK2ZuNWFOU29FWDc5OVZmY3VuVUxXbHBhS0M4dmgwZ2tnbzZPanN6dlFxRVFHaG9hT0hmdVhLMk1pWkQvTXFxa1JRZ2hoQkJDQ0NHS1VVaUxFRkludGx4K2pQYk45TkgrTTMyMGJxb0h0b0p2K0JMeXZxS2lvbG9QYUVsbFpXWEJ5OHNMdTNmdnJ0T0tXa0toRU92V3JjUFRwMC9SdEdsVHRHM2JGdkh4OFZpK2ZEbTJiOThPVTFQVFd0MWZmbjQrQUh4UVpZNW16WnFCeldiajFLbFQwTlhWbGF1R0lwRklJQmFMb2FHaGdhWk5teXJjeHBzM2I2cmNUNGNPSGJCMjdWcXNXTEVDa1pHUkVBZ0VXTEZpQlVwS1NwaEFXM1Y4N0lvb2hQeFgxUFJpaXJtNU9Sd2NIR3BsREIwNmRFQnhjVEZ6YmtsTFMyTUNHWlVyYWYzeXl5OUtRenRpc1JqejVzMWpRbHJoNGVGTThNZlMwaEszYnQxUzJHNU5FUTZIZzVDUUVBQkE1ODZkWVdOamc3dDM3MkxEaGcxSzErSHorYmg0OFNMQ3dzSmtwa3Vyckp3OWV4YU5HalZDZW5vNlVsSlM0T2JtaHR6Y1hHYTVidDI2WWYvKy9UViszUWdMQzVQYmQyWDkrL2ZIbURGakVCSVNBaXNyS3lid0l3MXVWQTVGVkc3QlZoMFpHUmx5MDJycmNWTWxORFFVQW9FQWpvNk9hTk9tRFd4c2JIRGl4QWtNR3pic28xVnh2SFhyRnRMUzBqQjY5R2hjdTNZTjY5ZXZ4OEtGQzdGdTNUcjA2dFVMRW9rRTI3ZHZaKzVYNWRjMG9WQW9FN3BLU1VuQmpSczNtRFplWVdGaGFOdTJMWVJDSVFEQXpjMU5Ka3lVbUppSTY5ZXZLd3lEbUpxYVZ0a3FMVGs1R1NkT25FRDM3dDFoWjJkWHJmdGRuWGFIQ1FrSjJMbHpKODZlUFl2aHc0Y3pmNXVNakF4czJMQUIzM3p6RFRwMTZnUUF6SDFSRmJZM056ZUhqNDhQa3BLU1pLcURTczhSYkRaYnJrMWdVVkVSakkyTjVZNHBzVmdNb1ZCWTV5RXRQcCtQQ3hjdU1MZGRYVjB4Y2VKRWRPalE0VjlYY1hUS2xDbHkwNlRIUFp2Tnh1clZxekZ2M2p5c1hyMGFBUUVCekR5UlNNU2NqOExDd25Ea3lCR0l4V0w4OU5OUDZOT25EODZlUFlzRkN4WkFLQlRpeElrVGlJaUlnSk9URXc0ZE9vUVhMMTdncTYrK3d1elpzL0g4K1hQczNic1h2cjYrYU55NE1RNGNPSUNmZnZvSkJnWUdOVzV2TjJEQUFQVHIxNi9LdjFYZnZuMHhmdng0bkQ1OUdoMDdkbFRaWHJLeWlJZ0ltSmlZSURjM0YvNysvb2lNak1UU3BVdmxLdGo5K2VlZmlJaUl3UHo1ODJXT1plbnZlWGw1K09PUFB4QWVIZzRBdUh6NXNreFZLeTZYeXp3RzBrQ2dvbWxBUldoUCtubEEwZjArZGVvVTR1UGo0ZXZyeS96ZGxpeFpnb2lJQ0d6ZHVoVXZYNzdFZDk5OXg2dzdZTUFBbWRlK0Q2R3RyYzFVRGF3Y0xIejE2aFVzTEN6QTQvRXdhdFFvdUxtNTRjaVJJMGhMUzRPUGp3OU9uVHFGeE1SRS9Qenp6N2gyN1JxMmI5OWVLK01oNUwrT0FscUVFRUlJSVlRUW9oaUZ0QWdoZGNJOStKODJkWm9jTml4TmRORzZxUjd6cjFXVGYzNDNOZENxeDVHU2hxS29xQWp1N3U1MUV0Q1N5c3JLZ3J1N096WnYzbHduUWEzaTRtSjRlM3ZqN3QyNzBOUFR3L3IxNjJGaFlZR2Zmdm9KaVltSitQSEhIN0YyN1ZxRmxTZHFTaHJTVWhhZVVvZWRuUjNjM2QyeGNlTkdIRDU4R0xxNnVoZzNiaHd6WDFweG9rV0xGc3kzMDk4M2F0UW90ZHFjZGV2V0RhdFdyWUtQanc5U1VsS1FtWm1KenovL1hPWUNwVHFjbkp5cXRUd2hSSDAxL2RaN2h3NGRxbFdKUkIwelpzeUF0N2MzL1B6OElCQUlvS2VuaDlEUVVCdzhlQkFHQmdhNGVQRWlKazJhaEprelo4cFVEYnArL1RwOGZIelF1WE5uWmxwWVdKaktRS2xJSkdLcWJXaHBLWDl2b3FHaEFSc2JHL1R2MzErdVNsUmxUazVPY0haMmhyT3pzOHowbXpkdll2WHExY3p0MXExYjQzLy8reC9HakJtREF3Y09NTk1mUG55STU4K2ZLeDNyOCtmUG1RdnVVbzBiTjJaQ05WMjZkSkVKQXBTV2xpSXdNRkJtK1RsejV1RHZ2LytHdjc4LzJyVnJoNVl0V3pLVnRHb2FXcWhLYlQxdXloUVhGK1BDaFFzd05EU0V2YjA5Z0lxMmZCczNic1RseTVjeFlzU0lEN3NEYXBCSUpEaDQ4Q0MrK09JTEdCb2FBcWlvdkxOdTNUcVVscGJpMGFOSFlMUFpDQTBOUlVaR0JtYk9uSWsxYTlZd29Zbk16RXdrSnljakl5TURGaFlXMkxScEUxNitmSW5HalJzREFGYXVYSWxCZ3diaDZ0V3JZTEZZK1BMTEwyWENFbmw1ZWJoNTh5Yis5Ny8vS1J4ZmFXa3BVNUZPa2ZUMGRBREFzMmZQbElhVWpJMk5ZV0ZoQVQ2Zkw5TUtqczFtcTNYc3NObHNGQlVWNGVMRmkzQjNkMmVPMWR6Y1hDeGZ2aHcyTmpibzNyMDdvcU9qOGZMbFMvVHMyUk0zYnR6QW9rV0xxdHoyL3YzN1pkN25sWmFXS3J3ZitmbjVLQzR1aHBtWm1kdzhhZlc4dWd4cGlVUWkrUHI2SWlVbGhabTJZTUVDdFNwY0hUNThHTWVPSFFNQStQbjVWYXVxbHFJZ3BpcnA2ZWtxSzZWV0pqMS9LREozN2x5WnYwdGtaS1RNZlcvV3JCa1dMVnFFZGV2V0lTQWdBRC8rK0NPelRla3h4V0t4NE9qb2lFbVRKakVoTG50N2U1aVptY0hhMmhvREJ3NUVZV0VoOHZMeTBLVkxGM2g3ZXpNVkV6dDI3SWh0MjdZaFBUMGRKU1VsME5QVGt3dnQxWVM2WWJwWnMyWWhLU2tKb2FHaGNIQndVS3NpNEI5Ly9JR3Z2dm9LNTgrZmg2ZW5KMWFzV0lHVEowOWl6cHc1TXNzV0ZSVWhJaUlDL2Z2M1YvaVp3Ti9mSDlldlgyY2V4NjFidDZKejU4NzQ4ODgvMWJ5WDZybCsvVHIyN3QwTFIwZEg5TzdkbTlrK2g4UEI0c1dMMGJScFV4dytmQmdaR1JudzlQU0V0cmEyV3FIT0R5RVdpL0gwNlZQMDY5Y1B5Y25KVmE5QUNLazFWRW1MRUVJSUlZUVFRaFNqa0JZaHBNNlZpOFI0a2wyRUo5bEZDdWZyYVhMUVNocmdxaFRla3Y0ejBLbFpDemZ5YVFrSkNWRjV3VkFaVSt1cVhqVUFBQ0FBU1VSQlZGTlRtSnViSXpNekU5bloyVlV1bjVhV2hwQ1FFRXlmUHIwbXcxUXFPenNiSzFldXhMTm56NkNscFlVMWE5WXcxVnU4dkx6ZzZlbUp2Ly8rRy9Qbno0ZUhod2UrK09LTFd0bXZOSERRckZtekQ5ck8wS0ZEOGZ6NWN3UUhCK1BvMGFNWVBIZ3dqSXlNQUlBSnp1bnE2dFpvMjN3K0gwZVBIb1dob1NFbVRKaUFmdjM2d2R2YkcrM2J0NGV4c1RHQXVyMElTZ2lwbm9aME1VVWFFcjEvL3o1OGZYMXg5T2hSbWZsY0xoZURCZzFDYUdnb0U5SVNpOFU0ZE9nUVB2LzhjOWpZMkRETFZtNzVsSnFhaW1mUG5zSGUzcDY1YUoyZW5vN1pzMmRqL3Z6NUdEcDBxTXB4N2QyN3Q4cHdLWi9QbHdsU1NFa0RFcE1uVHdZQUJBWUdZdm55NVhJWDdQLzQ0dytsK3hBSUJFaE9Uc2FEQnc5a3BuZnUzSmtKYVZsWVdNaUV0QW9LQ3VSQ1dsd3VGeDRlSGt4VmtkV3JWek9CMjhwQm16ZHYzaUFwS1VubC9WV2tjZ0FEcVAzSFRWSG8rZURCZzhqUHo4ZnMyYk9aK3pCNDhHQWNPM1lNZS9mdVJkKytmWm13VTEyNWUvY3Vuang1Z3NXTEZ5TXhNWkdaTHExZzllalJJMmFhaFlVRit2VHB3MVN1RW92RlNFeE14UDc5KzJGdWJvNmRPM2RpMHFSSmFOMjZOVGdjRHViT25jdFV6OHpMeTRPQmdRRkVJaEZLU2txWWJVcERVMFZGLzd6M1pyRllUQ0RsNWN1WGFyVmNVeGJNQmdBSEJ3ZDRlSGpnNk5Hak9IbnlKRE05SWlJQ0VSRVJWVzRicURqKy9QMzlZVzF0elV6YnVYTW5Nak16a1ptWmlmbno1ek5WZTNyMjdJbGV2WHJKL08zKy92dHZ4TWJHWXRhc1dUTHZJOTRQNGhjVkZUR3RGU3VUUG44VXRhT1doclJxK3Q2bkttS3hHQnMyYkVCQ1FnSjY5T2pCaEZubXpwM0x0R2ZrOFhoeTR4WUlCTml4WXdmNjlPbkRQTmMvKyt5emF1MjdzTEFRWEM1WFpSaTFzcnQzNytMKy9mdHFMYXVvTmF6VXdJRURaUUpFang4L2xqdEhEQm8wQ0xHeHNiaDY5U3ErL3ZwcnRHblRCdVhsNVV6WTBkSFJFWEZ4Y1pnd1lZTE1ldGV2WDFlNFQwVXRSZnYzNzY5MnU4RGF4T1Z5NGV2ckMwTkRRN1dDWGZ2MjdVUExsaTJaODRhZG5SMW16cHhaWlNVOFJRWU1HTUJVdXZUeThwS3J3QnNmSDQ4blR5cGUrNlhWYldOalk1bm4wc09IRDZ2Y3g1MDdkN0IrL1hwMDZ0UUozMy8vdmNKbHBrNmRDZ01EQXdRRUJHRFJva1h3OWZWbFdpcldsUWNQSG9ESDQ2Rno1ODVJVGs3R2hRc1hjUG55WlFnRUFrZ2tFb3dhTlFwQ29SQmlzUmlqUm8yQ1NDU3FzNUF5SWY4MURla3pCU0dFRUVJSUlZUTBKQlRTSW9UVXUrSnlFZTVuRk9KK1JxSEMrZnJhR21odXJBT0x4anF3TU5aQmk4YTYrTXpvbjlzV3hqb3dONlMyWjUreW9xSWlwbzFVZGVqcDZXSExsaTB3TnpmSG5EbHoxQXBwQVJXQnNISGp4dFZhTmExcjE2NWh4NDRkS0N3c2hKR1JFWHg5ZmRHdVhUdG12cGFXRmpaczJJQXRXN1lnS2lvS2E5YXN3Y2lSSS9ITk45OHdGNTFxU25vaHBYSWJrcHFhT1hNbVNrcEtNSGJzV0NhZ0JZRDUxbmxOSzRDVmxaWGg1TW1UYU5hc0dYTlJyVy9mdmg4OFh2THZKUmFMVVZaV0JpMHRyWDlkdTZkUFFVUDYxbnRwYVNtQWlxcFFYQzRYdi8vK3UxeXc0S3V2dmtKb2FDaWlvcUl3ZVBCZ0JBVUY0Zm56NXlvcjdwdzdkdzQzYnR6QW9FR0Q1T2FscEtUSXRFbXFyRStmUHREUjBjSG8wYU14WU1BQWxXUDM4UENBZzRPRFhBdkllL2Z1WWMrZVBmRHg4WUdPamc3TXpNd1VIdWV1cnE1d2RYVlZ1TzFSbzBiaHE2KytrbXQ1VlJOV1ZsYnc4L09EcmEwdGdIOENQcFV2VWo5NThnUzdkdTJxOXJhbDdmaWthdnR4ZTk5ZmYvMkYwTkJRZlBiWlp4Z3paZ3d6bmMxbXc5WFZGVjVlWHZEejg4UEdqUnVWL28ybGVEd2VBQ2dNOTFTbGRldldHRFJvRUd4c2JHUkNXc3E0dUxoZzRjS0ZPSFRvRUJJVEU1R2VubzR4WThaZ3lwUXBZTFBaVE5qdS9URDc4K2ZQWVdGaGdhaW9LR3pldkZsdXUyUEhqbVYrTnpVMVpZSnZyVnUzeHFGRGg1aDVBb0ZBcHFyU3c0Y1BzV0hEQnJpN3U4dFVvNnRNR3ZoeWNuTEN3SUVEcTd5UFFFVTF0SkNRRUpTWGw4UFkyQmlscGFVeUFTMmdvaXFTcGFVbFdyWnNpWll0VzhMQ3drTG1XSHgvUExHeHNYQjBkRlFadkh2NzlxM0M2a0l4TVRFQWdLNWR1OHJOazdaR1ZSYlNLaTh2UjJscEtYUjFkZFd1U0ZYWjFxMWJFUjBkalJrelpzRGMzSndKYVgzNTVaY0FnRjI3ZGlFaElRRmJ0MjZWdVcrbHBhWFlzV01IMnJWcmgrSERoeXZkZmxwYUdwS1RreFdHcHRMUzBxcjFubTdzMkxGeWxadVVxVnlKdGFZV0xseUlDUk1tb0UyYk5nQXF6a21WajRGT25UckJ4OGRINmZxQmdZRm8zcnk1ekRtZ011a1hCT3FEb2tCU2FXbXAzR3RBYW1vcXJseTVBazlQVCtaMUVQaW5aZVRpeFl1WlVCWHd6N2wyNXN5Wk1xMVNwVjhNR1RKa0NJQ0s1NkFpNGVIaHpIRXNQV2JPbnovUG5DY3JqMEdScEtRa3JGNjlHczJhTmNPYU5XdFVCZ0JIang0TkxTMHQ3Tml4QTluWjJYVWUwcnA4K1RMTXpjMlowUGJnd1lQaDdPeU04K2ZQNCtYTGwxaXdZQUhDdzhQeDk5OS93OTNkSGJkdTNaSUxoQk5DYXFZaGZhWWdoTlNOOXo5SE5DUkZSVVhRMHRKU09yN2MzRnlZbUppb3RTMkJRRkFucmRDTGlvckFaclBsUG5PSVJDSVVGUlZCVDArdlZ2Ni9seEJDQ0NFTkQ3M0NFMElhUEI1ZmlKUTNQS1M4NFNsZGhzdGhWUVMzL2orMDFieXhEaXlNZGQrN3JRTk5EYnJZM3hEdDNMbVR1UmhXSGRPblQ0ZTV1VG1PSERuQ2hKWFVVVnhjakowN2Q4TER3NlBhKzZ6czNidDMyTDU5TytMajR3RlVoSmo4L1B3VVhqalcxTlNFcDZjbldyZHVqUU1IRHVEaXhZdTRkdTBhcGt5WmdyRmp4OWI0UHpXa0YyenYzTGxUOHp2eS85aHN0dHczMy9Qejg1a0FYWjgrZlpTdXkrRndJQmFMVVZCUThNSEJNOUp3N2R1M0QrSGg0WEIzZDBmdjNyMnJ2WDUrZmo1Mjd0eUpXYk5td2R6Y1hPbHlkKy9leGJKbHkrRHY3dzlMUzB2czNic1hVNmRPcmZhRnZHblRwcUZEaHc1WXNXSkZ0Y2Y2WDlhUUxxWVVGQlJBVzFzYkdob2FHREZpQkJJU0V1UUNJVzNidG9XVGt4TzJiOStPckt3c0hEMTZGRE5tekZBYUxpa3FLa0pjWEJ6NjlldW44Tng3K2ZKbFhMbHlSZUc2ZS9ic1lRSkN1cnE2VllhRE9SeU9YRVVPNlQ1dGJHenFwUFZ1VFh6KytlZk03OUlMOUpVdnNuL3h4UmMxcWdCNTd0dzVtZXBkZGZtNHZYbnpCajQrUHBCSUpGaTZkS25jK3YzNjlZTzl2VDFpWW1Ld2ZmdDJMRjY4V0NiTVVCbWZ6OGY0OGVOaFoyY0hYMTlmdGU1clpVWkdSa3lyTm5XMGE5Y09reWRQeHJGang5QzllM2NjUG54WXJUYkdUNTgrWlk1ek5wdU5uVHQzS2x3dU5EUlVKaXpHNVhKaFlXRUJBSWlPanNhT0hUdXdjdVZLcHQxaVRrNE9nSXIybVJZV0ZyaDM3eDUyN05pQk9YUG1NTXRJTlduU1JPVzVXU3dXNCtiTm16aDI3QmdlUDM2TUw3NzRBck5uejBad2NEQmlZMlBsbGg4NGNLREMwRmROTHdDVmxaWGgxYXRYTWxYbGdJckhMaVltQmwyN2RvV3BxYW5jZXRJcVpNcmE0UVVGQlNFNE9CaUJnWUV5RmZ2VTFhVkxGMmhvYUdEcTFLa0txejJOSFRzV1VWRlJXTFpzR2JaczJTSlgrYWd5Z1VDQWh3OGY0djc5Kzh4ak9uZnVYQUFWRlpRcVAxOEtDZ3J3NTU5L3dzN09EbUt4dUVFR29ZMk1qR1MrTE1EbjgyWE9SMFpHUnVqUm93ZHljM094YTljdXpKdzVrem1lZ1lwZ25aNmVuc0lLWTF3dVYrMkxjWFhsMEtGRHlNdkxnNDZPRGpJek01R2JteXYzbnVqZXZYdG8xYW9WN08zdEVSWVdKcmVONmRPbk0wRlNBRWhNVEVSWVdCam16WnNuRXl4dDM3NjlXbVB5OGZHQmxaVVZnSDlheTI3WnNvVTVEMTI3ZGcxK2ZuNUsxMi9kdWpYczdPeXdZTUVDdFlLdGpvNk82TldyVjUwSDVzckt5aEFYRnlmVFVyRlJvMGF3dExTRW9hRWhjbkp5WUdscENTTWpJMmhyYThQUzBySkdsWjBKSVlvMXBNOFVoUHpYWldkbjQ5cTFhNWcwYVJLQWl2ZFhmLy85ZDdXMllXdHJLeGZFWHJSb0VTd3RMYkZzMlRKbTJwczNiMVJXVndVcXZnaFQxZi92Q0FRQ0xGbXlCTGEydGtxL3ZLVEtrU05IY09uU0pSdzRjRUR1L2I1QUlNRE1tVFBSdTNkdnJGeTVzc3B0WGJseUJidDM3MFpBUUVDTnFwb3E4LzMzMzZOVnExYnc4dktTbWY3NDhXTXNYTGdRYTlldVZmbC9zWVFRUWdqNWRQMXJRMXI5ZjZ0K093NUN5S2RMSUpMZ2VXNEpudWVXcUZ6T3BKRW1MSXgxWUdhZ0RXTTlMaHJyYWFKeEkwMFk2V3JDV0U4VHhycmNpcDk2bXN4OGFyZFk5NlFocCtxd3RiWEZ1SEhqa0phV2hxQ2dvSSt5VDZuaTRtS0VoSVRnekprelRMaHMxS2hSbUQxN05yUzFWVmQxYzNaMmhxMnRMWDc1NVJla3A2ZGo3OTY5Q0E0T3h1REJnekZzMkxCcVhlakx6YzFGWGw0ZTgzdGFXaHB6Z2FVMjhIZzhlSHA2Z3Nmam9VMmJOaXIvWThEQ3dnS1BIeitHcTZzcmMxSHNzODgrVXhtRUV3cUZUQ3ZGcWpScjFxeEJYa2o4TDNuNjlDbE9uVHFGTGwyNllNT0dEZGk0Y1NOc2JHemc0K1BEVkZ0VHhNREFnS25Zd3VmemNldldMVHg3OWd6Ky92NVZQbDhBSUNNakE5ZXZYMGQwZERRV0xWcWtzUEtSSW53K0g1bVptUW9ycEJEVkd0SzMzbCsrZk1tMGM1MDRjU0pjWEZ6dysrKy95eTMzN2JmZjR0cTFhemh3NEFDNmQrOE9GeGNYcGRzOGNlSUVpb3VMRVJzYmk2Ky8vbHJ1dkxsa3laSXEyeDBDd0sxYnQvRExMNzhvbmMvbjgzSHg0a1c1Qyt6U3RuME5sZlIxcmE3YTBOYkY0L2I2OVdzc1g3NGNoWVdGbURWckZsTVY3SDNTNmpPWEwxK0dVQ2pFNHNXTEZRWi9IajU4Q0xGWWpQNzkrNnQ1citTcDJ5NUxMQllqTGk0T2ZmcjB3WU1IRC9EZ3dRTThldlNveXBEVzI3ZHZrWnFhaXNtVEp6T3REcFc5QjFCVVpVb3NGdVBvMGFNSUNncEM5KzdkMGJadFc2WDdrZ2FWUER3OE1HVElFTGk1dWFrTURRRVZyUmpEdzhNUkdocUs3T3hzMk5uWllmdjI3ZWpZc2FQSzlZQ0tOcWN2WDc1RVNrb0s4NWhZV1ZuVnFFVmRRa0lDaEVLaHpESEI0L0d3YnQwNmlNVmltZkJHWllXRkZSVitsWVcwN3QrL2o2Wk5tOVlvb0FWVWhGU0dEUnVtZEw2NXVUbldyVnVISlV1VzRQVHAwNWcxYTViU1pkUFQwN0ZreVJKbXZhKysrZ3JkdW5WRHQyN2QwTGh4WTBSRlJhRlpzMmFRU0NUdzkvZUhRQ0JBZkh3ODNOemNtT0RkNk5HalphckFOaVRGeGNVS3owZkZ4Y1dJaVluQjExOS9MUlBTQXBTMzNXelpzaVgyN2R0WFoyT1ZTQ1JNNjhXOHZEeUZGY3N5TWpJUUhSM04zRzdidHExY0JiS2hRNGVpZmZ2MlN0Lzd2aCtXZlBmdUhRQ2dWNjllYWdVOGE0TllMR2JPeTBaR1JpcXJteWxTbHdHdDB0SlNwaUxyc21YTDBLOWZ2eXJYRVFnRXVIMzdOdUxqNDlWNmYwb0lxVnBEK2t4QnlIOWRYRndjOXUzYkJ5MHRMVGc1T1NFM054Y3JWcXlBcHFZbTJHdzJSQ0lSQkFJQjh4ckk1L1BCNVhLWkwyU1dsNWNqS0NoSUpsaGVYRnlNSjArZXlMMm45ZlB6UTJwcXF0SXZXSlNYbDJQSWtDRlZmbkZXSXBIZzRjT0hOV3BWTHhLSkVCTVRnM2J0MmluOFFzYWRPM2RRV2xxS1hyMTZWYmt0c1ZpTVU2ZE93Y3JLaWdsbzNiMTdWNjEyMEVERkY1N2VmNjlLQ0NHRUVQS3ZEV2tSUW9naXVVWGx5QzBxQjFCUXJmVk1HbW5DV0xjaXVNV0V1SFM1TUdta0JYMGREZWhyYzZHdnJmSC8vN2ovUCsyZjZZYTZGUFJTSmk0dXJ0cFZ0UFQwOUpnS0ZULy8vSE9OOWx0Y1hJems1T1JxQlRqNGZEN09uRG1EMDZkUE14VVdURTFONGU3dUxuZXhSSkg4L0h3VUZ4ZWpWYXRXMkxWckYwNmZQbzFqeDQ2QngrUGgvUG56T0gvK1BINysrV2UxdGdWVVhPaXVMRDQrdmxvaHJjMmJOK1ArL2ZzeTArYlBuNCtlUFhzaUlTRUIyN1p0UTI1dUx2VDA5TEI4K1hLVklTbFhWMWY0K2ZraEx5K1BDWTVWZFlINjlldlhTaStPdnUvMDZkTlVvYXNlbFpXVllmMzY5YkN6czhQYXRXdXhmdjE2ZUhoNFlQMzY5WEJ3Y01DTEZ5K2dxYWtwVjZra09qb2FtWm1aekcxemMzTXNYcndZdnI2KzJMcDFxMW9Wcm14c2JMQjc5MjU0ZVhuaCtQSGpHREJnZ0ZybDNnc0tLczd6ZGQxRzU5K29JVjFNU1VwS1lrSWR5dG9udlhqeEF0dTNiMGRCUVFIMDlmV1JuSnlNZ0lBQVRKOCtYYVlhQzFCUm5TUWtKQVF1TGk1NDlPZ1JsaTVkaWg5KytFSHQ4RjlsUTRZTVlWcElLVEo2OUdoTW1USUZ6czdPTXRPbFZVcnEycFVyVjJTQ0FPcTZmLzgrMkd4Mm5WMUFyKzNIN2Y3OSsvRDI5a1orZmo1R2pScUZ5Wk1uSzkyMm5wNGUxcTFiaDZWTGx5SWlJZ0pQbno2Rmg0Y0gwMWF0OGpaWkxGYWR0ZVl0S1NtQlJDTEJ5Wk1uY2ZIaVJXUmxaY0hiMnh1K3ZyN3c4ZkdCajQ4UG5KeWM0T0xpSW5NTVMxdFJzbGdzUkVWRlFVOVBENzE3OThhMWE5ZXF0ZjhYTDE1ZzA2Wk5lUGp3SVp5Y25EQjM3bHlaOW8vUzl6alMxLzNXclZzak1EQVFKMDZjUUZCUUVPN2N1WU1mZnZoQnJuVmxRVUVCNHVMaUVCMGRqZVRrWkxCWUxOamIyMlBTcEVseWozRitmcjdDSUlTWGx4ZnUzcjJMa3BJU2FHcHFvbDI3ZHVqZHUzZVZiVEtWdVhMbENyUzB0SmlReHR1M2I3RjY5V3E4ZVBFQ00yYk1RSWNPSFJTdUoyMC9LQTJKVmlZVUN2SG8wU09WN1FiVm9heVNtNVNOalExMjd0eUpGaTFhTU5NcUh3TlMxdGJXV0x4NE1YcjA2S0d3U3VYZ3dZUEI1L094WWNNR3hNYkdZdnIwNmVqYXRTc0NBZ0xnNGVHQjNyMTd3ODNOVFdIbEthRGltL3luVHAxUzZ6NlZsNWNybmZkK0t6NTFxcU9scGFXaHJLeXMycS9sam82T0NvTnRkZGt1UmlLUllOdTJiYmg2OVNxYU4yK085ZXZYdzh2TFMrNFlXN1pzR1pZc1dRS3hXQXd1bDZ2dy9iSyt2cjdTWS9ORDFGWklPRDgvSDc2K3Zzak56VVY4ZkR6czdlM1JzMmRQdWVVNEhBNjB0YlUvNmhjdHNyT3pzWHIxYXZCNFBNVEV4S0JQbno3TTMxMVhWNWNKL0ZsWldURlZ2enAzN2d4alkyTnMzcndaSXBHSWFTdEpDUGt3RGVrekJTSC9kVTVPVGtoTVRNVHUzYnRoYlczTmZOYmJ0bTBiYkd4c0VCNGVqbDkvL1pXcHBEOXUzRGpNbVRNSGpvNk9lUHo0TWViUG44OXNLemMzRndLQkFIZnUzSUZZTEViYnRtMlovL2VSdnJhT0hqMGFibTV1Q3NmeWZ0V28yaVFVQ2lFUUNKQ1ltSWgzNzk3QjFkV1ZhZHZNWXJHWXp4OFJFUkhRME5CQSsvYnQ4ZmJ0VzVsdHNGZ3NtZmVla1pHUnlNaklrS21VbkpDUWdOT25UOHQ4bnVIeitlQndPTXo3VzJtNHJVV0xGakF3TUZENEJlUDgvSHc4ZmZwVXJpS3lOSUIvNmRJbDVuT0pWSmN1WFdwVTVab1FRZ2doRGNzbkdkSnFhNlNEMVB6UytoNEdJVVFKY2FrUSt0b2E0UEdGOVQyVVd2TlB1S3ZtZERVNVNrTmMrdG9hME5lcCtGMVRndzFORHJ2aXB3WWJXaG9jNXZkL3BsVzYvZi9MYW5IWmN1dnFhVFg4MDN4TldrclV0TTNoKzZvYjB1SndPSWlLaWtKUlVSRjBkWFV4Y2VKRWZQMzExN2gvL3o3YzNOelFvVU1IdVhhQmxlM1pzd2NSRVJIdzlQVEU0TUdETVduU0pJd2NPUktob2FFNGQrNGN1bmJ0cW5aQUM2aTRZQTBBdlh2M1JtSmlJcTVjdVlLcFU2ZFdlZEZQS2o4L24ybHBKQkFJSUJLSm1Hb2NtcHFhS0Nnb2dLbXBLYnk5dmRHNmRXdVYyK3JXclJ0KysrMDM4SGc4aU1WaUFGQzdMWkdKaVFtc3JhMFZ6bnY0OENFVHRpSDFReUtSWU92V3Jjakt5c0s2ZGV2QVlySHc0NDgvWXNXS0ZWaTJiQm44L1B6UXJsMDdaR2RudzhuSlNXYmRwS1FrNW5pUXNyZTN4NTA3ZDNENThtWFkyOXVyVmFtbVNaTW0yTFp0R3dvTEM5Vyt3UHI2OVdzQXFQZTJScCtpaHZLdDkzdjM3dUhObXpmNDdydnZ3T2Z6RVJVVkJTNlhpNnRYcjBKZlh4OUpTVWs0Zi80OGJ0eTRBVDA5UFhoNmVtTEFnQUU0Y3VRSVRwMDZoYkN3TUhUdDJoVjkrdlRCeUpFajhlelpNL2o0K0tCTm16YVlObTBhU2twS3NINzlldmo1K2VIdzRjUE1lZWpldlhzQS9nbEJpTVZpcG1LSVFDQ0FzYkd4d25ac2YvenhCOTYrZlFzdWw0dFhyMTZodExSVVlkQ3BkKy9lQ0FzTGt3bkYxQVVyS3l1WjV4ZWZ6MGR3Y0xETU1ydDM3MFo1ZVRrTURRMmhwYVdGdExRMHhNZkhvMnZYcmt4dzRQang0emh4NGtTTnhpQVVWdjFlc0thUG0wQWd3TUdEQjNINjlHbElKQkpNbURCQnJUWVlGaFlXMkxKbEMxYXRXb1cwdERUTW5Uc1gzMy8vUFVhTkdzVXNjKy9lUFhUdTNGa3U1RmNiSkJJSlltTmpJWkZJY1BEZ1FRd2RPaFRPenM1bzNydzVnSXEyWXdjT0hNQ1pNMmNRRmhZR1gxOWZwS2VuSXlNamcybEpvcVdsaFpNblQyTFlzR0hNMzBrc0Zzc0ZaYVhFWXJITU44aHYzcnlKbHk5Zll2WHExUmc0Y0NCeWMzTVJIQndNSFIwZFNDUVNKdHhYT2FERTRYQXdkZXBVZE8vZUhYNStmcmg1OHlZR0RCaUFGeTllSUNJaUFuZnUzTUdUSjA4Z2tVaGdhV2tKVjFkWERCMDZGRVpHUmhDTHhRZ0lDSUNXbGhhMHRiV1JtNXVMR3pkdUtLelEyYlp0VzFoYlc2TmJ0MjVvMzc0OTgxNWkzcng1ZVBYcWxjeXkwdU5yK3ZUcGN1OTk1czZkaXhZdFdpQWhJUUdPam83UTF0Ykc3ZHUzOGZQUFB5TXZMdy9qeDQvSDFLbFRBUUFwS1NrNGNlSUVEQXdNbVBGZHYzNGRWbFpXQ2tOUHFhbXBLQzh2LzZCS2ErcXl0TFRFdVhQbmtKK2ZEeTZYaTcvKytnc0FaTWJGWnJPVkJzYkVZakdpb3FKdzZOQWhaR1ZsWWVMRWlaZzJiUnFBaXVmL3VYUG5jT2pRSVh6MzNYZVlNbVVLSmsyYUpQZis3Zjc5KzNqOCtMRmE0NVdHeUJRWlBYcTBUR1d5bXpkdjR0bXpaOHp0aHc4ZklpUWtCRTJiTm9XdXJpNkVRaUhUZXJaSGp4NEFnTXpNVE9iTEFOSnFySlczQVZSVVVTb3BLVkZhclRVakl3TkFSWnZSMmd3UG5UbHpCcGN2WDRhTGl3c21UcHlJRlN0VzRJY2Zma0MzYnQzUXBVc1hHQmtaTVJVcE5EUTB3T0Z3d0dheklSQUlVRjVlTHZOdjFLaFJTdHZoZnZ2dHQzSXRZNlhQaGZlRGNBQXdZOFlNc05sc1BIMzZGQ2twS1FBZ1Z3bHZ3WUlGTXE5NTB2V2tLcitYS3l3c2hKdWJHL0x6OCtIajQ0T29xQ2g0ZW5yQ3lzb0szYnQzUjlPbVRhR3RyYzJjcXhjc1dJQm56NTdoNmRPbnpHdXBVQ2lFU0NTQ2hZV0ZXbFd1MUZWWVdJajU4K2Vqckt3TTI3WnRRMlJrSkx5OXZXRnRiWTJlUFh1aVk4ZU8wTlRVUkVSRUJEZ2NEaG8zYm95WW1CaG1QRk9uVG1VdTdzYkh4OWZxMkFqNUwyb29ueWtJSVJXZmJUMDhQT0RxNm9xd3NEQ1ZYMnlweW9vVksyVCtML2FISDM1Z2ZwZCtFYk93c0JEcDZla0sxeThwS1ZGYXJmWkRYYng0RVlHQmdjenRqUnMzTXI5cmEyc2pORFFVQlFVRmlJK1BoMUFvVkJqcWx5NEhWSHptUEhMa0NPenQ3ZEdwVXljSWhVTG0vNlQwOVBSdzd0dzVacjF4NDhaaDFLaFJtRGx6Sm9DS2FyZXpaODhHVVBGRmh2ZkRWa0RGWjNTeFdDdzNUL3FlT2kwdGpmbS9MYW02K0l4S0NDR0VrSSt2NFYrOVY4Q0dRbHFFTkdoak9wcmh4Z3c3Wk9TVjR1RnJIbExlRk9MeEd4NGV2QzVFeXV0Q3ZNNVgzWmYrMzZxa1hJU1NjaEd5Q3BWZnZLaHIybHcyT0N3V09HdzEvcWxZcmpZYklGVTNwQ1Z0Y3dnQWpSbzF3dWJObTVHWm1Zbms1R1NGYlUxcWM5OWNMaGZ1N3U2SWpvN0dsQ2xUbU1wTzc5NjlRMnBxS3N6TXpGU3VMeEFJQU1oV2c5SFQwNE96c3pQR2p4K3ZzdnJBKzhyS3lwZ1A4U05HakFDZnowZHljakwrK3VzdnRZTm52cjYrek84QkFRRzRjT0VDYzd0NzkrN1l1SEVqbWpkdkRoMGRIZWFiWjFYUjBOQ0F0cmEyMmtFeEFPamF0U3M4UFQwVnp2UDA5TVR0MjdmVjNoYXBYUktKQkFFQkFZaUtpb0tYbHhkemtaL0w1Y0xiMnh1TEZ5L0cyYk5uMGFKRkM3bXFiQUNRazVPanNLeTdtNXNickt5czBMZHZYd1FGQmNrY2U4QS9GeHRYcmx3cEYyVFIwOU5qMmllcUl2MFB3ZHpjWFBYdUxHRTBsSXNwTDErK2hLbXBLZnIyN1FzTkRRM3MyYk1IeGNYRmFOU29FZHpjM0JBZUhvNi8vdnFMQ2N4Sy83UHl1KysrZzRPREEzNy8vWGRjdTNZTm1wcWFzTE96dzZKRmkyQmlZZ0l2THk5d09Cem82K3ZEejg4UDhmSHh1SHIxS2g0L2ZneE5UVTM4L3Z2dkNsc3FTbFcrY0YyWnRFb1hVSEV1dExPemc3Mjl2ZHh5TEJhcnpnTmFRRVZJcTNMYng0S0NBcm1RRm8vSFkwSVEwckYxNnRTSmFaMEdBSFoyZGpYK2orRGs1R1JFUlVXcFhLYW1qeHVIdzhHTEZ5K2dxNnVMaFFzWFl2RGd3V3FQeThMQ0FqdDI3RUJnWUNCU1UxTmwxaFdMeFVoSlNjSDA2ZFBWM2w1MXNGZ3MyTm5ab1ZtelpuQnpjNU5yVGFhaG9ZSFpzMmRqMEtCQnVISGpCbXh0YlpHWW1Jakl5RWpvNk9qQXhjVUZIQTRIdXJxNlROaEd1bDFsMVVYRHc4TmwydEpPbkRnUnc0WU5ZLzZ1alJvMVFtaG9xRXpyc20rLy9WWmhaYVZPblRyaDExOS9aYXJSc0Znc25EcDFDaTFhdE1DVUtWTXdZTUFBdWVBMW04M0czYnQzOGVyVks2WjZVTWVPSFptTEZwVkpnMVB2R3ovKy85Zzc4N2lhcy8rUHYrNnRtN1NyUkxJbFJKWVN5Y1JvR01vTXNvVU13cEFsdTdJMGlFaklUc20rUk1WSXNrV2FJcEpKTkdWTGthWEZwRVhycmR0ZGYzODA5L1B0MDcyM2JndnljNTZQaDJudStaelA1M00rbjN2dStaelBPYS96ZXR1anBLUkU2alpwbUppWTRLKy8va0t6WnMwd2MrWk1QSDM2Rkc1dWJsQlNVc0x5NWN0cG9pWjFkWFU4ZlBpUXVuNG1rNG1lUFh2Q3hjVkY2ckdmUDM4T2RYVjFtV0UxRzV0Mzc5NVJiWktTa2hJR0R4NHNsMERzbjMvK3dmYnQyNUdmbjQrMmJkdGl5NVl0dEpBdUNnb0ttREJoQWdZTUdBQnZiMitjUG4wYXJWdTNsZ2ozT203Y09NeWJOMCt1c2xZUDIxZjlPRlhyKzZkUG4yZ0NLeTB0TGR5NWN3Y2lrWWhLVTFWVmhaT1RFOVczdlhEaGdrU2ZZZmZ1M1JMbmV2LytQZTdkdTFkaldTOWR1aVJUQ0ZVZmV2WHFoWUVEQjJMR2pCbGdNQmpZdlhzM3dzUERjZnYyYllTRmhhRzR1Qmc4SG85MmZkTG8yTEZqalJPbjgrYk5BNGNqLy91MG9hRWg3dDI3aDhURVJLaW9xR0R1M0xrU2JmcUNCUXVrdXNhSmVmTGtDZlg4ME5EUWdKNmVIcFl1WFFwTFMwdFlXVmxoNk5DaGlJaUlRRXhNREFvS0NzRGxjbXU5VGdDTjdpcXBvYUdCZHUzYVljYU1HVEF4TVlHSmlRbXNyS3dRRmhhR3FLZ29GQlVWZmJXeUVRamZJMDNsbllKQUlGU2lwYVVGUHo4LzZPcnFVcUwxK3JCbnp4NXd1Vnc0T2pwaTlPalIrUGp4SStiT25Rc1ZGUlUwYTlhTWN0YTlmLysrMVAzRjRRNC9KL1BuejZmMTh5SWpJeW14K3FWTGw4RG44K0hxNmlyUkZ6eC8vand5TWpKb253c0tDcWozbGsyYk5rRW9GTlk1ZktHT2pvN1VrTnV6WnMxQ3g0NGRKZHpGa3BPVHNXVEpFaXhldkZqcXdoWUNnVUFnRUFqZlBneVJQS01UVFl5WG44b3crNitVcjEwTUFvRWdnK1BEamRHdGhZck03UlU4SWQ3bXNmRStqNDMzZVdWNG44OUdlbjVaNWYvbmxTR3JvQnlDYjY5cCtxNFk5dUVJN1hOZHhWRlZjWEZ4b1Z3QjVPSFFvVU5VU0wrMHREU3cyV3hxa2l3cEtRa2JObXlRTzN4aTc5NjlzV3ZYcnJvWHVocFhyMTdGL3YzN1lXdHJDMWRYVjVuNU5tellnTmpZV0N4WnNvVG0yRkVmcmwrL2pyMTc5Nko1OCthNGNPRUMvdnJyTCt6ZHV4ZFdWbGJ3OFBDbzgvSEVJaTJ4cXdZQWhJYUcwbGFneWN2eDQ4ZlJ2bjE3Nm5OUlVSSHM3ZTJocjY4UGYzOS9LajA5UFIyelo4L0cwS0ZEYXhWcFZROTNhR3RyQ3lVbEpXcDFXME1ZUG53NDdYTkQ2bk5kaUV2N2hBR2JJZ0VBL1R0cEkyN0Q1eDJrcWc5YnQyNUYxd1F0TUFBQUlBQkpSRUZVVkZRVXJLeXNhR0lQTVhsNWVUQXhNY0dEQnc5dzRNQUJYTDE2bFNhaW1EQmhBa2FPSENsMWRhS1lKMCtlSUNXRjNxODdkKzRjaW91TE1YYnNXSnI3QzFBcEVLdnUyQ1VOYjI5dlJFUkVvR3ZYcnZXcXg5OHpUV25WZTA1T0RxME9pRVFpU2dSYVZGUkVPZlBJUWlBUW9LS2lBaW9xS2poMTZoVEdqaDFicStCSUpCSkJJQkJRRGxvaWtZZzJvVnRiNkNhaFVBZ0dnMUVuc1dyVmZRRTAyTjBsSnljSHlzcktFbTRwc3M3SjVYS3AreVN2QzJKalU1Lzd4bWF6d2VGd0d1U1lKMC9JdGNhbWFqMnVMMXd1dDlhd3dsK0s0dUppdWVyYWw0YlA1K1BodzRlVUcwNW9hQ2dzTEN4a1Rxb0loVUx3ZUR6SzVhZ3BVWisyZ2N2bFlzK2VQYkMwdE1TUFAvNVk0elVKaFVMY3UzZFBxa0N5b1pTVmxhRzR1Qmg2ZW5weWxWL3NMQ1VVQ3FtUU9kOEtWZDBWWkNGdWM4V0xONWhNSnVXcXBhQ2cwT1RxbmpRNEhFNk56MTZnc3AwVFAwZXJ3bVF5d1dReUc5d0d5a0tldGxFa0VsSHVXVlhMSlA1SElCQWFoeS85VHZHaGtBT0RwZjhiSHhDZG52akZ6azM0dnFuZ0NhRTg1eUlBZ0tYQUFQZUUvVmN1VWUxa1pXVmg1c3laVUZKU0FwUEpwRnlqeGM5M0RvZERPWUNLK3k1bnpweWgzRndmUEhpQWpSczN3dHZiRzY2dXJqaC8vankwdGJVQlZJcTRPbmJzaUhIanhrazk5L0hqeDlHOGVmTmF3d3R6dVZ5TUhEa1NscGFXV0x0MnJjeDhpb3FLMVB1Y2VCd3pNRENRdGpqZ3dJRUR1SFhyRmdJREErSG82QWd6TXpPcFlSZmQzZDJSbkp5TUN4Y3U0TjI3ZDNCMmRvYWpveU1jSEJ6dzZORWp1TG01NGZmZmYwZHhjVEZ1M0xnaGw1UFd4bzBiWlM2d1dMaHdJVHAwNklCVnExYlIwbE5TVXVEcTZncDNkM2RZV0ZqVWVKOElCQUtCUUNCOG0zeVRUbHJkdEZVd3prZ1hsOUx5dm5aUkNBUkNOZXk3dEt4Um9BVUF6VmhNZE5OWFJ6ZDk2WVB1QXFFSW1aL0s4VDYvVXNSVktlQmk0LzEvUXE3MC9ES1U4d1Nmby9pRUpzN3c0Y05oWkdTRTB0SlN1THE2VWs1WXFxcXFXTEJnQVd4dGJlSG82QWcvUDc4dldpNXh5Qkh4Z0lRc1BuMzZCS0JTVE5aUWtaYllkZVRubjM5R3MyYk5NR1RJRUJ3K2ZCaXhzYkZJUzB1amhHd053Y0RBQUFNSERzVDkrL2Vockt5TWZ2MzZ5Y3pMNFhBb3g2dW1NbWxjSHpKVmVvQTFNL2lMbkV0RS9RZDRtdEUwUXpxMmJkdVdxZ094c2JGUzgxeTZkQWtkTzNZRWo4ZERlbm82RlJvekp5Y0h4Y1hGVkYwVUNvVjQvUGd4dFYvTGxpM1JzV05IOU83ZG0rWkdFaDBkamVMaVlnREEwS0ZEMGIxNzl6cVhXeVFTSVNFaEFRd0dBNm1wcVJKQ0gwTE5OQldCRmdDSjc2M3FwRzVWNGFZc3hJNURBREJ6NWt5NXpzbGdNT1FPcXltTmhrendOdGJrY0YzcU81UEpoTEt5Y3EwVDdwK2IrbHk3cXFwcWcwTmxmQTFSV21PSUU1clNzN1lwQ3JTQXlnbWJxdUhLYWhQNE1wbE1tdHRwVTZJK3Z3OGxKU1dzWHIxYTd1Ti9Eb0VXQUtpb3FGRHRzRHl3V0t5dkpoWnRLUEk4TzVwS205c1E1Q203MlAzd1M0dk81R2tiR1F6R04xM1BDSVJ2aGFiMFRrRWdmTS84L2ZmZnRORFZWWjFQblp5Y1lHQmdnRWVQSGtGSFI0Y2F6NmxLVmxhV3hNSzNPM2Z1b0cvZnZoTHZBUThmUG9TSmlRbUFTamRmYVlqRHZQL3p6ei9vMDZkUHJlV1BpNHVEbloyZHpPMi8vZlliSll5cWpYUG56cUdzckV6bTJJQlFLS1Q2RWxldVhBR1B4ME5rWkNRaUlpS1FsNWNISXlNalRKbzBTYW9yVm4yUXRhRFEyTmk0VVJhbEVnZ0VBb0ZBYUxwOGt5SXRBSEEyTlVEc3YwWDRXTWI3MmtVaEVBai8wVXFGaFhtOUpNT2kxQlVGSmdNZGRGWFFRVmNGTUphZXA3Q01oNDlGSEdRWGNmQ3hpSU9QeFJYLy9lVlVTYS9BeDJJT0t2aEM2UWNoZkhPSVZ4NGRQSGlRRnFxUXpXYkR6ODhQQXdjT3hQang0Nys0U092ZmYvOEZBSnA3bERSeWMzTUJBQWtKQ1JBSUJQV2V0SWlMaTBONmVqb0FZTlNvVVFBcUo4QnNiR3h3K2ZKbG5ENTlHcHMyYmFyWHNhdGlZV0ZCaFFoNy92dzVac3lZZ1k0ZE8wck5HeEFRZ0VlUEhxRlBuejdVeXJwdkVRNVRCZnd2NmVUMzN6dzlsOTgwaGFkVHBrd0JrOG1rUWdhK2VQRUNucDZlMkxObkR4WGVVMVZWRlVaR1JtQXltWGoxNmhVMXFQZjZkZVdndkZoa1ZWRlJnVC8rK0lNNjlvZ1JJeVJDU1pXVWxNRFB6dzhHQmdiSXlzcENSRVFFT0J5T1hBTjNWWG4xNmhYeTgvTXhZc1FJYWtCTm1oTVlRVHBOeVVtTFFDQVFDQVFDZ1VBZ2ZIdVFkd29Db1dtUWxwYUcrL2Z2ZzgxbTQrUEhqN0N4c1lHK3ZqNkNnNE9ocHFhR3dzSkNlSGw1b1V1WExwZzRjYUxFZ2hKemMzTU1HVEtFY2pndEx5L0gvZnYzc1dMRkNvbHpSVWRINDhHREIrRHhlRkpEcHdPVllhbTF0TFR3NDQ4L3lqWFcwNzU5K3hwRDIvZnExYXZXWTRpWlBuMDZldmZ1amN6TVRCUVVGTURNekl5MlhTQVFVS0o3R3hzYjZPcnFRbDFkSFZGUlVjak16SVNMaTB1OXgzTFQwOU94Y09IQ2V1MExWRHJWeTd2d2pFQWdFQWdFUXRQbm14VnBxU2d5Y2RxbU96YkZ2VVBzdjhWZnV6Z0V3bmZQd0RhYVdHL1pBU3FLWHlZOGdKWUtDMW9xTEJqTGNPT3FpbGpROWJHWWcrekNTa0ZYYmdrSE9jVVZ5QzJ1UUY2cCtDOFh1U1VWWDZEMGhLcW9xYW5KblZmc3lDUE4wWWZOWmlNdExRMm1wcWJvM2J1M1hDRVU2M0x1bWtoT1RnWUF2SG56QnV2V3JZTzd1N3ZFS3U3aTRtSks2RkpTVW9LRWhJUjZXVmJ6ZUR4S2hHWnBhVWx6ekxLM3Q4ZjE2OWZ4NE1FRHhNYkcwdHdqR3NMbzBhUHgvUGx6bkQ1OVdxb2RlRUZCQVM1Y3VBQUFjcTllYTZwOHJVQ3JJbnlla0M4TlJUdzRKYmFKRjRlSmE5R2lCYzA2WGtsSkNZYUdoa2hNVElTTmpRMkF5bFdST2pvNmxLT1Bzckl5QWdNREFRQkxsaXlSZXI2ZE8zY0NBSDcvL1hkczNyd1ppWW1KQ0FzTHc5S2xTL0hMTDcvSVhlNm9xQ2dBbGU1N0pTVWx1SG56Smh3Y0hMNkpFRUpOQVRLWlFpQVFDQVFDZ1VBZ0VCb0NlYWNnRUpvR1U2ZE94ZFNwVTNIMzdsMXMzcndaUUtXenA2YW1Kbmc4SGp3OFBGQmFXb3BuejU3SmRLeHlkbmFteG1UdTNic0hCb01CS3lzcmF0R3FtSlVyVjJMWHJsMzQrUEVqdkwyOXBSN0x3Y0VCRXlaTXdNU0o4b1VrYmR1MmJhTXR1bE5XVm9hRmhRVVdMVnFFN094c0hEeDRrTGJRbE1malVVNmIzYnAxUTdkdTNaQ1dsZ1pmWDEvTW1ERURYYnAwb2ZLeTJXeGFsQVFPaDRQejU4OVRrUStxaDN6VzB0S1NHRFBOek16RTFhdFhZV05qSXpNaUFvL0h3N0ZqeHhyazlrMGdFQWdFQXFIcDhVMC8yZFdWRkxEalJ5TmNlNXVQaDluRmVGUEV3ZHRpenRjdUZvSHczZEJKUXhtZE5KdWp2NzRHUm5hc09jemIxNlF1Z2k2UkNDaGdWNHExeE9LdDNKSUs1SlZ3a1Z2QytlOXZCZkpLS3FpL2JHN1RkTUQ1VmpBeU1wSVpScTA2WWxFVm04MXV0SE0zbEE4ZlBpQW5Kd2NxS2lwNCtQQWgzcjkvRDA5UFQyellzSUVtQ0huKy9Ea0FvRjI3ZHNqSXlNQ05HemZxSmRJNmYvNDhzckt5QUFBelpzeWdiV3ZkdWpWKytlVVhYTDE2RlQ0K1B1amR1M2VqQ05HR0RCbUNjK2ZPSVNZbVJxcjRhOSsrZldDejJSZ3hZa1M5UXRNSkJBS1VsNWZMM1BZbE1TaFB4YWh4azc3SXVWNytXNHpJRng4QkFNMitrTUMxcmp4NThvUUs1d21BY25DTGpZMUZpeFl0cVBRZmZ2Z0IvZnIxUTNoNE9FUWlFUmdNaGtSZFlUQVlsTEJMV3RpbUN4Y3VJRFkyRnA2ZW50U2cySW9WS3hBUkVZSGR1M2NqSXlNRGMrYk1xVFhrVTNsNU9XN2V2QWw5ZlgzMDZ0VUw1ZVhsV0xkdUhhS2lvakI4K1BENjM0enZDTExxblVBZ0VBZ0VBb0ZBSURRRThrNUJJRFJ0K0h3K3RtelpndmZ2MzJQbHlwVlN3eGtIQndjak9Ua1p1cnE2VkZweWNqSXFLaW93Y2VKRVNvams2T2dJQm9PQnRXdlhVbm5telpzbjlieUZoWVdmNFdyby9QYmJieEpwNHV0ak1wbFl2MzQ5Rml4WWdQWHIxK1BBZ1FQVU5vRkFRQXVIek9WeXNXM2JOblR2M2gwT0RnNjA0eWtwS1dIdTNMblU1eU5IanFCWHIxNzQ0WWNmQUFENStma0lDQWlndG10b2FOQkNUUUtWa1JhdVhyMEtTMHRMREI0OFdPcTFGQllXNHRpeFkzVUtIMDRnRUFnRUFxSHA4MDJMdE1TTU10VEJLRU9kcjEwTUFvSHcvd0FHQTlCV1U0SzJtaEtNVWJ1b1MweFJHUTlsWEFIS3VRS1VjZm5VLzdNcitQK2wvZmV2Z285eW5nQmxGZi9MVjFZaCtDK3Q2cmJLL2F1bWMzai9QOE0yMWtVb0pYYktzckt5a2hCMnFhcXF3dFRVRkFEa2N0RUNRT1Z2Q0gvOTlSZUF5bENNTTJmT3hLSkZpL0Rnd1FQczJiTUhycTZ1Vkw3NzkrOERBS1pObTRhZ29DRGN2MzhmMmRuWmRRb05tSnFhU2prUmpSZ3hncmFDUzR5am95UHUzTG1EM054Y2VIbDV3ZFBUczFaUlMyMHdtVXc0T3p0ajFhcFYyTEZqQnc0ZVBBaDlmWDBBUUdCZ0lPN2Z2dzlkWFYzYTRFUmRpSTZPUm5SMGRJUEsyRmlvQ0lyZzQyaFdlOFpHNEVUME8wcWt4V1EyVFNldHExZXY0dSsvLzZZK2kwVnpwMCtmcGxuZ2QrM2FGUU1IRHNUNTgrZVJsSlFFUlVWRjVPVGtZTWlRSVhLZEp5WW1Ca2VQSG9XdHJTMHNMUzJSa0pBQUFGQlFVTUR5NWN2UnNtVkxuRDU5R2xsWldYQnpjNU02ZUNqbTh1WExZTFBabURwMUtoZ01CaXdzTEdCZ1lBQi9mMzhNSGp3WXpabzFxOCt0K0s0Z2t5a0VBb0ZBSUJBSUJBS2hJWkIzQ2dLaDZWSmVYbzR0VzdZZ0lTRUJYbDVlVUZaV1JyZHUzV2g1YnQyNmhlVGtaQXdkT3BTMnlIVFVxRkhvMTY4ZkFDQW5Kd2NIRHg3RTRzV0xvYWFtaGk1ZHV1RCsvZnN3TUREQTdObXpwWjU3MjdadG4rL0MvbVArL1BtMFJhdVJrWkZVRkFRQTBOZlh4N0pseTdCbHl4WWNPSEFBSzFldUJGRHBXbFUxTXNMZXZYdVJuWjJOVFpzMklUNCtIdW5wNlZUWVJ4YUxSWFBTT25ueUpMcDA2VUtsdlgzN2xpYlNxaS9paGNxcXFxb05QaGFCUUNBUUNJU213LzhMa1JhQlFDQjhiVFJWV05CVVlkV2VzWUZRNHEzL3hHRC8rLytxb3E3S3YrSThYTDRRZklFSUFxRUlBdEYvZjJ2N1YwcytmR2k4YXhvNGNDQlVWVlhsY3NjS0R3K0hxYWtwSEIwZGtaU1VSTnZIMGRHUnlpTVBWVVZkOVlYTDVTSXNMQXdBTUhUb1VPanA2Y0hUMHhQTGx5OUhlSGc0MnJWcmg4bVRKNk8wdEJUUjBkRmdzVmdZTUdBQTh2UHpjZVRJRVJ3N2RnenIxcTJUNjF6NStmbHdkM2NIajhkRGl4WXRaSzVJMDlMU3d2ejU4N0ZqeHc3RXg4Zmo2TkdqTXZQV1JFcEtDcUtpb3JCZ3dRSUFRSjgrZldCdmI0L2c0R0NzV2JNR3UzYnRRblIwTkU2ZVBBa1dpd1VQRHc5cW9LS3VhR2hvb0UyYk5qWG1JYmJlWHdmeEtzaTh2RHpvNnVvaUtTa0pycTZ1T0h6NE1OVFUxTUJrTXFudlhTUVNRVjlmSDVjdVhZSlFLSVNCZ1FGNjl1eFo2emtlUDM2TXJWdTNva2VQSGxpOGVMSFVQTk9tVFlPR2hnWU9IRGlBWmN1V3dkUFRrN2FTVTB4T1RnNENBZ0tncGFWRkRZd3htVXhNbXpZTjI3ZHZ4OW16WjJVT0ZCTCtCMW4xVGlBUUNBUUNnVUFnRUJvQ2VhY2dFSm9tYkRZYjY5ZXZ4Ny8vL2d0M2QzY29LaXBpOGVMRnNMYTJ4cElsUzZDaG9ZR0lpQWpzMmJNSHhzYkdXTEZpQlcxL0l5TWphc0h0MjdkdkFRQVdGaGJRMXY1ZmxBME5EUTJaMFFPcU9sVjlMZ1lQSGt3NXVRT1ZpMTZyaXJRQTRLZWZmc0xkdTNmeDExOS9ZY0tFQ2VqVXFSTzRYQzQwTlRVQkFFK2ZQa1ZFUkFRQVlOV3FWUUFxeHlhblRKbnkyY3RmbGFLaUlnQ285NWdyZ1VBZ0VBaUVwZ21aOFNRUUNJUnZDQlVsQmFnb0tkU2U4VE16UE5LelVZOW5aV1ZGdmZqV1JFUkVCQ1pNbUFBakl5TWNPblFJc2JHeEtDMHRoYW1wS1V4TlRWRmFXZ28vUHorNXo5bFFRa0pDa0orZmo3WnQyOExjM0J4QXBhUFFzbVhMNE8zdGplUEhqNk4vLy82NGV2VXFPQndPaGc0ZENoVVZGWXdZTVFKQlFVR0lqbzZHalkwTit2ZnZYK041U2twS3NINzlldVRuNTRQSlpHTHQyclUxaGpHMHNiSEJ3NGNQRVIwZGplRGdZSWhFSXN5ZlAxK3VhK0x6K1RoMTZoU0Nnb0xRcVZNbjJyWTVjK1lnTXpNVGYvLzlONXljbkZCYVdnb1dpNFgxNjllamE5ZXVjaDFmR3YzNjlZT2JtMXU5OXlkOFhuSnljakI5K25Rc1diSUViZHUycGRKWHJseUo5dTNiVTBKREJvT0JTWk1tWWYvKy9SQ0pSSEJ6YzZPNWJVbmpuMy8rd2ZyMTY2R3ZyNDlObXpiVjZISmxaMmVIWnMyYXdjZkhCems1T1JJaUxhRlFpTjI3ZDRQRDRjRFoyWm5tdGpWMDZGQmN1blFKZi83NUo4ek16TkMzYjkvNjNJcnZCaktaUWlBUUNBUUNnVUFnRUJvQ2VhY2dFSm9tcXFxcTZONjlPMXhjWENqM3JLMWJ0Mkw3OXUyWU8zY3VMQzB0RVJZV2hoNDllbURMbGkxeXVaRVhGQlFnT3pzYkNncVZZOVpKU1VrMGw2bXFjRGljeHJ1WUJySmt5UkpNbkRpUkd2K3NxS2lnbkxRNmRPaUFZY09Hb1VPSER1alFvUVBhdDI4UGZYMTlNSmxNSEQ1OCtJdVZNUzh2RHdBUmFSRUlCQUtCOFArTmhzVS9JaEFJQkFLaEVYQjJkcGJidHRuRnhRVm56cHlCbXBvYXhvOGZEMGRIUjVpYW1pSThQQnp6NTgrWHk1RkxWVlVWenM3T0RTcHpXbG9hL1AzOUFRQ3paOCttaFJRY1BudzR4bzRkaTJYTGxpRW5Kd2ZYcmwyRGtwSVM1ZUNqcnE2T1diTm1BUUMyYjkrTzdPeHNtZWZKemMzRjh1WEw4ZXJWS3dDVmx0M3lPSUM1dXJyQzBOQVFBSER4NGtWNGVYbWhyS3hNWm43eFMvKytmZnNRRUJBQVJVVkYyTnJhMHZJb0tDakF4c1lHQUZCYVdncWdVdXdtYTNWY2JiUnExUXA3OXV6QjlPblQ2N1UvNGNzUUdocUtaczJhd2RyYW1wWStaODRjaVZDVlBYdjJoRWdrQW92RmdwbFo3V0VqRFEwTllXRmhnVzNidHNrMTRHUnJhd3QvZjMrWW1KaEliRHQ4K0RBZVAzNk1QbjM2NEpkZmZxRnRZektaV0xGaUJSZ01CclpzMllLMHRMUmF6L1U5VXp5MTg5Y3VRcDJwcUtnQWw4djkyc1ZvRk1SaFJXdUR4K045dGpJRUJnYmk0Y09IY3VWTlQwOXYxTjlVU1VsSm94MnJNUkVLaGZqbm4zL3F2WDlPVGc1U1UxTmxiazlOVFlWUTJQRFExaUtSQ09YbDVYTFhvNmFNU0NUQytmUG5xZERTalUxSlNVbWozcWRuejU3aDFLbFQ5ZG8zTmpZV0wxKytsTGs5TVRFUkJ3OGVSRVZGUlgyTDEraUkrNDZOU1UxOTR1OEJXVzN2NTJnWGVUd2Vpb3FLcExZN2JEWmJybmNxV2ZENS9JWVVqVVpKU1FrY0hCd2FKVnhRVTBPZWV5d1VDc0hsY2h2bCtTQXZYL281L09EQkE3bnJXMmxwYVkzOW4vejgvQWFYNTh5Wk0zank1RW1kOXlzcUtzS3RXN2Rxdkg5SGp4NUZURXhNUTRyWEtPVGs1RkRPTEorVGIvR2Rna0Q0WGxpeFlnVXR2R0cvZnYwd2QrNWM1T2ZuSXl3c0RIWjJkdGl4WTRmRVdLMUlKSUt2cnk4OFBEeXdiTmt5YXRIZS9QbnpzWHo1Y3NUR3hnSUFqSTJONGV2cksvV2ZscGJXbDd2UVd0RFMwa0wzN3QycHp4d09oeEtsYVdob1lQWHExWEJ3Y01BUFAvd0FBd01EMnRqdmwwTDhUTkxYMS8vaTV5WVFDQVFDZ2ZENUlFNWFCQUtCUVBqcWlBVlhaODZjcVRVdm04Mkd2NzgvL1AzOW9hcXFpdGF0VzlkNWNuajgrUEUxT2xIVlJtNXVMalp1M0FnZWp3Y3pNek1NR2pSSUlzL0NoUXZ4OU9sVC9QSEhIeENKUkpnMGFSTDA5UFNvN1NOSGprUkVSQVNTazVQaDR1SUNiMjl2R0JnWTBJNlJuSnlNelpzM0l6YzNGMEJsU01keDQ4YkpWVVpsWldWczI3WU5MaTR1eU16TXhPM2J0NUdTa2dJWEZ4ZjA3dDJibHJld3NKQjY2UzhySzBQMzd0MnhhdFVxbW10U1ltSWlBZ01EcVFucVRwMDY0ZDI3ZDRpT2pzYnIxNjh4YmRvMC9QVFRUM1VLUzlpc1dUTzV3dUZWcDZLaUFrS2hrSVJBL0FKa1ptYmk4dVhMbURScGtzUnZwbi8vL2hnMGFCRDI3OThQYzNOejVPWGxZZlhxMWREUjBRR0h3NkhxZFZXTGVhQnlza2s4S2E2bHBRVVBENDg2bGFsRml4WVNhZjcrL2dnSkNZR3VyaTcrK09NUHFmc1pHUm5CMmRrWkJ3NGNnS3VyS3padjNseXYrdmM5MEZpcjN2UHk4ckIwNlZLMGFkTUczdDdldFRxclNTTXlNaElaR1JtWU9YTm1qZmxXcjE2TjVzMmJZK3ZXclZUWTIrcEMwOXE0Y3VVS3pwdzVBeTh2TDNUcDBxWEd2R3cyRzQ4ZlA2N1Q4YVZoWkdRazBmWXZYTGdRcHFhbVZMalpqUnMzUWtGQkFldlhyNmZsMjcxN04zSnpjN0Z6NTA1YXVsQW9wTUpPMUFhTHhVTDc5dTBsMGsrZlBvMWZmdm1sVnFkSEFEaCsvRGh5YzNOeDhPQkJ1YzVaRS8vODh3ODJiTmlBeFlzWFkvanc0UTArWG1NaWRwbmN1M2N2ZXZUb1VlZjlvNktpY1BmdVhhbjNLU3NyQ3dzWExzVDY5ZXN4ZVBCZ21jZTRkKzhldkwyOUVSQVFBQTBORGFsNTh2THk4TnR2djhIVjFiWFczOEMvLy82THdzTEN1bDBJZ0M1ZHVzajFET1p3T0hJZFgxTlRFODJiTjVkSWo0aUl3TEZqeCtEdDdWM25Nc3JEd1lNSDhlREJBd1FFQk1pOVdLQW1VbE5UOGVlZmY5YmFYa25EeDhjSDZ1cnExS3A4TnB1TjVzMmJVeE5CcjE2OXdxVkxsK0RvNkNpWG04SG54dFBURTBsSlNUaDI3QmdWRWtZV1FxRVFKMCtleEU4Ly9VU0Z4cEhHclZ1M3NHdlhMbXpmdnIxR29mZVRKMDhRR1JtSkJRc1cwRnd6RzR1SWlBaGN2MzRkYTlldWxlakQxTVRuYW5zRkFnSG16NStQUG4zNndOWFZWZTd5MUVaTVRBeTh2THh3NU1nUmFtR0hHRTlQVHhRVkZkV3JYWC80OENGMjdOaUJEUnMyTkVvL1N5Z1VJajgvbjFvZzhqVTRlZklrTGwrK2pORFFVQ290UHo4Zjc5Ky9yM1hmWHIxNlNRM3JKSFk2SGpSb0VCV2EvdGRmZjRXTmpRMldMVnRHNVh2OCtESCsrT01QZUhsNXlWd1lrNUdSVVdkaFhPdldyYVcydTQxUjM5aHNObDY4ZUZGakhqVTFOWFR2M2gyWm1abHdkM2ZIM0xsek1YSGl4RnFQN2Uvdmo3Q3dNSnc0Y1lMMmJnMVVDZzluelpvRlMwdExLbVI3ZmJoNDhTSllMSmJFTzNOdHhNYkdZdmZ1M2RpNGNTTUdEaHdJb0ZMd1ZuVWh5cFVyVjhEajhhU09IMVJueTVZdFVGVlZwZFVIb1BKOWZkT21UZmo1NTUvcjNWYzZjdVFJbmp4NWdxQ2dJTXIxNW5OQW5MUUloS1pGVWxJU0FLQzh2SnhLeThqSVFIeDhQTUxDd3ZEKy9YdHEzRVJXRzhoZ01GQlFVQUFORFExMDZkSUZEQVlESjA2Y3dLRkRoMkJvYUFnbWs0bGR1M1pCU1VrSkdob2E0SEE0S0M4dlIxbFpHY3JMeTZuRkpNK2VQUU9Ed1lDOXZmMFh1WFo1RWZmQnF5SVNpZkRod3dla3BLVGc1Y3VYWURBWW4wMnM5Zno1Y3dRSEIwTlhWeGZObWpWRFZsWVc3dCsvRDJOall3azNlUUtCUUNBUUNOODJaSGFUUUNBUUNFMkM4ZVBINC83OSszano1bzNjKzdEWjdEb0x0RHAxNm9UeDQ4Zlh0WGdVNmVucFdMdDJMYkt6czZHbnB5ZHpBRGc4UEJ4NzkrNEZuOCtIbFpVVnBrMmJSdHZPWkRLeGFkTW1MRnUyREZsWldWaXdZQUVXTEZnQVcxdGJDQVFDK1B2NzQ4OC8vNlJXVGYvKysrK1lNbVZLbmNxcXJhMk5uVHQzWXUzYXRVaExTOE9IRHgvZzR1SUNLeXNyckYrL25wcGdMU2dvUUVWRkJaaE1KcVpQbjQ3ZmZ2c05UQ1lUSlNVbHVIMzdOc0xDd3FqNzNLSkZDemc1T1dINDhPRklUVTNGamgwNzhPN2RPMnpmdmgxSGp4N0ZUei85aEI5Ly9CSGR1M2R2bEFGZmtVZ2tJZXk0ZHUwYWdFb25Mc0xueGRmWEY5cmEycGc4ZVRLQS96bjhpTCtUK2ZQbkl6azVHUzlldk1EMjdkdWhxcXFLSFR0Mm9MQ3dFR3ZXck1HU0pVdXdiTmt5V0ZwYUFxZ1VCSHA2ZWlJL1B4K3hzYkd3dHJaR3YzNzlKTTZyb0tBQVpXWGxXZ2UrdUZ3dWZIeDhjT1BHRFdocWFzTEx5NnZHVlpsMmRuYjQrUEVqL3Z6elQ3aTR1TURSMFJHVEprMlNPbm4yUFZNOHRYT2pUS3I0K2ZsQldWa1o3OTY5dzg2ZE8rSGk0b0tVbEpSYUo4NmNuSndvTjdTWEwxOGlORFFVQmdZR2NrOUVQWG55QkxkdTNVSk1UQXhjWFYxckZSQ0l5YzdPUm1GaG9WejU4L1B6c1dQSERvbDBQcDhQUHA5UEV3NklIYjdFWVJPcTR1VGtSQk5wRlJRVUlDMHREWFoyZHJSamlrUWlpWDFmdlhxRlBuMzZTS1NYbEpUSUhlSldYMThmSjArZVJGWldGclMxdGFVS21OM2QzZkhzMlRPWnh5Z3ZMNGRRS0t6MTJicHQyN1phUStOMjY5WU42dXJxOFBYMVJaOCtmWnJVUVBTWU1XTVFIQnlNZ0lBQWVIbDUxWnAvM2JwMTFFUUlVUGs5Q2dRQ1d0Z1BWVlZWbkR0M0RoRVJFVkJUVTBQdjNyMGxoQWdzRm9zUzVmRDVmSEE0SEtuMW9UNEVCZ2JpNXMyYmRkN3YvUG56ME5iV0JnRGN2bjFicHFPU2xwYVdYQUtyNWN1WDQ5ZGZmNldsRlJVVjRkaXhZd0FxNjJCZFdiTm1EVFZKRGxSTzNqOTkrcFNXNStIRGgyalhyaDFTVWxLa0hxTkxseTYweVhWWklWdkVpSC8vdGVXenQ3ZkhqQmt6cU0rdlg3OUdibTR1N1I3NCsvc2pJaUlDcDArZmJwS2hUVWFOR29YbzZHanMzYnNYR3pac3FERnZTVWtKN3R5NWc3Q3dNT3pjdVZOQ0VDUm04T0RCQ0F3TWhKZVhGNDRmUHk3enV0Ky9mNCtiTjI4aU1URVJhOWV1UmRldVhiRnAweWJFeDhmTFhYNDdPenM0T1RsSjNkYXFWU3U4ZS9jT3ExZXZ4b0VEQitRVzhEVjIyeXNtS2lvS09UazVHRHAwS0lES2VoWWNIQ3pYZVZxMGFGRm53WEpETVRJeVFrVkZCWGJ1M0ltalI0Lyt2KzFqeGNYRlljK2VQVEtGZ2dLQkFEd2VENEdCZ1ZMRmZzK2VQVU4yZGphTWpZMGJYSllWSzFhQXcrSElmYTlMU2twa2lyNGFvNzVsWldYSlhEUWhwbHUzYmpodzRBRHUzTGtERm9zbFZ6MFZDQVNJam82R3NiR3hoRUFMcUJTMGxaZVgxeWd3RHd3TVJGQlFVSTNuNFhBNE9IMzZkSzN1YlNFaEliUjcvdURCQXlncksxUHZOaVVsSmJDM3Q4ZlVxVlBoNk9oWTQ3R3F3MmF6RVJNVFErc1BpbEZSVVlHaW9pSU9IVG9FUzB0TG1hSnRNVStlUEtFNWpJbEVJdno5OTk4d01USEIzYnQzWmU1bmJXM2RZQkZDWTcxVEVBaUVoblA0OEdGY3VYSUY2dXJxMkxsekp6WnYzb3pEaHc4aktpb0tBTkMzYjEvTW5qMGJQL3p3UTYzSEVydG5BY0RidDI5eDRzUUp0R2pSQW9tSmlmRHc4RUI1ZVRsRUloRk5mS3VvcUlqbXpadWplZlBtWUxQWmVQMzZOVmdzRm5nOG5reWhzZGc1VVNBUTBJUmxzcWdxcnBvMWF4WnRMSkhINDlYNm5FeExTME5GUlFYMURob2VIbzZvcUNpa3BxWlM3Mml0VzdmR2lCRWpVRnBhQ2phYlRldjNjemdjbkQ5L0hpRWhJUUJRTHhkTUhSMGRQSHYyRE9YbDVlRHorVkJYVjhlZ1FZUGs3bU1TQ0FRQ2dVRDRkaUFpTFFLQlFDQTBDZFRVMUxCcjF5N01temNQT1RrNW4rVWNlbnA2MkxWclY3MWR0TjYrZll2Rml4ZWpvcUlDbXBxYTJMeDVzNFFnSkQ4L0gvdjM3NmNzdnMzTXpMQnUzVHFwZ2lVdExTMXMyN1lOcTFhdHdyLy8vb3ZkdTNlanFLZ0lIVHAwd0xsejV3QlVEaktzV3JWS3J0VzIwdERSMGNIZXZYdXhaODhlYXZERjFOU1U1b0JoYUdpSXBVdVh3c0RBQU4yNmRjTzFhOWZ3NE1FREpDWW1Vb01sT2pvNnNMZTN4K2pSbzZuSjRxNWR1K0x3NGNNSUR3L0gyYk5ua1pPVGc1Q1FFSVNFaEtCWnMyWVlOV3BVZ3djU2xpNWRTZzNlS0NrcGdjdmxVbUVicTRmZkl6UStibTV1S0N3c1JGQlFFSm8zYjQ1SGp4NEJBRFZ4eW1LeEVCTVRnK2pvYUJnYUdtTExsaTFvMmJJbFdyZHVEVzl2YjJ6Y3VCSHIxcTNEa0NGRHNIRGhRamc3TzZPd3NCQWVIaDZJaW9xQ201c2JqSXlNMEtkUEg3UnMyUkxLeXNyVWIyWFJva1Y0OSs0ZDNyeDVRN2x2aVVVT0JnWUcwTkhSd2ZidDI1R1JrWUZXclZyQjA5TVRIVHQyclBXYW5KeWNvS3lzREg4d0I1Y0ZBQUFnQUVsRVFWUi9mNXc2ZFFvUkVSSHc4L09UNmlid3ZkSVlreWtSRVJHNGQrOGU5dS9mRHlhVENSY1hGL0Q1Zk15ZVBSdTJ0cllJRGc3RzFLbFRhVzFvV1ZrWlRwNDhTUk9nekowN0YwK2ZQc1hldlh2UnFWT25HbDFZeEt4Y3VSTEd4c1k0ZVBBZ0VoTVQ1VzRyaW9xS3dHQXdLUEZKVGJSdjN4NVhyMTZWU0E4SUNNQ0ZDeGRvYmh2cjFxMkRRQ0RBMXExYmF6M3V3NGNQd1dBd0tHR2pMTmhzTmpJeU1xU0dpMVZSVWFGTmpnWUZCZUg5Ky9kWXRHaVJ4UE5QUlVVRm56NTl3dXpaczdGdzRVS01IVHRXNG5nT0RnNG9MaTZXV1piQXdFQVVGUlZSemwreWFOT21EUURnd29VTE5lWVRPelhldW5WTDVrQjZyMTY5YU9FNUdvdXBVNmZXZUsxOFBoL3g4ZkUxaW5CR2poeUorZlBudzluWm1UYVpjUFBtVFNRa0pOQytHeWFUQ2FGUWlNaklTSlNXbGtwMUViR3pzOFBpeFl0bG5pOHlNaEpYcjE3Rjd0Mjc2eldacXF1ckMxOWZYN255UmtWRlVVNVBWYzh2ZGt3cEtTbUJzckl5OWIySkhhV1dMRmtpVmFSUVdscUs3ZHUzUzZTTFJDTHMyclVMelpvMXc3WnQyK3Jsd3RlcFV5ZmE1OExDUXF4ZXZSb3NGb3ZXSjN2MzdwMkV5RWdjWG16Nzl1MHdOemVuMG12N0RVZEhSK1BhdFd1MTVxdCtMOFNUNUQvOTlCT1Y5dWpSSTdSbzBlS3JDclJpWW1KcVhEelJxbFVyRkJVVlVlRy9xNk9qbzRPUkkwZENVMU1UVzdkdXhaSWxTK0RtNW9aOSsvYUJ6V1pMUGJhRmhRWFMwOU1SRnhjbnNhMXIxNjVvMzc0OVJvOGVqVTZkT2xGaGRoWXRXZ1F1bHd0bFplVmFCWEpBWlR0ZFU3aTAzcjE3dzh2TEN5NHVMdGkvZnovYzNOeHFQU2JRK0cwdlVEa3BHUkFRZ0w1OSsxSjFrY2ZqNGZqeDQxQlVWS1Q2ODdJRXdoMDdkb1N0clMyaW9xSWt3bWxtWm1ZQ3FCUmRWaGQ1cEtlbmc4dmxTblhTK3YzMzMydDBNTlBSMGNHMGFkTnc5T2hSUEh6NGtDYVcvUDhHazhtVTJoY0FnSVNFQkt4ZXZWcm12amR1M0lDYW1scWozUjhIQndlTUdqV3Exbnc4SGsvbXdwL0dxbTlHUmthVXNPdnUzYnZZdjM4L3ZMMjlhZTJ5K0ZoMzd0ekJUei85VktQUWlNL25nOGZqSVQ0K0hwOCtmWUtUa3hQMWZHVXdHRlE1SWlJaW9LaW9pRzdkdWxGTzFHSVlEQVowZFhVeGJOaXdXaDJ5M056Y01HellNUHo4ODg4MTVxdjZQaTEyV0IwNGNDRDFycHlRa0FDaFVJZ09IVHJVZUJ4cDNMOS9IM3crSDZhbXBsTHJXTWVPSFpHVWxJUkxseTVKN2JjT0dUS0VhbmVDZ29MdytQRmptZ3NqZzhGQWNuSXlrcE9USmZZVmY3OERCdzZVdXNDZ0xoQ0JGb0hRTkRoNzlpeUNnNE5oYjIrUGtTTkhZdG15WlpnNWN5YmF0R2tEQXdNRC9Qenp6OURUMDBONWVUbWlvNk9ob0tBQWdVQUFMcGRMdGNGOFBoOWNMaGVqUjQrV0tXRHYxS2tUMXF4WkExVlZWZHEvNXMyYjA5cE1Cd2NIakIwN0ZoTW5Ub1MvdjMrdFVSWGk0dUtraWxhcmMvMzZkZXIvN2V6c2FPWDgrKysvOGU3ZE8rcnp5NWN2RVJJU2dwWXRXMEpGUlFWOFBoKzNidDBDQU9vWldGcGFDZzZIZzVFalI2SlhyMTR3TVRHaCt1YUhEeDhHaThYQzFLbFRaWmFub0tDQUVtekpTK3ZXcld0OVh5WVFDQVFDZ2ZEL0F5TFNJaEFJQkVLVFFVMU5EWnMyYllLN3UzdWpDN1gwOVBTd2FkT21Cb1U1TkRRMHhKZ3hZeEFmSDQ5Tm16YWhkZXZXRW5tNFhDNWV2MzROSnBPSktWT21ZT3JVcVRXdTFtcmR1alVPSFRxRUF3Y09JRHM3Ry9iMjlsQlVWSVNEZ3dNVm5yQ2hqbEhLeXNwd2MzT0R0YlUxVWxKU3BMcWRWRjI5L1B6NWN6eDY5QWdNQmdObVptWVlOV29VQmcwYUpGVm94bVF5OGNzdnY4REd4Z1l4TVRHNGZ2MDZrcEtTb0tpb2lERmp4alNvM0VEbGhGeHljako0UEI0bHptclJvZ1dHRFJ2VzVHelIveitpb2FFQkRRME54TVhGSVMwdERVd21FNk5IajZZR3BoSVNFbkR2M2oxTW5qd1pNMmJNb05WMXNZaHY5KzdkR0R4NE1EUTFOYUducDRlbFM1ZkMwdElTVmxaV0dEcDBLQ0lpSWhBVEU0T0NnZ0p3dVZ5NUhHTFdyMThQTHBlTER4OCt3TkxTRXE2dXJqVTZhRlZuK3ZUcDZOcTFLL2JzMllQSmt5Y1RnVlkxR3JycVBUVTFGZnYzNzhlNGNlTW9JWTI3dXp2V3JWc0hQcCtQMzMvL0hjSEJ3VEEzTjZkTmxLV2xwZUhreVpNMGR3UVdpNFYxNjlaaHdZSUYyTEZqQi96OC9PUVNiTmpaMmFGdjM3NFNvUVJyNHNPSEQ5RFUxSlE3bENxWHk4V25UNTlvYWFXbHBSQUtoY2pPenFiU0tpb3FJQkFJYUdsQTVUT3Yrak1wTWpJU3ZYdjNSbUZoSVJWR3FhaW9DRXdtRXdrSkNRQXEyOERNekV3SWhVSzhmUGtTLy83N0w3Vi9seTVkMExkdlh3d1pNZ1FBa0pLU2dyZHYzMkw4K1BFWVBYbzBoRUlob3FPak1XREFBS3JlVjUvSXJJNkppUWwxSFFVRkJSTGJtemR2RGc2SEkxVWt5V0t4b0tPalEwczdjdVFJRkJRVWFsM0pMTXZwZ3NQaFlQYnMyWjlGcEZWZVhnNURRME9NR0RHaVh2dnYyN2VQRW4rMGFkTUc4Zkh4bEFNaG04MEduOCtuM2U5dTNib2hQRHdjMmRuWnNMUzBoS21wS1lESzcvejgrZk93czdPclZhU2RtNXVMNTgrZjE5aDJjamdjSkNRa3dOemNYRUpjd1dReTVSSW1BcFhDa3VwNGVub0NBRDU5K29USmt5ZGp3WUlGbENPVVdIeGthbXFLOXUzYkl5VWxCU0VoSVpnN2R5NTBkSFFrZmo5aVRwdzRnUWNQSG1EeDRzVnlsMDJNcnE1dWpjS21OV3ZXVUNFbGQrM2FCUzB0TFV5ZE9wVjJYOUxTMHFTS3pNV2gyNHFMaTZrK1NWWEVFMEd5SE9CMGRYVWwyaGVoVUlpSWlBaDA3OTZkQ2pPZGs1T0Q5UFQwQmptL05nYjM3dDFEVkZSVWpZS2NvcUlpdkhyMVN1cTJ6cDA3WStUSWtRQ0F0bTNiWXVQR2pmRDI5a1pwYVNudTM3OWY0NFNjdUwycnlvSUZDNmdRZ1QxNjlJQ1BqdzgyYnR4SWlUdTB0YlhoNk9nSWtVaUVsSlFVcW8yb3FLaEFVVkVSOVd3Ukw0U29DUk1URTh5ZVBSdUhEeC9HenovL0xGZm9WeGFMMWFodEwxQXA3dnozMzM4cElXRlZwd2tuSnllcWpvU0doc0xYMXhlaG9hRlVmOTNEd3dNZlBud0FVT2srVnYyZXN0bHNBSlhoMWF1M3g4WEZ4UkFJQkZLL0IwZEhSd2lGUWx5OGVGRm11UVVDQVlZTkc0WVBIejVJbldqczNMa3p6UW15ckt5TUtrOTF4TTRWNWVYbE11OFprOG1VZU5ZMEJvOGVQVUpKU1FuZXYzOFBQcCtQMjdkdkF3QzZkKzhPb0ZKUUt1MGVBWlVPZWJMSXo4OUhWRlFVeG84ZjMyaE9ZMmZQbnBXcmJ0ZEVZOVUzQlFVRnlwVTBMQ3dNNXVibTZOT25EMTYrZkFrdWwwdjEvVjY5ZW9YMzc5L2p3NGNQdUhmdm50UXlIVGx5QkhGeGNUUXhjVlZ4cjdLeU1xNWV2WXFpb2lMRXhzWlMvY3pxaVBQcDZlbEJUMDhQUXFGUTVuZ0RnOEdBaW9xSzFMWmNXVmxaNmp2SDdkdTN3ZVZ5WVdOalE2WEZ4OGVEeVdUU3hMN3ljdTNhTlJnWkdVRkRRME1pckxVWUZvdUZ5NWN2UzkxbWJtNU82MlAyNnRVTHUzYnRrdXZjSVNFaDhQUHpxM09acFVHY3RBaUVwa0hMbGkzeDQ0OC9ZdTdjdVdBd0dEaDI3Qmd1WExpQStQaDRsSlNVSUNnb3FFWUJ1NWkyYmR2Q3djRkI1bll0TFMyNW5MaXFZbTV1M21CQnFKaXEvZXh4NDhiUkZrWjgrdlNKSnRMUzB0TENuVHQzYU85UXFxcXFjSEp5b3Q3SkpreVlnQWtUSnNnOG41S1NVbzMzNCszYnQzVVdhUkVJQkFLQlFQaCtJQ0l0QW9GQUlEUXBqSXlNY1Bqd1lXellzQUZQbmp4cGxHUDI3dDBiSGg0ZURSSm9pWmt6Wnc2bVQ1OHVjOEpLWDE4Zlc3ZHVSVVZGQmJwMDZTTFhNVlZVVkxCNjlXcHd1VnhxVUVFOHVGd2Y5d2haV0ZsWndjcktxdFo4UzVZc2dZbUpDUVlOR2lUM2hJZUNnZ0tzcmExaGJXMk53c0pDZlByMENmcjYrZ0FBVFUxTlJFUkUxS3ZNaXhZdHdxSkZpeUFVQ2ltcmNIa0ZGSVRHNDlDaFE5VDlyK3JVTW16WU1IVHYzbDJtRUVaZFhaM21VTEp0MnpiYWIwZGFuUlNKUkxUdld3eVR5UVNUeWFUOUpvNGNPVUpOMk5ZVlMwdExuRGx6NXY5dEdKNkcwSkRKbExkdjM4TE56UTBkT25UQW5EbHpxSFFMQ3d1c1dMR0NFc1l4R0F5SnlWWnh5TFRxQXRpMmJkdkN6YzBOYmR1MlJVVkZoVlQzcUpLU0VqQVlES2xPUkxObXpaSUlwU2FyN0Z3dUZ4d09wMFpSZ3Bobno1N0pkTW1RVnNicWFkT25UNmVGdjhuUHowZGlZaUtjbkp4dzdOZ3h5cmxPalBoY2d3WU5ncXFxS3JTMHRKQ2FtZ29BZVBQbURaaE1KcVpPbllxK2Zmc0NxQlIvK1BqNG9HWExscFNqVVZaV0ZyWnYzNDZ4WThmVzJlbnd5Wk1uTllZdmtuYk40bkJHMWJHM3Q4ZWNPWE1nRkFwUlZsWW04WHd1S0NqQTY5ZXZZV3hzVEhQWEtDOHZsMnNWZFVQUTE5ZVhxNzVJdzhmSGgvWjUwNlpOYU5XcUZkVFUxSkNibTR2aTRtSnFFdjNGaXhkWXUzWXRUcHc0QVFhREFUYWJUZFhma0pBUXFLcXFZdjc4K2ZWdW8zSnpjeEVhR29xNHVEZ2tKU1dCeCtQaDBxVkw5VHBXWS9IeDQwZEVSVVZoNnRTcE12c1hBUUVCT0hmdUhEcDM3aXkxN3RTR0xGY2k4VE9sNmpQRXdzSUMrL2J0UTBSRUJQNzQ0NDlhM1ZYRUhEMTZGTGR1M1pLWVVCSzdqMVFQb3lkMjVqcCsvTGpFTSt2eDQ4Zkl5OHVqT2VDSXcvYmR2SG1UY2tHdHFLZ0FVTm1lVmVXbm4zN0N3b1VMNVNwM2ZXQ3hXREtkZ3VwSzc5NjljZkxrU2JCWUxCZ2FHbExPQTJLM3FVR0RCdEhhMVB6OGZMUm8wWUxxZDRqL1BuMzZGTDE2OVlLZW5oNThmSHpBWkRLaHI2OFBMcGNMTnBzTmIyOXZ4TWJHd3RmWGx4S01SMFJFWU1hTUdSZy9manoyN2RzblYxamJNV1BHNE5peFl6aDA2QkQ2OWVzbnQxTmRZN1c5SlNVbE9ISGlCRWFQSGcxRFEwT2twcWJpanovK3dKSWxTK1RhdnlxelpzMlNxRHUzYjkrR2w1Y1hObTdjS0JHQzBzM05EVVZGUlZLZHRJQktkeVZaRG1wVmlZbUpvWDNtY3JrUUNvVVlNMllNVGFSMTZkSWxuRHAxcXNaalhiOStuZWFRVVJWMWRmWFBNZ25xNysrUHQyL2Znc2ZqUVNBUVlQZnUzUUNBWmN1V0FhanNzMjdhdEVucXZtS0JyalF1WHJ4STNZZnIxNi9qMEtGREFDcnY2NDBiTnhBWkdTbHhuQTBiTmxDQ0tHbS95YW9pcXByZ2NybVVlTElxalZuZnhEeDQ4QUN2WDcvRy92MzdBVlJlOTd0MzczRGt5QkV3R0F5Y1AzOGVhbXBxdERhVHpXYmp5SkVqc0xXMWhZbUpDYTBQTUgvK2ZGcC9JVEl5a25LQ3VuVHBFdmg4UGx4ZFhTWDZGT2ZQbjBkR1JnWXRMVDgvSDlPblQ0ZVNrcExFYjV2RDRTQWtKQVJYcmx5aHBYTzVYUHo0NDQrME1GOWl3c1BEb2FDZ1FBbXlSQ0lSSGoxNkJKRklSQk9OY1RnY2hJV0ZVWUkvTWI2K3ZwU1E5UFhyMTBoT1RzYnk1Y3ZSczJmUFJxbmJKU1VsTWdXRjFSRzc3RFVHUktCRklEUU5oZzBiQm10cmE2b2ZyS1dsQlNjbko0aytLNC9IQTVmTHBUNHpHQXphUDJrTE53ME5EZXM4M2xkVlZOeXpaMDlxSVVSallHTmpnd0VEQmtpOGF5eGV2SmptVHR5NmRXdmN1bldMdW1haFVGZ25COXM1YytaSUZRVlhSWjU3WTI1dVh1L3hVZ0tCUUNBUUNOODJaSmFUUUNBUUNFME9jZWpEa0pBUStQdjd5MXhaWFJ1cXFxcHdkSFJzVkNlQ3FpRVZaRkZmMFVqVnliN0dGR2ZWRlZWVjFRYTVZR2xwYWRYSjFVZ2V4QUlkd3RkRDF2MnZpMU9SUE1JWDhlQ2Z0QUhBNnRUM3R5YUdDTFNrVTk5Vjc2bXBxVmk1Y2lXNFhDNGNIQnp3OXUxYjJuWkRRME40ZUhpZ2E5ZXUwTkhSb1RsQUFhQ2NwcVM1QjRyRmZIdytINU1tVGFKdGUvWHFGVzdmdm8yMmJkdEtGZGZJSTVqTnpzNm1ualZKU1VtMWhodXN5djc5KzZreWg0U0U0T3JWcXpoNThpUzFmZHUyYlJBS2hUU0IwOXk1Y3lXT0V4b2FDcEZJQkJhTGhTMWJ0bENyZXQzZDNhR2dvRUFKSGprY0Rod2NIREJpeEFoS25MRmt5UkswYTllTzlydzdjK1lNWHI1OENXOXZiOHE1cFYyN2RwZzRjU0wrL1BOUDJOcmFTa3pNeTRPUGo0OWN2M3R2YjIrcHpsdFZ3K0dKNzlXRUNSTXdmdng0eW9ub3laTW44UFQwbEFnM0ozNEdmeTZ4N3BneFk5Q3VYYnQ2N3o5aHdnUUpoNjk1OCtiQndzSUM1ODZkdzkyN2Q3RjM3MTRBd09qUm94RWZIdzhlajRjMWE5Wmc2OWF0K09lZmYyQmlZb0lyVjY3QXlzcUt1azhCQVFISXpzNm1mak4rZm41Z3NWaTBsZDFDb1JBcEtTbUlqbzRHQUp3K2ZSck5talZEbno1OVlHNXVqcmk0T0Zxb0l6RTVPVGx5aFlnRGFoWWROQVk1T1RrNGUvWXNwa3laQW0xdGJSUVVGTlRKR2FhNlNGTWNtZ1dvbktBR0tpZk94V0d5TEN3czRPUGpnOU9uVDZOVnExWlV1bGdReGVWeVVWNWVMclh2WjI1dUxoSFdNQ1FrQk1lT0haTVFVTWh5NWdKQWhRU3Irc3k3ZnYwNmRIUjBhRzFkWW1JaUhqeDRnUEhqeDlPK3g0WStCK3RMVmxZV29xT2pNWG55WkZyWlMwdExVVkZSSVZPRUo2N1Q0ajZGT0t5a2dZRUJWcXhZUVIxTEtCVEMzZDBkelpzM3g1NDllNmo5Nzl5NWd5MWJ0bURRb0VGWXVuUXAxZDgwTWpMQ3c0Y1BNWC8rZk9UbDVXSEZpaFhvMnJVcmdNcEp0T0xpWWh3K2ZCaVJrWkZZdFdvVnpiRlJGcytlUFlOQUlFQkdSZ1p1M2JvbHQ4TmVZN1c5dnI2K1VGUlV4TXlaTXlFU2llRGo0d01HZzlGb0xvSXNGZ3VxcXFwUysxdEtTa3BTMjR1cSs5WlZ2UGZvMFNOczNMZ1I2dXJxR0RkdW5OUThxMWF0a25Ec0t5c3JnN2UzTjZ5c3JHZ3VSV0pDUWtJaytodU5oVmhjZFBMa1NWeStmSmtXeWpnc0xBeE1KcE9XVmhWWjRRNXpjbkp3K2ZKbHFLaW9vRldyVnVqUm93ZlZKL0R4OFlHSmlRbUdEaDFLNVU5UFQwZG9hQ2hHamh4WjQrLzk2TkdqdEw1SFhXbnMraVlRQ0hEMDZGRU1IRGlRY2g2Yk5Ha1NuSjJkRVJzYmkwNmRPdUhldlh0Z3NWaTB2bHQ2ZWpxT0hEa2lkU0hINE1HRGFhNG9xYW1wU0U1T1JrbEpDUzVmdm94Qmd3YlIzS0hGaEllSFMvUTV4ZXpjdVpNcW41aXhZOGZDd2NGQndoMmxlbWhjTVM5ZXZNRExseS9CWXJHb3R1M3Z2LzlHZm40K2JHMXRhV0Vlang0OWlxNWR1MHE0WkZZTnlYWDI3RmtBL3d1M1ZWSlNJaUhjcndscmEydUo5elpwb1gxbFVkVkJyYUVRSnkwQ29Xa2c3L2dLaThYNjVzZElWRlJVcExyL3lxSysxeXp2UFNVUUNBUUNnVUNRQlJGcEVRZ0VBcUhKTW43OGVOalkyQ0FrSkFUaDRlRnloMERVMDlPRHJhMHR4bzhmM3lqdVdRUUNnZkE5VWQvSkZIMTlmYlJzMlJJcUtpcnc4UENRbW1mY3VIR3d0TFJFeDQ0ZGtaYVdSdHYyNnRVcnRHL2ZuaG9remNqSW9JVUlORE16QTR2Rm9na3hCQUlCRml4WUFLQnlOYXcwSnkxNWVQejRNWUJLRWREOSsvZnJKTkxTME5DZ1FySTFiOTRjREFhREZxSk5TVWtKQW9HQWxsWmRpRnRlWG81cjE2NVJuNnRPcmxWZnVSd2RIUTBPaDRPaW9pSXFUMmxwS2MwWjV0U3BVd2dJQ0VDUEhqMlFrNU9EOCtmUG82Q2dBSVdGaGZqNDhTT0VRaUgyN2R0SEV6L0l5NlpObStRYWtDNG9LSkFhQXJIcXhQN1FvVU9SbVptSnMyZlA0c3FWSzVneFl3WkdqaHhKdVI1VlA0ODRYTkhuWXNhTUdRQXFKMkxsZFp3UU0yREFBS3hkdTFZaVhleCt3dWZ6SVJBSUtFRVVoOE9CdGJVMTVzMmJCM1YxZFlTRmhjSEx5d3ZtNXViSXljbkJsaTFicUdNVUZoWWlMeStQRWhybDUrZERVVkVSeGNYRjFNU3pnNE1EaW91THFSWGdVNlpNd2JScDA2Q2twSVJ6NTg0aExpNU82Z1NFaG9ZRzlSdXFqYVNrSk55OGViTk85MFVhc2tTL2VucDYyTEZqQjNyMjdJblEwRkR3ZUR6S1ZVb2VxazhzQndVRlNZVFUyN3g1czlSOXF6clhpRm0vZmoxVnJvQ0FBTnEyaElRRUNYR2IyRW1yZW5wMVowZ3hxYW1wRXZYc3laTW5lUFhxRmFaT25Vb1RYUW9FQWp4NDhBQ2pSNC8rNG4xYkhvK0gwTkJRR0JnWVVLS0o1OCtmNCtUSmt6QXpNNk5Db2dLVklxcDkrL1podzRZTkdEUm9FRkpTVXVEcTZrcHRuejkvUHMzRlorL2V2Zmo0OFNOOGZYMXBRcmdMRnk0Z0xTME43dTd1dExKWVcxdmozYnQzQ0FnSXdQUG56N0ZtelJxWW01dGo1ODZkQ0E4UGg0Nk9EbFdIYnR5NGdZc1hMOExQencvcjFxMUR6NTQ5Y2Zqd1lUZzdPMlB0MnJXMWhoS05qWTJGZ29JQ09uVG9nTURBUU5qWTJOUzZZS0N4MnQ3Q3drSkVSa1pDVTFNVEsxYXNRSGw1T2JLenM3RisvZm82dVR6VXhLQkJnMlRlQTFuUDhQcHk5KzVkYk4yNkZkcmEydGk1Y3lmbHRsdWQvdjM3UzdpY2laOTFiZHEwd2NDQkE2VWUrM09KdEdwREpCSWhMQ3hNNnJiMDlIU3A2U2RPbkFDWHk2WGE0NDRkTzFMUFNqOC9QM1RvMElIV2hzVEh4eU0wTkJUOSsvZUhoWVdGMUdPcXFxckN6czRPMXRiV3RaYVp6K2RqeFlvVk5MRnpZOWMzZ1VDQS9mdjNJeU1qQTZhbXBqaDkralFWMGxKSlNRbUJnWUhvMjdjdmxKU1V3T0Z3VUZaV1JrMm9pOE5ieXVOMkorYmN1WE1vS3l1am5PdXFJeFFLWlliU2NuVjFsZXFrZGZyMGFZbDJYK3lrVlozQXdFQ0p0SXNYTDBKWldSbk96czQwc2NESmt5ZlJ1WE5ubVl2SVVsTlRjZi8rZlZyYXg0OGZLUmMzZVJnMGFKREVOWDJ0Y0lkRW9FWDRYbWpHK3Q5dmppZVFIWUtjUUNBUUNBUUNnVUFRUTBSYUJBS0JRR2pTcUttcHdkSFJFWTZPamtoTFMwTlNVaEpldjM2Tmp4OC8wdksxYXRVS25UdDNocW1wS1l5TWpMNVNhUWtFQXVIYnA3NnIzdFhWMWVIbjV3Y09od01PaHdPZ1VoQ2hyYTFOT1Q2Sko2cTZkdTBxSVlwNC9mbzF6YzBnTEN5TWNwa0JLaWZCcWpvb0FKVVQrWm1abWREVjFRV2J6Y2F4WThmZzZPZ29jekpPRmc4ZVBBQ1R5Y1N2di82S3FLZ29PRHM3eStYOEJsUTZLSWlmU1I4K2ZJQkFJS0FKTDRxS2lpQVVDbWxwMWNVa2YvNzVKN2hjTHMxSlFSb0NnUUJCUVVGbzFxd1pUYmljbTVzTFhWMWRpZnpQbnovSGl4Y3ZvS1dsQlcxdGJlam82S0J0MjdiUTFkWEZuVHQzRUI0ZVRvVkhsQmRIUjBlSjcwRWFaODZjcWRHTjRjT0hEMmpUcGcwV0xseUlrU05IWXQrK2ZZaVBqOGVvVWFPb01CdDEvUjRiQ3pzN083bkNBMWRGbWpPUG9hRWhKazJhaE5qWVdFUkVSTURRMEJBYk5teUFrcElTTm0vZURCVVZGV29DZk9YS2xaZzNieDZpb3FMZzRPQkFjeXNULzM3RTRjbldyVnNIUlVWRlRKdzRFVHdlRHdEdzY2Ky9ZdURBZ2REVzFzYlVxVk5oWUdCQTNUOGVqeWYxWGc0Wk1nUTlldlRBc0dIRDVMckd6cDA3dzlEUWtEYmhmT0RBQWR5NmRZdHlmdlB4OFlHZm54L2F0MitQeVpNbjAvWVhPMVRWNU5CVE5keEphV21wekhCcjBpZ3JLNk45L3VXWFh5aFJRM0J3TUdKalkrSHQ3UTFGUlVVVUZSVWhQeitmNW5BaUpqTXpFOTdlM2xpNGNDR01qWTBseEcyS2lvb3dOVFhGaWhVcmFPazNiOTdFK2ZQbmNmVG9VVnA2UmtZR05tellJREZwN3UvdkR5VWxKVnBZbVlzWEw0TEpaTXJ0MnZRbFVGUlVSSEJ3TURwMTZrVDlMbnIwNkFFQWxQdWJtSC8rK1FjTUJvUDZIdlgwOURCNzlteHd1VndjUFhxVXFxOUNvUkFuVDU1RVJFUUV4b3daZzFldlhpRWhJUUhGeGNVb0tpckNsU3RYTUhqd1lBbEJCSVBCd015Wk0yRm9hSWp0MjdmajlPblRNRGMzaDdHeE1VcExTK0hpNGtMOXBvcUtpdkQrL1h1cWJvNGRPeGJkdW5XRHI2OXZyV0YxZUR3ZW9xS2lZR2xwaVJFalJzRGQzUjJSa1pFWVBueTRYUGVzb1cydk9BeVJnb0lDNVVnMGFOQWdEQjQ4bUhKOHF5dmJ0bTJURUgvVWhlRGc0QnAvdTdJSURRM0Z3WU1Ib2ErdmorM2J0MHVFTlA2V3lNL1BSM0J3TUJXZVZDUVN5UXhGSis0SFZTVWhJUUdSa1pHTjRnYjU0c1VMeWdGVS9JeW8vbjRzaTdWcjE0TFA1MU1pMkQ1OStqUnFmYXVvcUtEcTJsOS8vWVVXTFZwQVcxc2JtcHFhNk4rL1AySmlZakJod2dTc1hMa1NtemR2UmtaR0JveU5qUUg4ejFWVmxodWZOS1pQbjQ3ZXZYc2pNek1UQlFVRk1ETXpvMjBYQ0FRUzk1ekJZSURGWW1IdDJyVVN6NEc1YytkaTlPalJFb0piSHg4ZmllZEJTa29LNHVMaW9LU2tSTFUxNGpFTFcxdmJPcm01aUVRaXFlS296cDA3TjFpZ25weWNUSVdZclkzcXo5S0dRSnkwQ044VDdiU2JJK05UWlp1Wjhha003YlRsLy8wVENBUUNnVUFnRUw0L2lFaUxRQ0FRQ044TVJrWkdSSUJGSUJBSW41bUdUS2FJd3dXSUo4bFpMQmFhTldzbUllb3hOalpHWUdBZ3NyT3owYnAxYXhRVkZlSHQyN2V3czdPajhreWJOZzNqeDQvSDNidDNjZWpRSVlsenBhU2s0TlNwVS9qOTk5OFJHeHRMaFJCNjh1UUpQRHc4MEtKRkM3bktYRmhZaUlTRUJQVHExUXVqUjQvR3RXdlhjT2ZPSGJsRkV2djI3Wk53eHBJV1VxWnFXdFhKMjd5OFBGeTRjQUhqeDQ5SFZGUVVsWjZlbmc0ZWp3YzJtdzBGQlFXa3BhV2hvS0FBYkRZYmMrYk13ZW5UcHdGVU9sWnhPQnhhR0NSN2UzdFlXbHBDVjFjWDJ0cmFpSStQeCszYnQ3RjgrWElvS3l0VGpqOXQyclNSNnhxcm9xR2hJZGU5VlZKU2tpblN5c3JLd3V6WnM5R3paMC9NbURFRHZYcjF3dTdkdXlrUmozaUNzQzZUbTQxSlhZVnJzbkJ4Y2NHdVhidFFWRlNFb1VPSElpRWhBYzdPenJDMnRvYXJxeXYxblJVV0ZpSWdJQUJsWldWUVYxZEhhR2dvQkFJQmJHeHNwTHFSQVpYT0tYUG56a1Y2ZWpxdVhyMkttVE5uUWtGQkFibTV1Uko1eTh2TEpVU0hVVkZSRUFxRlVGUlV4RjkvL1NYM05XbG9hQ0FtSmdidDJyV0RzYkV4ZnZ6eFI3UnIxdzdsNWVVNGNlSUVmdnp4UjNUdjNoMGFHaG9TKzRycnZUZ0VYRzIwYU5HaVR1RzdxanZwdFd6WkVpMWJ0a1JKU1FtU2twTFFwMDhmOU9yVkMwQ2xpUERzMmJPWU5Ha1NIQjBkYVJQdjR0OXpodzRkSk1KZ1pXUmtVQUtONnVHNHhXS3I2dW5hMnRvNGNPQUE3VHQ0OU9nUjR1TGlNR1hLRkFRRkJkR09ZVzF0M1dTRUxHSW5Qd3NMQzBSR1JvTE5aa05WVlJVR0JnYlExTlJFWW1JaU5mRXZFb21RbUpnSVkyTmpLZ3hoaXhZdE1IYnNXSlNXbHRMRWEyL2V2S0ZDV1Y2K2ZCbVhMMStHa3BJU0ZCVVZVVlpXaGc0ZE9tRFpzbVhnOC9tNGRPa1M3T3pzYUFJaGEydHI2T2pvVUc0N28wYU5raXRzWjdkdTNYRGd3SUZhODkyOWV4ZkZ4Y1d3c2JIQmdBRUQwS0ZEQndRRkJlSG5uMyt1MFUyck1kdGVjYmhMc2RoNTJiSmx0TzFWdzl1SjI5cXhZOGRTMjdsY0xxMzlHREprQ0JVQ1VzeWxTNWRRVVZFaEVkYXRLckd4c1hqNjlHbWRCVnA4UGg4SERoeEFXRmdZZXZic0NROFBENm50UWxOSEpCS2hvS0FBWldWbG1EWnRHanAxNmdRN096dFlXbHBpMTY1ZDZOMjd0OVQ5U2twSzhPYk5HK3EzVUZaV2hsMjdka0ZQVHc5bVptWU5Fc3dCd1BuejUvSDI3VnNVRkJTQXdXRFFRczBMaFVKOC9QZ1J1cnE2Y29Wdzh2WDFiZFQ2cHFLaWdwMDdkMUpPbzQ4ZVBjTHIxNi9oNE9BQWtVaUVlZlBtZ2NQaDROZGZmNFdXbGhaU1UxTXBrZGE3ZCsrb1VKRHlvcXlzREFzTEN5eGF0QWpaMmRrNGVQQWdyUTNsOFhpMCs4Qm1zMUZVVkVTMUJkWGJiSkZJQkM2WEs1RSthOVlzQUpYM2w4bGtRaVFTd2RmWEYrcnE2aGc4ZURCdTNib0ZvUEs3VjFaV2xnalBYUnMzYnR6QXMyZlBZR2RuaHl0WHJsRHBqUkh1VUY5Zkg5T21UWk5yLy9qNGVFUkVSTWg5dnBvZ0FpM0M5NFI1aHhhVVNPdnV5enhNdGZvNklha0pCQUtCUUNBUUNOOEdSS1JGSUJBSUJBS0JRQ0FRS09xNzZyMmtwQVJ4Y1hHMHRJS0NBdkQ1ZkpvSXBGV3JWakExTllXaW9pTGk0dUl3WnN3WVBIandBQ0tSQ0FNR0RLRHlxYXFxUWxWVlZXcG9yOExDUW5oNmVxSnIxNjZ3dDdkSGJHd3NPblRvZ0ZtelptSHQyclZZdEdnUlBEMDlZV2hvV0d1NXIxNjlDaDZQQjF0YlczVHExR2xtOFBnQUFDQUFTVVJCVkFsZHUzWkZVRkJRcmFHdFdyVnFCWHQ3ZTB5Wk1vV2FlQTRMQzBOSVNBZzhQRHhvVGtqVk9YUG1ERTM4b2FtcGlTbFRwdEJFV3V2V3JhTkMyUUdWWWNKVVZWWGg1K2NIQm9NQlgxOWZaR1ptSWlzckMwQ2xvRVNNbXBvYTdmanYzcjFEVkZRVUZpOWVES0RTR1Vjc0dwTW02cW1KTFZ1MlNJalNwTUhsY2lVRUFXTDA5ZlhoNHVLQ1U2ZE9ZY1dLRmVqVHB3K1dMbDFLM2JOUG56NEJBRzNTK1ZzaUp5Y0hSNDRjd2QyN2R6Rmt5QkJzM2JvVlY2OWVSVVpHQnR6ZDNSRVNFZ0puWjJlNHVibmgvdjM3dUhQbkRyUzF0ZUhsNVlXZVBYdmkzTGx6Q0EwTnhZVUxGK0RrNUNSem9uZnMyTEdVMEtVbVNrdExKUVJ2UGo0K2xLdFJkY1JDa3ByYzVFYU9IQWxqWTJPWW1abkJ6TXdNbno1OXdva1RKMkJxYW9wZmYvMFZRS1hRcFNyWjJkbFFVVkdSTzF4ZmZuNitYTUliTWRLY2E0UkNJWGJ1M0ltaW9pSk1uejZkU3A4K2ZUbzBOVFZ4Nk5BaFBIMzZGSXNYTDBaRVJBUlVWVldSbEpRRUFGSWQ0N1p0MnlZempKbjR2bFVYTndDVnpqSmp4NDZGczdNekFPRGF0V3ZRMWRXRnZiMDlUYVRsNmVsSkMyWDZOZUZ3T0pTZ2JzQ0FBUWdQRDBkY1hCeUdEaDBLQURBeE1VRkNRZ0lsV0VoSlNVRnhjYkhNTUY1VjZkeTVNNVl0V3daZFhWMjBidDBhdXJxNnlNM054ZXJWcTZHaW9vS3RXN2RDWFYwZHZyNitDQTBOaFphV2xvU0xsZGdOcTNwSVJURmlJY21FQ1JNa3RtbG9hRWlFTWhNakVva1FGQlFFVFUxTldGcGFnc0ZnWU1xVUtkaTJiUnR1M3J4SjFXOXBOSGJiKzlkZmYxR2hBcXVIZjdPeXNxSWNnNUtTa2hBZEhRMG5KeWVxZmI1Ky9Ucmw3QU5BYWhqZnUzZnZvclMwdE1idkxETXpFNjlmMTYxUGtKK2ZEMDlQVHp4NzlneERodzZGcTZ1clhHS2hwc2ExYTljUUhCeU1yS3dzS0NrcFlkKytmV2pidG0yZFF5c2JHeHZEM2QwZEJRVUYyTEpsQzJKaVlocGNObkZJeWcwYk5rQlZWUldyVnEyaXRuMzY5QW1USjArR2g0Y0hPbmZ1VEtzSFZXRXdHTFIrVG1QV3Q2b0N3Y2VQSCtQR2pSdHdjSEFBZzhIQW9VT0hxUE4yNzk0ZGlZbUpWRnYvNHNVTGRPclVTV28vNDdmZmZwTklFeitubUV3bTFxOWZqd1VMRm1EOSt2VTBZYXhBSUtEVnY4VEVSR3pidGszcVBRRXEyNzVyMTY1SmhQY1ZDQVRnOFhpNGRPa1MxTlRVOFBidFd5UW5KOFBaMlJuNStmbFVQak16TXh3L2ZseXF3MlpOdkhuekJzT0hEOGVBQVFOb0lxM0dDSGVvcGFXRklVT0d5TFYvUVVGQm80bTBpSk1XNFh2Q3RMMFdMdi96QVFEZ0VwU0lVV2I2MEZUNTlwNTlCQUtCUUNBUUNJUXZBeEZwRVFnRUFvRkFJQkFJQklyNlRxYms1ZVZoMzc1OXRMU0tpZ293R0F5OGVmT0dTaHM0Y0NEV3JGa0RNek16UkVkSFk4eVlNWWlLaW9LcHFTbTB0YlZyUFU5RlJRWGMzZDN4NmRNbmVIbDUwU2FpdW5idGl2Mzc5OFBOelEzTGxpM0QyclZyMGI5L2Y1bkhZclBadUhMbENqUTFOV0Z0YlEwQUdEZHVITFp2MzQ0Yk4yNWc1TWlSVXZkTFNrcENlWGs1VEUxTjhlTEZDd0NnUWdTcHFha2hJeU1ER1JrWk1zL2JwVXNYOFBsOC9QMzMzK2pYcng5Mjd0d3AxVFZxNHNTSi84ZmVuY2ZIZUsvL0gzL05KQ09SU0lTSUpGTFVGbEpScFdpUHJVVXRYUVFWdEtWVWxTS3F0cU5xVjN0UUxhSzIyS08yUml5bHFkclZYbXVpZ3BRZ1JFaklQcGxKSnI4Lzhwdjc1RGFUU0pEcStaN3IrWGoweEh6dTdUT1R1ZTlKenYzT2RTazNKWGZ1M01tNmRldnc5UFFrSnljSEJ3Y0h6cHc1UTN4OFBPN3U3cXBBeVpreloxUlZyRzdkdXFXTTV3M2VWSzVjdVZDQnE3d1dMbHlvcXRxVm4wbVRKbkgvL24ycnk3UmFMYTFidCtiTk45OWs2OWF0N055NVUxVmhKVFkyRm50N2U0dWJ4TVVwT1RtNXdHb3loVlcxYWxWbXpab0Z3SGZmZmFlMGdxdFVxUklOR2pUQXc4T0RnUU1IOHRGSEgrSGk0c0tWSzFjWU1tUUlMVnUyVk5veGZmTEpKM3o0NFljY09YTEVvdDFiWVNVbEpYSDgrSEZ5Y25JNGZ2eTRSVHVuL0ZwMEFheGZ2NTdnNEdBMmJ0eFk2S3BYaFJFVEU0T2JtNXZTNnZKeFNwY3V6ZVRKazdsejV3NUdvL0d4Nzd0Rml4YXAza2RwYVdrRUJnWnk1TWdSZXZUb1lWRVZ5OC9QajVvMWF4SWJHMHZKa2lYNTlkZGZsZGFRNzcvL1BpKzg4SUxGTVlLQ2d2STlmbWhvS011V0xiUGFsc29jempKcjJyUXBiZHUyVloyUDVoWjcxa1JGUlFHNUZkQWVyV2pVc0dIRFFsMDdpeW9qSTBPNUxyMzY2cXZZMk5pb1FsclZxbFhqNk5HanhNVEVVS1ZLRlNXa1c5aFdvWG12cnlkUG5tVGF0R2xLUU12TnpZMTkrL1lSRmhiR0cyKzhZUkhRTWhxTmJOeTRrYmZmZmhzM056ZWx3bzFaVWxLU0VuNnJXcldxY24wM0s2aVZhbmg0T0RFeE1Rd1lNRUE1SjF1MGFNR0dEUnRZdVhJbGI3enhScjZ0YVovbHRmZXZ2LzdpKysrL3AyM2J0amc2T3ZMcnI3OXk4K1pOcGNwajdkcTFsV0JMZG5ZMkJ3NGM0TjEzMzhYR3hnYkliYTEzKy9idEFvOVJHT2JxYVlWMTdOZ3haczJhUlZwYUdwOS8vam4rL3Y2RjNyYWdTajlidG14aHg0NGRGdU9GYVJYOHBOYXVYY3NMTDd4QXRXclYrT09QUDZoZXZUb21rNGxSbzBaWnJCc2ZIOC9DaFF2cDJiT254ZlhXeWNrSloyZG5waytmVHQyNmRaV1FWbFpXbHVybm81eWNISktTa3JoOCtiSXlaZzVpeDhiR0twK0pUazVPZUhwNkt1djgvdnZ2cW5QQVpESXAvKzdUcDQveVBueFUwNlpObGREZ3MzNi81UTBoWm1Sa2tKT1RveHB6Y0hEQTBkR1Jldlhxc1d6Wk10TFQwekdaVEZ5NGNJRmV2WHBablcvLy92MVZJZDg5ZS9idzU1OS9Lbzg5UFQwWk1tUUlVNmRPWmY3OCtmejczLzhHTEZ2K05tblNwTUQyZ1IwN2R1U0REejZ3K0puZzJMRmpqQnMzVG5sY3BVb1ZXclJvUVljT0hWaStmTGt5ZnVuU0pXSmlZcXp1T3pzN201aVlHTUxEdzFYalpjdVdwVk9uVHBRdVhWcjFuT0RadER1OGNPRkNvVVBQQmJXcUxpb0phSW4vSlorM3FNcWl2ZEhFcDJSeU56bVRmMzJ6aHcwQi82Sk94Yi92OXhraGhCQkNDUEhmUTBKYVFnZ2hoQkRQUWQ1N2N4bUdiTjZjdHYvNVRVWThrV3YzVWtuT3lMMlJVY1hORWVlU2Y4OWZ5azdyVW9mR05WeUxiZjlQK2xmdlZhcFVZZnYyN2FTa3BLRFQ2YkMzdDJmNDhPR1VLMWVPcjcvK210allXRlYxcVpZdFd4SVlHTWd2di96Q21UTm5yTjcwZkpUUmFHVHk1TWxFUlVVeGZ2eDRLbGFzYUxHT3A2Y24zMzMzSFNOSGpsU3FLdVJ0eVpQWGloVXJlUGp3SWYzNjlWTnU0TFZzMlpLUWtCQ1dMbDNLdi83MUw2dmhoL256NTF1RXNNdzNSZFBUMDYyMk96UXZmN1M2d2FaTm0xUTNXL1BTNlhUS0RjbThOeGpON2NmMjc5OVBRa0tDUlh1K1NaTW1XYlRwQWZqbW0yOVVqd01DQW1qU3BJblZZK2RuNE1DQlQxeEo2ODZkTzV3L2YxNDE1dVRrUkxkdTNUaHk1SWd5RmhFUmdiT3pzOFZOVEROenlPdFpLbG15SkY5KythWEZlSEJ3TU9YS2xhTkRodzdLMk9MRmkvSDA5RlMxNXpSemNuS2laTW1TakIwN2xvQ0FBSXVxUzF1MmJMRjZmR3N0MklLQ2dwU1FTRkVaalViR2poMEw1TDUzaXRwMjZWa3pHbzJjTzNjT285Rkk3OTY5OC8zZW1uWG8wQUUvUHorT0hEbkN6Smt6ZWZmZGR5MUNWbzhhUG55NHFoV25ScU1oTmphVzFxMWI0K3ZyeStuVHA2MXU1K0xpUWx4Y25QSjZtVVZIUnl0dHR0UFMwaDRiNGpOWDBySjJJend6TTVPLy92cUxYYnQyMGFSSkUwYU9ISWxXcTFWYUpFTHVPYk5nd1lKODl3Mm9XZ2FhVFpzMnJWaENXc25KeWNyMXAyVEprdmo0K1BESEgzK1FrNU9EUnFOUktoVmV2bnlaS2xXcWNPTEVDVHc5UFF0VndkRE1ZREN3ZXZWcU5tN2NTSzFhdFpSV3RlZlBuMmZPbkRsVXFWS0ZZY09HV1d4My92eDVWcTVjaVVhajRhT1BQbEpWZ3RMcjlZd2NPUkpQVDA5dTM3N04vZnYzOGZMeXNscEo2bEVQSHo1azZkS2xWS3hZVVhYT2E3VmErdlhyeDlkZmY4MlNKVXNZT25TbzFlMmY1YlgzaHg5K1FLL1hFeDRlcnB3dkxpNHVWcTg3eFNrcEtVbHBZVnlRek14TWxpMWJSbGhZR083dTdreVpNdVd4NSt5anVuYnRhbEhCVDYvWHMzcjFhbXJYcnEycXRtbTJkKzllN3Q2OVc2VGpGTmE0Y2VPb1hiczJLMWFzNEk4Ly9nQnkzd3RObWpUaHQ5OSs0OGNmZjJUeDRzWFkydHB5N2RvMUlEZk1WTDkrZmF2N3ExdTNydXJ4Z3djUENBZ0lVSTBkUG56WWFxV3R2QUhSTjk1NFEzVzk4dkh4VVYzalUxSlNtREpsQ3BBYkZoNHlaQWh2dnZtbWNtMUtTMHRqNE1DQlNvZ1ludTM3eldBd1dLMTZsWGZNMzkrZnp6Ly9uRGZlZUlORml4YXhiZHMyYkd4c01KbE1ORy9lM09wK216ZHZyZ3FrWDc1ODJTTFE5T2FiYjNMdzRFRisrKzAzT25mdVROV3FWVEVZREVyQWJlblNwYW9xVmRibzlYcFdyVnBsVVcwdk96c2JnQTgvL0JESS9aNk1HalhLNHVlNlE0Y081WHNNODJlaE9lQnY1dXZyeS9UcDAvT2QwNzU5K3dxY3M1bURnNFBWYTEzRmloVXRRcEF4TVRHcUtxeG16N0xkb1ZUU0V2OUxLcFFweVUrREc5TnNhdTc1K3VlZEZGNGUreXRlWlVwU3Bad2pOdHFpL1dHTUVIK0gvYVBmZk41VEVFSUlJZjVuU1VoTENDR0VFT0k1TStYa2NDQ3FhQzNIeEQvTG1Sc1AvN1pqSmFSbUZ1dituL1pteXRLbFN6bDU4cVRxNXRhaFE0ZVlPblVxUVVGQlN1aWhSWXNXckZ5NWtybHo1MUtwVXFYSHRtSEp5Y2xoL1BqeG5EcDFpaUZEaGhSNGc5dkZ4WVU1YytZd2F0UW96cHc1UTRjT0hTeUNSZWZQbjJmNzl1MVVxRkRCNG1aODM3NTltVEJoQXRPbVRXUG16SmxLcFFpelpjdVdxUjV2Mzc2ZGVmUG1NV25TSkt0VlpKWXVYY3JHalJzWlAzNzhFMWRHZWxUTGxpMlZNTmlqSVlZbFM1YW9LbWxzMzc2ZGpSczNzbmp4WWxYRkxtZG5aNnVCZ29LTUdUTUdEdytQeDY2M2FORWkwdFBUVldPUmtaSE1uajI3ME1mS2IxMmRUdmZNUTFvNm5ZNjJiZHVxeHJLenMxbXdZQUhlM3Q2cVphdFhyNlo4K2ZJVzZ6OXEwS0JCWkdSa1dGMTIrZkpsZ29PRG1UQmhndFVxYWtDUld5WGxWYTVjT1lLQ2d0Qm9ORlNvVUlFYk4yNndlZk5tMnJWcnB3UnY5dTdkYS9YN2I3N3B2V3ZYTHFzdHltcldySmx2SzB1emxKUVVLbGV1ekZkZmZZV3JxeXZoNGVIbzlYcGVmLzExVHB3NEFlU2VweHMyYkxCYUJVZWowYkJueng3bXpKa0R3TzdkdXd1OGFaeVptVWxPVG82cVBhU0Rnd1B6NXMwak1qS1NVYU5HWVdkbnAxd0g5SG85T3AxT09iZjFlajIydHJaS0tNNWdNRkMvZm4zbHBubkpraVVKREF3czhEbnYzNytmYmR1MldWMXYxcXhaVksxYWxjNmRPK1BzN0d5MWxhcWpvMk8rMVZJMmJkckVraVZMK1BISEh4L2JMdEpnTUNoVnNKNjB4WnpKWk9MV3JWdXE2MnpkdW5XSmlJamd5cFVyZUh0N0syR3NxS2dvNnRXcngrWExsK25XclZ1aGozSHMyREVXTDE3TXJWdTNlTys5OXhnNGNDQTZuWTVUcDA0eFljSUV5cFl0eS9UcDA2MmVIOGVPSFFNc3EzYWxwS1F3ZHV4WXlwVXJSK1BHalFrT0RtYkVpQkdNSHorZWtTTkhGbmo5emNuSlllYk1tU1FuSnpOcTFDaUw2MzZEQmcxbzJyUXBPM2Z1cEdIRGhqUnQydFJpSDgveTJ0dThlWE9xVmF2R2l5KytTT1hLbGFsWXNTS2xTcFhLOTVwU1hPN2Z2NjhLUDFwejd0dzU1c3ladzUwN2QyalJvZ1dEQnc4dWRGdFR5TDJtK1BuNTBhVkxGNHVRVmxKU0VxdFhyOGJiMjl0cW0wRVhGNWQ4cXhZOTdibFF1M2J0ZkpkZHVuUkp1VzdrWmEwMTVDdXZ2R0wxbkM5YnRpekJ3Y0dxc1ljUEg2cGEvU1ltSnVMZzRLQjZYUjY5WnBZc1dSSjNkM2ZWWTdQU3BVdlR2bjE3dG16WlFvOGVQYkN4c1dIcjFxMDRPanFxQWxqUDh2Mm0wK21ZTzNldThuanIxcTBjTzNaTUZVSXFWNjZjOGhvMGI5NmNkZXZXWVdkblI0TUdEYXhXTVN5S3dZTUgwNlZMRjZXaVdXWm1waEowOS9QenMzcnU1alZ5NUVoYXQyNXQ4WE5HUkVRRVM1WXNZZEtrU2NwcmJ1MzcycmR2WC9yMjdXdDEzKzNidCtmdHQ5KzJxSzc0T05PbVRWTjlSbGxqTUJpb1VLR0NLcVIxNU1nUmV2ZnVUZVhLbFltS2lpSW5KNGU2ZGVzU0d4dkxqQmt6OFBQenN3Z0tObXZXakRadDJuRGd3SUduL2xsTEFscmlmMDFUNzNJY0d0T0NyZ3VPY2ljcHR3MTM3SU1NWWgvOHZaL2RRaFJXVG83NkQwaUZFRUlJOGZlUmtKWVFRZ2doeEhPUWsvTzhaeUQrVzVtSytiM3pOSC8xbnBTVXhKNDllK2pTcFl2cXhsV1RKazN3OXZZbU1EQlFxUTVrYTJ0THJWcTFPSGp3SVBYcjE3ZDZveXN2alVaRHMyYk5xRjI3ZHI1dENQTnljbklpTURBUVcxdGJpNERXblR0M21EUnBFams1T1F3ZlB0eWk5VlhqeG8xNTQ0MDNPSERnQU45Ly96MURodzdOdDNyVXRXdlgrT0dISDNCeGNTRXpNNVBVMUZUVnpla3RXN1lvYmJtZVZVQUxjbHVjNlhRNlhGeGNlUG5sbDFYTEhnMzNtS3VnbEM5ZjN1TEdlWHA2dWlxc2twZkpaT0xzMmJOQWJsVWh5SzJ1ODJpN05Xc01CZ1BwNmVsSzlTSTNOemRhdG15WmI0VU1nTGk0T0lZTkcwWjZlanJCd2NHNHVscXZHRmZVRm8xUDZ1VEprK2oxZWxXMWtZS2NPSEdDKy9mdjA2SkZDNlh5RU9TK0J6SXpNMVdWbU13Vk9UdzhQS3lHR1Z4Y1hDekNDbWJIangvbnpKa3pwS1dsRlRpM3ZFR3F5NWN2czNqeFl1clZxNmNjTHl3c2pEdDM3bGhzcDlmbjNsUXl0NHQ3Vk5ldVhmTU5hUjA1Y29UZmZ2dU55TWhJWnN5WXdWdHZ2VVZpWWlLclY2K21WcTFhdlB6eXkwcElTNnZWVXJac1diWnQyMFoyZGphZE9uVUNjdDg3d2NIQmhJYUcwcVJKRTA2ZlBzM0hIMzlNNTg2ZExhNFQ2ZW5wckZxMWlyQ3dNRnEwYUdGUjlTVnZNR2J4NHNWNGVYbVJtcHBLcDA2ZEdEOSt2RktacDB1WExuVHUzRm41SGsyWU1FRlY1VXFyMWVMajQwTk1URXkrcmFETTU1QzFWbm9hallheVpjc1d1YkxRazFpelpnM3IxNjhuS0Nqb3NXRzYvTnkrZlp2TXpFeXFWNit1ak5XclY0K1FrQkJPblRxRnQ3YzNYbDVlVEpvMGlaZGZmcGxmZi8wVm9NRHoyeXduSjRlelo4OHlhOVlzWEZ4Y21EdDNMcjYrdmdBY1BIaVFHVE5tWURRYWFkKytmYjdYZ09QSGorUGw1Y1dMTDc2b2pFVkhSek41OG1SY1hWMzU2cXV2bEtwMXRXdlhKaUFnZ0NsVHB0Q2pSdys2ZCs5dTlmTm15WklsbkRwMUNqOC9QeG8yYkdqMXVJTUhEK2I4K2ZNRUJnYmk2ZW1waEk3Tm50VzFGeWgwYTdMaWxKaVl5SzFidC9LOXprUkVSTEI3OTI1Mjd0eUpxNnNyMzN6ekRmLzYxNytLZkp3R0RSclFvRUdESjVwalFTR1NaM0V1NU9mOCtmTldxMkN1WExuUzRudTZhZE1tcTlkekd4c2JWUnZYSDMvOGtaQ1FFR2JPbkVudDJyWEp6TXhrekpneGxDcFZpaWxUcHVSN1BodzVjb1JUcDA0cGozTWUrU1dqYmR1MlNqdldKazJhc0dIREJrYVBIcTM2TEgrVzd6ZU5ScU9jMDVEYmp0SEd4a1kxbGxlZlBuMDRkT2dRR1JrWjlPelo4Nm1QNytMaW9ncTY2ZlY2NWJtNnU3dmo0T0JBZkh4OGdmdXdzYkd4dUphYmczN2UzdDVGQ2lFK0s3MTY5U3F3b21OZ1lLQ3FzcGpSYUdUV3JGazBhOWFNWWNPRzhlT1BQNUtkblUzZHVuWHg4dkppMEtCQnpKczNEMEFKYXAwN2Q0N0tsU3R6OE9CQmZ2NzVaeHdjSElwY2NUVXZxYVFsL2hjMTlTNUg1UFMyQkt3K3paN0llT0pUaXZjUHJJUVFRZ2doeEg4bkNXa0pJWVFRUWp3SFZkeis4MWZ3UHA3T0xPeGx2VFdLK09lNmRpK05wUC9mN3JDcW15UE9KWXZ2UitzeG15OXc1R29DQU1YZEtlRnBicVlzWGJvVW5VNUg1ODZkVmVOYXJaWXZ2L3lTZ1FNSDh1T1BQOUtqUnc4V0xsekl3WU1IcVZ5NU1tRmhZWlFyVjg1cUZaYThRWWwzM25tblNQT3hWcUhuOXUzYmpCbzFpdVRrWkQ3OTlGT0xnSlBaMEtGRHVYcjFLcnQyN1NJcks0dWhRNGRhcmNUaDd1N09pQkVqT0hEZ0FMTm56eVlySzRzNmRlcncybXV2RVJVVnhZRURCMmpUcGcxRGhnd3AwdHdCWW1OamxZb3hqMVlLMmJCaEEwYWprWHYzN3JGMzcxNWF0bXhacEgwbkp5ZVRrWkdCdTdzN08zZnV0THBPZG5hMnFuV2p2YjE5dnUzWThtUGUvdDEzMzZWLy8vNVdBeXdBcDArZlp1Yk1tYVNucDVPVGswTy9mdjFvMjdZdDc3Ly9QaFVxVkxDNmpkRm9aTXFVS2JSbzBZSTMzM3kyclJwU1UxTlp0R2dSVGs1T2hRcWVRRzVsbFRWcjF1RGo0Nk5xK1JZWkdabHZ1N3dCQXdaWTNkZTRjZU9VNDJabVpuTHk1RWwyN2RvRjVGWmw4dkx5b21QSGprcWd5c3pCd1lGT25UcFp0REM2ZmZzMkdvMUcxWExVZkhQMlVldlhyeWM0T0pqVnExZXJLckpZYy9Ub1VVNmNPS0VFQkU2ZE9rWGR1blVaT0hBZzFhdFhKelUxbFlrVEo1S1dsc2F3WWNOVVFRS3pTNWN1Y2VUSUVUcDE2c1RSbzBkWnNtUUppWW1KVEp3NGtTWk5tbkRod2dXbVRadkd2bjM3Nk5hdEcwMmJOaVVqSTRPZmYvNlowTkJRTkJvTm8wZVA1bzAzM2lod3JzL0NOOTk4aysvTmZYTzdRMnZuZW1abXBrVmIwdUlTR1JtSm01dmJVNFZTamg0OUNxQUtsYjMwMGt0TW5EaFJlUjVhclZhcFpMVjM3MTY4dkx3ZWUweTlYcytFQ1JNb1g3NDhRVUZCbEN0WERsdGJXL1I2UFlzWEwyYkhqaDE0ZTN2ajV1YkcwcVZMbGV0MDNsRFZsU3RYdUhQbmpuSStaV2RuczJYTEZwWXZYMDZkT25XWU9IR2lSWkMwWGJ0MkdJMUdGaXhZd01tVEp4azBhSkJxcml0WHJtVHo1czI4K3VxckJWYTRLVk9tREY5OTlSVmp4NDVsMUtoUnpKZ3h3eUtvOVRpRnVmYm1sWjZlenRXclY3bDA2UkpSVVZHcXlvL1Aydno1OHpFWUREZzVPWkdkbmMzdnYvOU9kbmEyUmVVaGc4SEEzTGx6K2UyMzM0RGNha2lMRmkxU0JXUCtDWjdGdVdETjFhdFh1WGJ0R3JhMnRrUkdScW9xYmsyWk1pWGZkb2NGQ1E4UFovbnk1YlJ0MjFZSnhkbloyZkgxMTE4elpzd1lCZzhlelBUcDAxV2hMck5XclZveGN1Ukk1WEZpWWlMZHVuVWpMaTZPbEpRVTZ0V3J4NWd4WXhnNmRDaTdkdTJpWThlTytYNnUvUjN2TjZQUlNHcHFxbEtoN2NDQkEwcHdPVGc0bUVtVEpsbjkrZTFKcGFXbHFUN0xUcHc0d1hmZmZaZnYrbnE5bmgwN2R2RExMNytveHMxei9HOXgrUEJoVWxOVGVmdnR0NjB1YjkrK1BRa0pDVVJIUjJNMEd0SHBkQ3hac2dRN096c0NBd081ZHUwYTA2Wk40OXR2djZWbXpacFBOQWNKYUluL1ZXVWNTN0J1UU80ZkFpU21Hb2lNVFNhN3VQL1NTb2duSUZXMGhCQkNpT2RIUWxwQ0NDR0VFTStCZzkxLy9zcmVxYVF0Yi9xNFBjZlppQ2Z4ZDM3UFhFdjlKOWp5VDYyazllZWZmeEllSHM3Z3dZT1Y2aUhaMmRsSzFhTnExYW94WXNRSWF0YXN5ZlRwMDltM2J4OGZmL3d4UFhyMElEQXdrR1hMbG5IejVrMCsvL3h6WmZ2ZHUzZXplUEZpQUZhc1dNSEFnUU90Vmkrd3M3UExOL3lUVjJSa0pCTW5UdVRodzRlMGI5K2VEei84TU45MUhSMGRtVHAxS3NPSEQyZjM3dDM4OWRkZmpCdzVVbW1mWStiZzRFRExsaTFwMmJJbEdSa1poSWFHc25idFdzNmRPd2ZrQmhtY25aMkppSWpBMTlmM3NSWEQ4anA4K0RESGp4OVh6UWxnNTg2ZHJGcTFpZzRkT2hBYkc4dmN1WE54YzNPalRwMDZtRXdtSGp4NFFFSkNBdmZ2M3ljaElZRXpaODRBTUhIaVJCSVRFNG1Qanljek01UDY5ZXN6YytaTTFURXpNakl3bVV4b3RWcDBPcDFGKzdYMDlIVDI3Tm5EZ1FNSEdEbHlwS3B5VEhCd01IcTlubWJObWhYNnVaNC9mNTVObXpaeDdOZ3gzTjNkbVRkdkhtWEtsQ0UwTkpRZE8zYXdiZHMyL3ZXdmY5RzVjMmVMUUozQllDQXRMWTJwVTZkeTY5WXRldlRvVWVqWHRpQTNidHhneXBRcHhNYkdNbmJzV0lzS0tEWTJOaGlOUm92dHpPR2RvclFwWExac21mSit6OHM4WmpLWjZOV3JGd2tKQ1RnNU9kRytmWHRhdDI2dGhHZENRME9CM0JaWnJxNnVPRG82V2cyWlJFUkVVTEZpeFh5cmN6MnBiZHUyRVJrWlNjT0dEZW5kdXpldnZmYWE4ajY5Y2VNR2t5ZFA1c2FORzR3ZVBab3FWYXB3NnRRcGNuSnl5TW5KVWE0TjkrL2Z4OTNkbmFTa0pPYlBuNCtQancrQmdZRzR1ZVZlWSt2VXFjT0tGU3RZdjM0OVU2ZE94ZFhWbGRUVVZMS3lzdWpldlR2Ky92N1AvSG5sNTlIV1pIbHQzcnlaNWN1WFcyMVpXTlRXVms4cUt5dUxxS2lvSWdkYUg3Vjc5MjQ4UFQxVjRST2RUbWUxb3NxdFc3ZUlpb3FpVjY5ZStlN3Z3WU1IUUc0WXlzSEJnUWtUSmlodFV5TWpJNWt6Wnc0M2I5NmtZOGVPOU92WEQxdGJXeFl0V3NTR0RSdTRmdjA2WDMvOXRmSytNZ2VEbWpWcmhsNnZaOGlRSVVSSFI5TytmWHNDQWdJS3JFeFZ2bng1WnM2Y3liLy8vVzlsTHQ5Ly96MjdkKyttY3VYS2pCczNMdC90elJvMWFrUy9mdjFZdkhneFE0WU1vWC8vL2tvSTRsbGRleDg4ZU1DeVpjdTRkT2tTTjIvZUpDY25CM3Q3ZTZwWHI2NThCaTVkdXBRVksxWUFLTlhkT25ic3FPelBZRENvS28wVmhrYWo0ZENoUTJSbVpxTFZhdkgwOUdUbzBLRTBhdFJJV1NjdExZM3g0OGR6L3Z4NVB2dnNNeElTRXRpeVpRdmp4bzNqczg4K28yN2R1a1U2Wm5GNVZ1Y0NXRmFtV3JSb0VYWjJkalJ0MnBTdnYvNmFvVU9IRnZtMXptdjc5dTBzV0xDQWxpMWJNbXpZTUZXMXlKZGVlb2x2di8yV1VhTkdNV1RJRUtaT25ZcVBqdy8zN3QwakppYUcrL2Z2Yy9mdVhSWXVYTWk5ZS9lSWo0OVhQb3VDZ29MdzhQQ2dSbzBhSEQ5K0hJMUdnOUZvNU1LRkN4dzdkb3pYWG5zTmpVYnp6Tjl2S1NrcHhNVEVrSkNRUUVKQ0FwR1JrV1JrWlBEbGwxOXk5KzVkRWhJUzhQWDFaZGFzV1N4WnNvUXRXN2J3emp2djRPTGl3cnAxNnhnK2ZEZ1RKMDYwYUszY3UzZHYxV3RqRGhZVkpEbzZtc3pNVEtXOUl1U0cybHExYXBYdk5uNStmbnowMFVjV3dlcGp4NDR4YnR5NEFvLzNUN0p4NDBhcVZhdW0vTHlnMVdySnpGUlg5UG5razArVTY0NWVyK2ZhdFd1MGI5OGVXMXRiSmt5WVFFQkFBRC8rK0NNVEowNThvamxJSlMwaG9HeXBFalNyV2U3eEt3b2hoQkJDaVA4cEV0SVNRZ2doaEJCQ0tKNzBab3FQanc5ejU4NGxLeXVMbFN0WG90Rm91SHo1TWpWcTFGRFdzYlcxWmZqdzRTUW5KL1A1NTUvajcrOFB3TWlSSXlsVnFoUmJ0MjdsMkxGalRKZ3dnWXNYTDdKczJUSWFOR2hBNTg2ZG1UeDVNci8vL2pzTkd6YWthdFdxT0RzN1kyTmpnMWFyVmFwSWhZZUhrNTJkamNsa1VxcmFaR1ZsMGFaTkd6WnYzc3ptelp2SnljbWhTNWN1OU8zYjk3SFB5Y3ZMaXpsejVqQjI3RmlpbzZQcDM3OC9YM3p4aGRJV3lHZzBjdWZPSGE1ZHU4YkZpeGM1ZS9Zc2YvMzFGL2IyOXJ6MzNudDRlM3R6K1BCaHRtN2R5dWJObTNGeWNxSlJvMFkwYnR5WWhnMGJGbGlseU1uSmliZmZmdHNpU0JZU0VzTEtsU3VWUUlMQllHRENoQW44KzkvLzVzc3Z2MFNyMVRKNzltelZOanFkRGk4dkwyeHRiYWxUcHc0ZUhoNjR1N3NyTjFUWHJWdEhiR3dzZG5aMlhMMmErLzNQVzczS1pESng0Y0lGOXU3ZHk5NjllOG5NektSUm8wWThmUGhRQ1NTWlRDWWc5eVptV0ZnWXBVdVhwbm56NXJ6NTVwdlVxVk5IdWJHYWtaSEJ4WXNYK2VPUFB6aDgrREIzN3R6QjN0NmVIajE2MEtWTEY2VTlYZCsrZmZub280L1lzV01IbXpkdjVzaVJJOVNvVVFOL2YzK2FOMitPcmEwdGpvNk9USjgrblprelo3SnExU29TRWhMNDRvc3ZpaFNFeS9zY0l5SWlDQThQWjgrZVBXaTFXb1lORzJhMU9wT1hseGVuVDU5bTNicDFTdVdZaHc4ZmN2RGdRYnk4dkxDM3QxZTFIRXBPVGthdjE2dkdidDY4Q2NDOWUvZElUMCszT01iZHc5L21yQUFBSUFCSlJFRlV1M2VCM0FvMTNidDN4OVhWbFVhTkdtRnJxLzRWM2x3aFp0eTRjVFJ0MnRUaWhuVldWaGJuejUvbjh1WExmUHp4eDBCdXE3aVVsSlI4WHd2emUyRC8vdjBGM2dDdlZhc1dJMGFNd05uWldiV2VYcS9ucDU5K0lpUWtoQklsU2pCeDRrU2xCWnFycXlzNU9Ua3NYNzZjcWxXcmN2LytmU0lpSW1qVnFoV2xTNWRtK2ZMbFN1QXFNVEdSSzFldUVCVVZSV1JrSkpHUmtaUW9VWUthTld0eS8vNTlvcUtpV0xObURZY09IY0xiMjV1S0ZTdFNybHc1M056YzhQTHk0dmJ0MnlRbEpTblA1L1RwMDF5L2ZsMnBQdmJubjM4cWxWR01SaU14TVRIOC92dnZBQ1FrSkpDVmxhVThidFNva2NWcjhmRGhROExEdzVXcVRidDI3Vklxd3p5cXFCWG9udFNWSzFjd0dBeFAxWjdxNTU5LzV0cTFhL1R1M1p1NHVEajY5T2xUNFBybWMzL3QycldzVzdkT3RjeGNLZXJ3NGNNQXZQamlpMHI0SWlvcWlsV3JWbkh5NUVsY1hGeVlNR0dDcW1MVGdBRURjSE56WS9IaXhRd2FOSWpwMDZkVHZueDU5dTdkaTd1N3UvTGUvL0RERDlIcGRFcFZyNEs4OXRwckxGdTJqTnUzYjJOblo4ZkFnUU81Y2VNRzllclZZL3o0OFlXdTN1UHY3MDlXVmhiQndjRjg5OTEzcEtTa1VLWk1tV2QyN1hWeWN1TFNwVXRVclZxVmpoMDc0dXZyUytYS2xkRnF0V1JrWkFEdzZxdXY1dHMrRG1EUG5qMkZlaTU1RFJvMGlFR0RCaFc0enBrelp6aC8vanc5ZS9aVXFsOVdyRmlSNWN1WE0yTEVDQ1V3N083dWpwT1RrM0x0TjM4MUdvMFlEQWFNUmlNTkd6Yk10NXJsMDNvVzU4S09IVHQ0OE9BQkJ3NGNVSUt6YTlhczRkeTVjL1RwMDRldVhidnl3dzgvTUczYU5DVlVldmJzV2ZSNlBScU5odXpzYkxLeXNqQ1pURmFyWFdablovUEREeit3ZGV0Vy9QejhDQWdJc1ByNVZhVktGV2JObXNYdzRjTVpPWElrMDZaTjQ5NjlleXhac2dSUFQwODhQRHh3ZEhTa2F0V3F1THU3WTI5dnorREJneGt5WkFnWEwxNmtUNTgrMk5yYU1uSGlSR3JXck1ucTFhdVpPSEVpenM3T05HblNoUDc5K3ovVDkxdFVWQlJmZi8wMWtCc01LbGV1SEw2K3ZyaTd1OU9nUVFNOFBUM1I2L1VFQkFUdzExOS80ZS92VDc5Ky9kQm9OTmpiMjdOOCtYSSsvZlJUL1AzOVZUOEQrZm41cWM3Ulk4ZU9jZjM2ZGVYeHBVdVhDQTBOeGMzTkRRY0hCN0t5c3BSV3JBVlZOenQwNkJEMzd0MURwOU54NjlZdE1qSXlyRjdMWDN2dE5YNzU1WmZIQmptTHk2cFZxd2dKQ2NsM3VjRmdVSDUyaTR1TEl5a3BTWFg5cmxDaEFqdDI3R0Q5K3ZXcTBCcmtucGY3OSsvSGFEUXExMUlYRnhmbXpKbGpzVzVSU0VCTENDR0VFRUlJSWF5VGtKWVFRZ2doaEJCQzhUUi85ZTdyNjh2dnYvK3UzRVFxVjY2Y1VtRWtNek9UZGV2VzRlenN6TlNwVTFYdGg3UmFMWU1HRGVLVlYxNWgxNjVkZUh0N2s1NmVUcjE2OVpnMGFSSWxTcFJnNWNxVmhJV0ZjZXJVS2M2Y09VTmFXbHFoV3M5VXFWS0ZybDI3Y3VQR0RSd2NIQmc4ZUhDUldnTjZlWG14WU1FQ2dvS0N1SExsQ2kxYnRpUWxKWVVCQXdZb1FScUEwcVZMOC9MTEw5T3RXemRlZi8xMUpXelV1blZyMHRQVE9YYnNHSHYzN3VYQWdRUHMyYk9IRHo3NG9NRHdRMUJRa01WWWJHd3NZV0ZoQkFRRUtCVXM3T3pzbURadEdtdlhycVZDaFFwVXJseVozcjE3SzJFQUR3OFB5cFl0cTZvKzhhaWtwQ1RsUnFhdHJTME5HalJRdm04Ly8vd3pLMWV1NU9IRGg1UXBVNGIyN2R2VHZuMTdQRDA5VmZ2UWFyWDA2ZE9IUG4zNjhPZWZmeXFCcnUzYnQrUHE2a3BRVUJDblRwMWl6cHc1U2xXUzZ0V3JFeEFRUUt0V3JheFdrM0owZEtSYnQyNTA3TmlSbjMvK21RMGJOakI5K25UT256K3Z0SlRUNlhTTUhqMGFyVmJMdm4zNzhQZjNWN1gwSzZ5SWlBaUdEeDhPUU9QR2pmbjAwMDh0V2dhYTllM2JsOERBUUZhdFdxVUVWRFFhRFI0ZUhnUUVCSkNhbXNyZ3dZTXR0ck0yWnI2Um5aOU9uVG9WV0lYSjE5ZVhQbjM2c0hYclZxWEt5YU5jWEZ6bzBLRURIMzMwRVpBYjlMdDI3VnFCeDdXM3QyZmh3b1VGcnRPL2YzL2VmZmRkaS9GbHk1YXhkZXRXWG5ubEZZWVBINjZxaHRLc1dUTU9IVHJFbGkxYnlNek1SS2ZUNGVQam93VElBRWFQSHMyVksxZDQrUEFoQUpVcVZhSmV2WHAwNnRTSlYxNTVSUWx4M2IxN1Y3a2VuRDU5V3RXYWFzeVlNWVNIaHhNUkVhRThueVZMbHFpZW43a0ttZG5odzRlVk1KSFpqQmt6Z056WDdOR1FsazZuSXpnNFdIay9seTFiTnQvdjFaTUVCNTlFWkdRa1RrNU9UeFY4T1hYcUZKNmVublR1M0JtajBValBuajJmZWw3dnZmY2VjWEZ4OU8vZm41SWxTeElmSDgrSUVTUFFhRFQwN05rVGYzOS9xNkZWZjM5L25KMmRDUThQeDhYRmhjek1UTnEyYlV2cDBxV1ZkWXJhNXJKczJiS1VMVnNXeUExZDFLMWJ0OEFLWFBuNTRJTVBlT0dGRi9qdHQ5L3c5L2NuTlRYMW1WMTdiVzF0QzZ6YUJybWhrL2ZmZnovZjVWRlJVZHkrZmJ0SXo2a3dtalJwd3VEQmc1V3dNdVJXS1h2enpUZlp0MjhmUjQ4ZUpUSXlrb01IRHlvVmwvTFRwazJiWno0L3MyZHhMdXpaczRmbzZHZ2NIQnpvM2JzMzkrN2Q0K2VmZjZadDI3WjA2OVlOalVaRFFFQUFyVnUzVnE0M08zZnU1S2VmZmxJQzR6azVPZFNyVnkvZmtOYTllL2ZvMjdjdlhidDJMWEF1bFNwVll0YXNXU3hjdUJBUER3L3ExS21UNzg4eWlZbUpRRzdWeDZpb0tIcjI3RW1iTm0yVVFPbmd3WVBwMmJNbisvYnR3OTdlSGpzN3UyZjZmbnY1NVpjSkRBekV3OE9EOHVYTFc1eGI1OCtmWi9qdzRUZzVPVEYrL0hpYU5XdW1MUHZ3d3crcFdiTW1zMmJOWXZQbXpVckFGM0kvRDgxaE9QUHp6QnZTY25GeFlmLysvYXJLWjQ2T2p2VHQyN2ZBQ204UkVSSEs1NEd0clMwTkd6YTBlbDNSYURUUExhQUZ1WitmZVYrUFIyM2Z2bDJwV3VqaDRjSGF0V3RWeXovNDRBTmlZbUpZczJhTnFwVTQ1RDQzTnpjMyt2WHJwM3F0SHExbVZsUlNTVXNJSVlRUVFnZ2hyTlBrUEZxM1d3Z2hoSGlNMXExYnF4N3YzcjM3T2MxRWlLZjN2TjdQeDZNVGVmMmIzTDg2YjFTMUxNY241TjkyUXdpL3VZZlpmdllPQUdGZk5xRkQvUXFQMmVMNXM5YUc1dDY5ZTVRdVhicFFyUWtoTjlobHZxbVlINVBKcE53SU5kTm9OR2kxV2xVd0lpMHREYjFlajZ1cmF4R2VoVnJlNXhRV0ZrWnljaklWSzFha2V2WHFWS3hZc1ZEN1NFbEo0ZkRod3pSdjNyelFWVnZ5TWhnTWhYNzlpc3BrTXFIUmFGU2hna3VYTHJGMTYxWmF0V3BGL2ZyMWl4UTJ5Y3JLNHRpeFkxeTllcFZQUHZrRW85SEl3b1VMcVZtekp2WHIxeTlTVzBESWZlNDdkKzdrOWRkZnQ3aHhhREtadUgzN05pKzg4RUtSOXBuWDBhTkhxVmF0V3BIbkpkVDBlajNuenAzanRkZGVlNkx0ZCs3Y1NYeDhQTFZxMWVLbGwxN0MyZG01VU5zbEpTVVJFeFBEM2J0M0xUN2JpNU81ZmVPVEJyR3lzN1BSYXJVRmhubitUbWxwYWNUR3hxcUN0TVhod29VTFZLeFlVYWxHVjVDODdUR2ZwZUxhYjFGWnUvWVd4R0F3WUd0cis3ZUYvNTZHK1RNNjczL216K3NuK1F4ODN0TFMwbkJ3Y0NqUys4YmNUdTYvVlhHODM4TEN3bWpSb29VcWNKbFhSa1lHMTY1ZDQ2V1hYaUk5UFozazVHVEtseTlmcURtWXE3V1pUQ2FyQWZEOEZQVThmSFJiK1BzQ3VjSzYydy8xZUgzNW41YkRPYXU2UE1mWkNDR0VFRUlJSVVUK0pLUWxoQkNpeUNTa0pmNHZrWkNXK0cvd2Q0YTA1Sy9laFJCQ0NDR0VFRS9qNy82ZFFrSmFRZ2doaEJCQ2lQOFc4aWMrUWdnaGhCQkNDSVVFdElRUVFnZ2hoQkJQUTM2bkVFSUlJWVFRUWdqckpLUWxoQkJDQ0NHRVVDUjNyLzY4cHlDRUVFSUlJWVQ0THlhL1V3Z2hoQkJDQ0NHRWRSTFNFa0lJVVdUVnFsVlRQWTZOalgxT014SGk2VHo2M3ExZVhmNlBaQ0hrcjk2RkVFSUlJWVFRVDBOK3B4QkNDQ0dFRUVJSTZ5U2tKWVFRb3NnZURiTHMzNy8vT2MxRWlLZno2SHUzUm8wYXoya21Rdnh6eUYrOUN5R0VFRUlJSVo2Ry9FNGhoQkJDQ0NHRUVOWkpTRXNJSVVTUnZmdnV1NnJINjlldjU2ZWZmaUltSnVZNXpVaUlvb21KaVdIVHBrMnNYNzllTmY3ZWUrODlweGtKOGM4aGYvVXVoQkJDQ0NHRWVCcnlPNFVRUWdnaGhCQkNXR2Y3dkNjZ2hCRGl2NCtQancvdDI3ZG4rL2J0QU9qMWVoWXRXdlNjWnlYRTArbllzU1BlM3Q3UGV4cENQSGZKM2F2TFRSVWhoQkJDQ0NIRUU1UGZLWVFRUWdnaGhCRENPZ2xwQ1NHRWVDS2ZmZllaeDQ4Zkp6NCsvbmxQUllpblZyNThlVDc5OU5QblBRMGg4cVhSYUpSL2o5MThnYm0vWEM2K2c5VmVCdE9ramEwUVFnZ2hoQkRpQ2RWZWhtSHlmbzVkdVpmN1dBTTJlWDZuZWRaeWxQOVIvVU1JSVlRUVFnZ2gvbkVrcENXRUVPS0pPRGc0c0dqUkltYk9uTW54NDhlZjkzU0VlR0t2di80NlgzMzFGU1ZMbG56ZVV4R2lVQ0ppazR0MS8wbFpYd05RMm5ZNlNWbGZ5MWY1S2wvbHEzeVZyL0pWdnNwWCtTcGY1ZXNUZlNWUExpc3JwNWpEVStaalNVWkxDQ0dFRUVJSThRK215Y2twN3QrT2hCQkMvRi8zeXkrL2NPclVLYTVmdjA1TVRNenpubzRRai9YaWl5L3k0b3N2MHFCQkE5cTJiZnRjNW5BOE9wSFh2OWtEUUtPcVpUaytvZFZ6bVlmNDcrQTM5ekRiejk1NTN0TVFRZ2doaEJCQ2lNTEpCbXlldzNGeklHZDFsK2R3WUNHRUVFSUlJWVI0UEtta0pZUVE0cW0xYTllT2R1M2FQZTlwQ0NIRS8xblR1dFJoV0x1YXozc2FRZ2doaEJCQ0NGRm8zLzk2RlFBYkRYaTRGRi8xYXFNcGh5WDdjbzlscjlNVzIzR0VFRUlJSVlRUTRtbEpTRXNJSVlRUVFvaC9PTjhYU2ovdktRZ2hoQkJDQ0NGRWtienA0L2EzSENkRm42V0V0R3h0SktRbGhCQkNDQ0dFK09lUzMxaUVFRUlJSVlRUVFnZ2hoQkJDQ0NHRUVFSUlJWVFRb2hoSlNFc0lJWVFRUWdnaGhCQkNDQ0dFRUVJSUlZUVFRZ2doaXBHRXRJUVFRZ2doaEJCQ0NDR0VFRUlJSVlRUVFnZ2hoQkNpR0VsSVN3Z2hoQkJDQ0NHRUVFSUlJWVFRUWdnaGhCQkNDQ0dLa1lTMGhCQkNDQ0dFRUVJSUlZUVFRZ2doaEJCQ0NDR0VFS0lZU1VoTENDR0VFRUlJSVlRUVFnZ2hoQkJDQ0NHRUVFSUlJWXFSaExTRUVFSUlJWVFRUWdnaGhCQkNDQ0dFRUtJWUdZMUdybDI3UmxwYVdyRWRJenM3bStUa1pJdnhsSlFVOUhwOXNSMDNyK0k4VGtKQ0F2ZnYzeSsyL1QrdGh3OGZrcEtTOGt6M21aV1Y5VVRiblRsemhtKy8vWmE0dURpcnkwK2VQTW1rU1pPSWo0OS9tdWs5a1p5Y0hEWnMyTUJ2di8xV0xQdFBTVWtoT3p1N1dQWXRoQkJQeS9aNVQwQUlJWVFRUWdnaGhCQkNDQ0dFRUVJSUlaNjN0TFEwL3Zqamo2ZmVUN1ZxMWZEeThsS054Y2ZIMDY5ZlAwYVBIazJMRmkwQXVIZnZIaEVSRVFYdXk4WEZoWHIxNmdHNWdSMmowYWhhcnRGb3NMZTNCMkQyN05uY3VIR0RiNy85RmpzN08yV2RCUXNXY083Y09ZS0NnbkIxZFgzcTU1ZWZ5NWN2TTJMRUNNYU1HY05ycjcyVzczcno1czNqMEtGRGJOcTBxVWo3WDd0MkxUdDI3Q0FrSklUeTVjcy83WFRKek15a2QrL2UrUG41OGNFSEh6ejEvbGFzV0VGNGVEanIxcTJqYk5teVQ3VXZrOG5FeElrVE1SZ016Smd4bzhqYkh6eDRrRjI3ZHRHOWUzZXJ5Mk5qWXpsOCtEQTllL1lzMHB3TUJnTUdnd0dqMFlqQllDQXpNeE85WG85ZXJ5Y3pNNVAwOUhUUzB0SklUMCtuUm8wYXluczNyOTI3ZDdOczJUSUNBd09ML0x3S1krSENoUnc5ZXBTUWtCQWNIUjJMNVJoQ0NQR2tKS1FsaEJCQ0NDR0VFRUlJSVlRUVFnZ2hoUGlmbDVDUXdLeFpzeXpHczdLeXlNcktVc0pRQUFhREFZQVNKVXBZck4rM2IxK0xrSlkxVVZGUnl2SE1GWk5zYmY5eit6WXJLNHY2OWVzclFaY2RPM1lRRkJTazJvZXJxeXZyMTY4SG9FT0hEZ3dkT3BUdnYvK2VrU05IQW5EdTNEbjI3dDFMKy9idGl6V2dCVkM5ZW5WY1hGd0lEZzZtVWFOR2FEUWFxK3VaVEtZaVZ6ckt5c3Jpd0lFRCtQajRQSk9BRnNDSkV5ZTRkKzhlbnA2ZVJkNDJKU1hGb3FyWG9VT0g4UFgxSlNrcGlhU2tKSXR0eXBVcmg1T1RVNkgycjlWcXFWQ2hBai85OUJQaDRlRzBiZHUyU1BNN2NlSUVGU3RXeE4zZHZVamI1UlVXRmtad2NMRHkvbjhjT3pzNzdPenNzTGUzeDk3ZUhyMWVieEhTU2twS1l0bXlaUUNNSHorK3lITWFOV29VVFpvMFVSNGJqVVl1WExpZ1dzZjgzS09pb3F6dW8wYU5Hb1grUGdnaHhMTW1JUzBoaEJCQ0NDR0VFRUlJSVlRUVFnZ2h4UCs4U3BVcXNYMzdkb3Z4a0pBUU5tM2FSRmhZbURJMmR1eFlzck96bVQ1OWVyNzd1M3YzTHIvLy9qdUFFdG81ZWZJa0R4NDhBT0N0dDk1aTU4NmRBQXdhTkloS2xTb3A0U3FBQ1JNbW9OVnFWZnQwY25KU2dsMTc5dXhoNzk2OXlySmF0V3JScTFjdndzUERTVWxKUWFmVE1YdjJiR3JWcXNXQUFRT0s5Rm84Q2ExV1MvZnUzWms5ZXpZblRwd29zSnBXUWNhT0hjdTVjK2RVWXprNU9XUm1aaElWRlVYNzl1MEx0WjlXclZveFpNZ1FBTTZlUGN2MTY5ZFZ5L2Z0MjRlTmpRMEpDUW1xNysyajNubm5IWXN3M3A0OWV5d0NjNUFiaXV2WHI1L1YvUVFFQk5DeFk4ZEN6UjJnWjgrZTdOMjdsNjFidDlLbVRadDhRMitQdW5qeEl2SHg4YnovL3Z1RlBwWTFqUnMzcGt5Wk11aDBPdVcvRWlWS29OUHBtREpsQ2s1T1RreVpNZ1Y3ZTN2czdPd2VPNytjbkJ6bXpKbURuWjBkTTJiTUtQVHp5YXRxMWFxcXh3OGZQdVNycjc1Q3A5TmhZMk9qakYrL2ZwMEpFeWFvMWpWWEFwczVjeWIxNjljdjhyR0ZFT0paa0pDV0VFSUlJWVFRUWdnaGhCQkNDQ0dFRUVLUVd5RXJNVEZSTlphYW1vckpaQ0l1TGs0Wnk4ek1KRHM3V3pVR1VLcFVLVXFWS2dYa3RwUmJzV0lGa0J0UUFkaS9meitIRGgwQ29FR0RCamc3TzJNeW1iaDkremFOR2pWUzdTc3RMUTBQRHcvVm1JMk5EZFdxVlFOUUJabWlvNk9KaW9yQ3ljbUo5dTNiYytqUUlmNzQ0dy9pNHVKbzA2WU51M2Z2cGtTSkVyejExbHRQL05yazUrSERoeVFuSndQZzdlM05zR0hEOFBUMDVNYU5Hd0NVTDE5ZVZZVU1JRHM3bTlPblQxdnNxMmJObXJSdTNacTZkZXVxeGtOQ1FpaFpzaVJkdTNZdDlMeGVmUEZGNWQ5Nzl1emhsMTkrc1ppSFRxZFR2a2VQTWxlUWF0R2loZFdLYVFCTGxpeWhkT25TQmM0aktTa3AzK0RXaFFzWHVIVHBVcjdiTm1qUUFDOHZMelp2M214MXVaK2ZuNnExSlVCNGVEZ0EyN2R2VjBLQVpnMGJOaXgwQlN0SFIwY2NIQnlVeDBhakVhUFJTSEp5TXJkdjM2WnQyN1pjdVhJbDMrM0xsU3RIbFNwVmxNZkxseS9uNk5HamZQSEZGMFZ1Qi9tNEttU2pSbzJpZWZQbUFNeVpNd2NYRnhlNmQrK3UrbjVIUjBmVHYzLy9JaDFYQ0NHZU5RbHBDU0dFRUVJSUlZUVFRZ2doaEJCQ0NDRUVFQkVSd1ZkZmZXVjEyY2NmZi96WXNZOC8vcGllUFhzQ1VMOStmYVV5VjJ4c0xKOTg4Z24vL3ZlL2FkR2loV3FiNDhlUGs1S1N3aXV2dktJYWYvRGdBZDdlM29XYTk3Rmp4MWk1Y3FWRmtNWEp5WWt0VzdaZ01CaUtMYVMxWWNPR2ZFTkVBSk1uVCtiMTExOVhqYVducDF0OW5lZk5tOGNiYjd5aEdqdCsvRGhwYVduMDY5ZVBMbDI2S09NbWs0bUxGeTlTdm56NVFyVkFkSEp5SWpRMDlMSHJtVzNhdElrbFM1WVV1RTUyZHZaald6Y1d0UHowNmRNRnZuYldtQ3RDQWJSdDIxWVYwc3JJeU9EQWdRTjRlSGpRcmwwNzFYWWhJU0ZLV0xBd1ltTmptVHAxcXNWNGVubzZXcTJXdzRjUGMvanc0WHkzYjlteUpZTUhEMWFPdlg3OWVxcFhyODc4K2ZNTFBRZXovS3FRbVV3bUFGVlZyb1lORy9MOTk5K3plL2R1Um84ZXpjc3Z2MXprNHdraFJIR1JrSllRUWdnaGhCQkNDQ0dFRUVJSUlZUVFRdVF4Yjk0ODNOM2RBUWdORFdYNzl1MnFpa3N6WnN6QVpESXhldlJvWlN5L2Fra0ZTVWxKSVNnb2lCZGVlQUYzZDNlaW82TXBWYW9VTVRFeDNMcDFDMzkvZjlYNjJkblpYTDU4R1lENCtIalZzb0pDU0NFaElmejAwMDlGbmw5aGRPblNoVFp0MnVTNzNQdzY1dVhvNk1qY3VYTXR4aXRVcUtCNmJES1pXTEZpaFZJaExLL016RXlHRGgzS1J4OTlSTy9ldlo5dzlrL25hZHRJOXVyVmkxNjllaFY2L2N6TVRDWlBuc3p4NDhmcDFxMGJ6czdPcXVVN2R1d2dMUzJOQVFNRzBMWnRXMlg4NGNPSHJGeTVFaTh2TDlYNjE2NWRBMUJWdkRMejl2YTJhQU41NGNJRlJvd1l3WmRmZnNrNzc3eFRxRG5IeDhlemR1MWFQdnp3UThxV0xjdURCdzlZdjM1OW9iWUZWTUU4eUszb2xaV1ZCZVNlUDVCYnFTNGpJd1BJRFdrdFdMQ0FWYXRXNGU3dXJveG5abVlDdWRYeU1qSXkwR2cwRnBYVmhCQ2l1RWxJU3dnaGhCQkNDQ0dFRUVJSUlZUVFRZ2doOG5CMmRsWmFzcFVzV1JLTlJxTnEwVmFpUkFteXM3TlZZM21yK1VCdWEwTnptT1RCZ3dkQWJxVXVjMlVsSnljbkZpeFl3TDE3OS9qdXUrKzRkdTBhNDhhTlU3YXZXTEdpMHNMTkxDVWxoUysrK0FMSURhWVV0VzFjY1NoYnRpeHhjWEZvdFZwcTFhcWxqSC8zM1hjMGJOalFhZ0JJcTlWYUhYOVVXRmdZMGRIUkRCbzA2SmtFYXBLU2tncTlybDZ2Zit3NlAvendRNkhhSFQ1dG1BdHkyMStPR3plT0N4Y3UwTDE3ZHo3NTVCUFZjcVBSeUU4Ly9ZU2JteHV0V3JWU0xidDY5U29BbFN0WFZvMHZYTGdRdlY3UGwxOStTZXZXclpYeDBOQlFWcTllYlRFSHZWNlB5V1JpeVpJbGo2MHlaclptelJwbXpacUZyNjh2WVdGaEdJMUdUcDQ4V2FodEFlVWNNdnZ4eHg5WnMyYU5hbXp5NU1sV3Q5MnpaNC9GbVBrY0sxKytQQ0VoSVlXZWh4QkNQQXNTMGhKQ0NDR0VFRUlJSVlRUVFnZ2hoQkJDaUR3dVhyekkzYnQzQWJoOSt6YloyZG1jUG4xYVdaNlVsSVRKWkZLTlBSb21tVE5uamtYUVo5dTJiV3pidGczSXJiemw3dTdPc0dIRDhQSHhRYS9YTTJmT0hMS3pzN0czdDZkNjllcm9kRHJWOWk0dUxtemF0QW5JRGRKczNMangyVDNwcDdCOCtYSWNIUjJaTkdrU2tQdjYvUHp6ejdpNnV0S2tTWk1uMnVmZHUzZFpzV0lGMWFwVnM2aWk5U1JTVWxJc0twUDl0N2gzN3g3anhvMGpPanFhVHo3NWhPN2R1MXVzczJYTEZoSVNFZ2dJQ01ER3hrYTFMREl5RXNDaTlkK1lNV05Zc1dJRmdZR0JSRVJFTUdqUUlIUTZIWTBiTjZaaXhZcXFkWU9EZzdsNTh5Wmp4b3dwVW1DdVpNbVMrUHI2S285VFUxTlp1SEJob2JkUFQwOVhQWDc3N2JkcDJMQWhBSnMzYitiSWtTTUVCZ1ppYTJ0TFVsSVNDUWtKVksxYTFXSS90MjdkSWpBd2tJQ0FBR3JXckdseGJna2h4TjlCUWxwQ0NDR0VFRUlJSVlRUVFnZ2hoQkJDQ0pISDk5OS9iMUVaYThLRUNSYnI1UjE3TkpDMVpzMGFUQ2FUOG5qVnFsV2NPSEdDb0tBZ0FCd2NIR2pjdURHWEwxOW0zNzU5RnZ1T2k0dWpZc1dLVks5ZS9hbWV5OS9CWENYSlpES2gxV3E1Y3VVS0FQWHExWHVpL1dWbFpURmx5aFQwZWozKy92NW90VnAyN3R5cFdzZG9OQUlRSFIxdHNheHExYXFxcWw2USszcVBIVHUyMEhNNGRPZ1F1M2J0S25DZG9sYklldkRnQVpNblQrYjk5OStuYWRPbWhkcm00c1dMVEp3NGtaU1VGRWFPSEttcWVHV1dtSmpJMnJWcnFWU3BFdSsrK3k3VHBrM0QyZG1aenovL0hKMU94MisvL1lhWGw1ZEY2MGtYRnhmbXpKbkRuRGx6MkxsekoxZXZYbVhDaEFsNGVIamc0ZUdockxkbnp4NmlvNlBwMHFXTFJkRExHbHRiV3h3ZEhhMHVLMU9taktwMTZPTTgydTdRemMwTk56YzNVbEpTT0hmdUhQWHExYU5PblRwQTdqbTNkdTFhdW5idFNzK2VQVlZCTFBQNVhMbHlaWHg4ZkFwOWZDR0VlSllrcENXRUVFSUlJWVFRUWdnaGhCQkNDQ0dFRUlDN3V6disvdjU4K09HSE9EczdBN0J6NTA1Q1EwT1pOR2tTWGw1ZStXNjdaczBhVmZqRHhjV0ZQWHYyY1Bic1dZWVBINDZkblIxYXJWYlZvdkRreVpNRUJRVlpyVXlrMSt2cDFLbFRvVU5hZXIyZTc3Nzd6dW95YzJpcXVQajYraElTRWtKVVZCUStQajVFUlVWaGIyOVByVnExaUkrUDUvang0OHE2TVRFeEdJMUd0bS9mcnRwSDI3WnRLVkdpQkFDTEZ5L20wcVZMQU1yWWdnVUxyQjc3NU1tVHFvcG1BSjA3ZDdZSWFkblkyQ2dWbUFyait2WHJqMTJuS08wT282T2oyYmh4SXlhVGlUSmx5aFJxRGp0MzdtVEJnZ1hZMjlzemMrYk1mQU5TbHk5ZkppTWpneSsvL0JLdFZvdUhod2NiTm16Z3dvVUx2UGZlZThURnhWbTBSelRUNlhTTUdqVUtUMDlQMXE1ZFMzaDRPQjkvL0xHeS9OS2xTM3o3N2JjQWJOcTBTYW5rVnBBR0RSb3dmZnAwcThzU0VoS0tWQm5OV3R0Sms4bkU3Tm16U1VwS1VzMzE0NDgvcG5UcDBpeGF0SWdMRnk3d3hSZGZzSHYzYmh3ZEhUbDM3aHlRRy9JU1Fvam5SVUphUWdnaGhCQkNDQ0dFRUVJSUlZUVFRb2ovZWVmT25TTWpJNE82ZGV0eThlSkZBTEt6czFtNmRDbWxTcFhpNXMyYjNMeDVNOS90YTlTb1FWWldGc2VPSGFOQmd3YlkydHB5K2ZKbHpwNDlxMW92T3pzYitFOWxINjFXYXhGWUF1amR1N2ZGV0haMk5uLysrU2VBMG80eDc3TEl5RWl1WDc5TzFhcFZ5Y3pNSkRZMkZtOXZieElURTR2d1NoU2RqNDhQR28yR0N4Y3U0T1BqdzU5Ly9vbXZyeSsydHJiRXhNUXdiOTQ4N08zdGxUWjhOalkyQkFjSEE3a1ZzUXdHQTgyYk42ZEVpUktFaG9ZU0ZoWkd0V3JWaUk2T1ZvN3hhTFdzakl3TS9QejgrT0NERDZ5K1ZzVWhLU2tKK0U5d1NLZlRLU0d5L0ppck9mM3l5eSs4L1BMTGpCMDc5ckVocmJTME5PYk9uY3VCQXdmdzl2Wm0zTGh4cXNwV2ozcjk5ZGNaTUdDQUV1THEwNmNQRFJvMFlPclVxY3lmUHg5YlcxdmF0V3RYNERGNzllcEY3ZHExcVYrL3ZqSjI0OFlOeG8wYmg4RmdvRktsU256enpUY0Y3Z055ZzJ2bTk3ZzFwVXVYWnZMa3lkeTVjd2VqMFVpbFNwVUszTitpUll1VXdDVGt2amFCZ1lFY09YS0VIajE2V0ZURjh2UHpvMmJObXNUR3hsS3laRWwrL2ZWWGpFWWpKVXFVNFAzMzMrZUZGMTU0N0hNUVFvamlJaUV0SVlRUVFnZ2hoQkJDQ0NHRUVFSUlJY1QvdlBuejUxdUVzTXp0Q3RQVDA2MjJPelF2MTJxMXF2Rk5temJoN094TWFtcXFLbUFTSHgrdmhHWGVmZmRkWG56eHhTTE4wZHp5RG5KYkFwcXJPTFZ2MzU0MzMzeVQrUGg0Um80Y3lkU3BVN2w0OFNLVEowOW05dXpaR0kxR1VsSlNpblNzb25CMGRLUktsU3BFUkVUUXVYTm56cDgvVDQ4ZVBWVHJmUGZkZDFTclZzMWkyL0R3Y0diUG5nM2t0Z05jdkhneEw3MzBFbDk4OFVXUjJ3a1d4RnIxcm9LWWczcG1Cb01CZjM5LzFkaG5uMzFXNlAyMWJObVNrU05IS2tHMS9FUkVSREJ6NWt6aTR1TG8yTEVqL2ZyMVU3WHR5OC83NzcrdmVseTNibDArK2VRVDVzNmRpNStmSDY2dXJvL2RSNE1HRFpSLy8vWFhYM3oxMVZkb05CcnExNi9QN2R1M0N3d3BtcVdscFZtdERBZlFvVU1IL1B6OE9ITGtDRE5uenVUZGQ5OTliT3ZCNGNPSHEwSnRHbzJHMk5oWVdyZHVqYSt2cjBVVk5UTVhGeGZpNHVJc1dseEdSMGRiZlI4S0ljVGZRVUphUWdnaGhCQkNDQ0dFRUVJSUlZUVFRb2ovZWN1V0xWTTkzcjU5Ty9QbXpXUFNwRWswYnR6WVl2MmxTNWV5Y2VOR3hvOGZUN05temF6dU15NHVEaGNYRitWeG1USmxHRDkrUEFCbHk1Ymx4SWtUaFo2ZnlXU2lmUG55aElTRUFCQWFHc3JHalJzQmNIWjJ4dG5abWZQbno2UFZhbFhIekx2Y0dvUEJRRVpHQmc0T0RvVUtBK1hIMTllWHFLZ29vcUtpeU1qSTRKVlhYaW55UHNxVUtjT0FBUU5vMWFvVkR4NDhlT0s1V0tQWDYxbXlaRW1oMTgvS3lsSTkxdWwwQkFVRkZXcmJCdzlkYjQva0FBQWdBRWxFUVZRZUtPMEd2Ynk4aUkyTnhjZkhwOENBVmtaR0JzdVhMeWNzTEF3WEY1ZDgzM2VGRlI4Zno5S2xTeWxUcG94RllPNXhqaDgvenRTcFV5bGR1alF6WnN4ZzY5YXRuRHQzanZuejV6OTIyNlNrSk9yVXFXTjFtVWFqWWMrZVBjeVpNd2VBM2J0M3MzdjM3bnozbFptWlNVNU9EbjM3OXFWcjE2NEFPRGc0TUcvZVBDSWpJeGsxYWhSMmRuWktWVHE5WG85T3AxTmVaNzFlajYydExiYTJ1YkVJZzhGQS9mcjE4MjNGS0lRUXhVMUNXa0lJSVlRUVFnZ2hoQkJDQ0NHRUVFSUlrY2UxYTlmNDRZY2ZjSEZ4SVRNems5VFVWRXFWS3FVczM3SmxDeHMzYnVUdHQ5L09ONkFGY092V0xaS1RrNG1OalFWeWd6Nit2cjZxZFV3bUUrM2J0N2ZZVnEvWDA3QmhRK1Z4UVJXS3pNNmVQVXZseXBXVlVNcWpJaUlpOFBiMlZyWG9XN05tRGV2WHJ5Y29LQWh2Yis4QzkxK1EvdjM3bzlQcENBa0pvVlNwVWxTclZvMmJOMjhXMlByT21vNGRPd0k4ODVDV2s1TVRvYUdoaFY1LzA2Wk5xbENYUnFONTdPc1RIeDlQV0ZnWTI3WnR3OUhSa1dIRGh0R29VU00rK09DRGZMZEpTVW5oOTk5L1o4MmFOY1RIeC9QV1cyOHhjT0JBbkp5Y0NqM1hSeVVsSmZIMTExK1RtcHJLakJremlyeXZ4TVJFYXRXcXhiaHg0NVJ0SzFldXpNS0ZDeCs3N2ZUcDAwbExTN01ZTnhnTUJBY0hFeG9hU3BNbVRUaDkralFmZi93eG5UdDN0cWhFbDU2ZXpxcFZxd2dMQzZORml4YjQrZm1wbGpzNE9Dai9Ycng0TVY1ZVhxU21wdEtwVXlmR2p4L1A2NisvRGtDWExsM28zTG16OHZwUG1EQUJnOEZRcE5kQ0NDR2VKUWxwQ1NHRUVFSUlJWVFRUWdnaGhCQkNDQ0ZFSHU3dTdvd1lNWUlEQnc0d2UvWnNzckt5cUZPbkRxKzk5aHBSVVZFY09IQ0FObTNhTUdUSWtIejNFUmNYUjJKaUlsV3FWR0hTcEVuNXRsalRhRFFNR3piTVlueng0c1dxeDdkdTNTcXdaVjFjWEJ5SERoMHFNQkEwZHV4WXVuYnR5a2NmZmFTTVJVWkc0dWJtOWxRQnJjVEVSUDc2NnkrdVhidkdyNy8rU21abUpwMDZkU0lqSTZQQTErai9BcFBKeE5telo5bTJiUnRIang3RjJkbVo3dDI3MDdGalIwcVdMRWxpWW1LKzI1NC9mNTVKa3lhUm5Kd013Q2VmZkVMMzd0MmZhajUzNzk1bDdOaXgzTGh4ZzRDQUFGNTk5ZFVpNytQdHQ5K21YYnQyU29VcXlHMS9hRzdWK1RoNTJ5WUNIRDE2bENWTGxwQ1ltTWpFaVJOcDBxUUpGeTVjWU5xMGFlemJ0NDl1M2JyUnRHbFRNakl5K1Bubm53a05EVVdqMFRCNjlHamVlT09OSXM5ZkNDSCtxU1NrSllRUVFnZ2hoQkJDQ0NHRUVFSUlJWVFRZVRnNE9OQ3laVXRhdG14SlJrWUdvYUdockYyN2xuUG56Z0dnMVdweGRuWW1JaUlDWDE5ZmkwcEFBQ2RPbk1ER3hvYnAwNmZ6eFJkZjhOdHZ2MUcrZkhuVk9sV3JWcVZEaHc2MGFOSENZdnVNakF3OFBUMEJ5TW5KSVNJaWdxWk5tMXFkYjFwYUdwTW5UNlpVcVZKMDZ0Ukp0U3duSjBmWlgxcGFtckpQeUczcEZ4VVZ4VHZ2dkZPRVYwZnRtMisrNGRDaFEwRHU2L0xpaXkvU3NtVkx2TDI5cVZHakJrbEpTVSs4Yi9QODkrM2JaekZ1TkJvQmlJbUpzYnJjdzhNREh4OGYxVmhScW5xWlRLWUNsMTI2ZEluOSsvZHo4T0JCRWhJU3FGQ2hBZ0VCQWJScjEwNVZxZXpodzRjQUZsWFFEaHc0d0l3Wk0zQjNkMmZVcUZITW1UT0hrSkFRVENZVEhUdDJmS0pLV2lkT25DQXdNSkRrNUdUNjkrK3ZWQ1Y3RW5rRFdnQXZ2UENDMHFxeklJKzJsRXhLU21MKy9QbjQrUGdRR0JpSW01c2JBSFhxMUdIRmloV3NYNytlcVZPbjR1cnFTbXBxS2xsWldYVHYzaDEvZi8vSFZvNFRRb2ovTmhMU0VrSUlJWVFRUWdnaGhCQkNDQ0dFRUVLSS84OW9OSExuemgydVhidkd4WXNYT1h2MkxILzk5UmYyOXZhODk5NTdlSHQ3Yy9qd1liWnUzY3Jtelp0eGNuS2lVYU5HTkc3Y21JWU5HMUt5WkVrQXRtM2J4a3N2dllTcnF5dXpaODltL1BqeDNMaHhneUZEaHZES0s2L2c2dXFLbzZNakw3MzBFdnYzN3dkeXd6L20velFhamRJdTBkSFJrZmo0ZUY1OTlWVk9uejROd0xGangzQndjT0RHalJ0TW1US0ZPM2Z1cUZyYk9UbzZBckIyN1ZwcTFhckYyYk5uQWFoVXFaTHlYSzljdVlMQllLQkpreVpQL0hxOTlkWmIxS2xUaDVvMWExSzllblZWUUFuZzVNbVRBQXdhTk1naStBT1BEMDdsNU9Rd1k4WU1xOHUwV2kxSGp4N2w2TkdqRnN0YXQyNnRDbW1scEtRVXVoSlVmdlA0OWRkZk9YbnlKS2RQbnlZbEpZVVNKVXJRdEdsVDNuNzdiZXJXcll0R28rSElrU09jUFhzV2UzdDd0Rm90aHc4ZkJxQjY5ZXFxL1lXRWhGQzJiRmtDQXdNcFg3NDg4K2JOWSs3Y3VheGV2WnAxNjlieDBrc3ZVYVZLRlZ4ZFhiRzF0VVdqMFNqL1pXZG5ZekFZbEtCYXIxNjlXTDE2Tld2WHJzWFIwWkZ2dnZsR2FmbjNyR1JuWnhlcUJhWFJhRVNuMHltUFM1Y3V6ZkxseTVYQVZXSmlJbGV1WENFcUtvckl5RWdpSXlNcFVhSUVOV3ZXNVA3OSswUkZSYkZtelJvT0hUcUV0N2MzRlN0V3BGeTVjcmk1dWVIbDVjWHQyN2RKU2tyaTZ0V3JBSncrZlpycjE2K2oxK3NCK1BQUFA1WDNsTkZvSkNZbWh0OS8veDJBaElRRXNyS3lsTWVOR2pWU3pWVUlJWXFiaExTRUVFSUlJWVFRUWdnaGhCQkNDQ0dFRVArUHZYdVB6N24rL3pqKzNHYXoyY0ZoYzg3a0dHVVRPWDNSbEZwT0RaVlFta1JpOUJVaGhKYWNJM0lZSVJYUmx5YUVmRWxPSmMzNU5KUkRSR1BHTkR2WTZUcjgvdGh2bjYvTGRlMkVKZlc0Ly9QZDUvMTVmOTZmOStmYXJrdTM3L1c4dlY3L2VFbEpTUW9MQzlPbFM1ZU1zZUxGaXlzd01GQmR1blJSa3laTlZLeFlNVWxaQWFEcjE2OHJLaXBLVzdaczBmYnQyN1Y1ODJaMTdkcFZ2WHIxa3BSVmphdGR1M2FTcEFvVkttak9uRG5hdm4yN3Z2dnVPMzM3N2JlS2o0L1B0VnBUdHE1ZHU4clB6MC9WcWxYVEk0ODhvaTVkdWlneE1WRmVYbDRLQ3dzekFrTlRwa3hSclZxMWpPc0NBd01WRUJDZ0ZTdFd5R3ExeXQzZFhXM2J0bFhWcWxXTk9VZVBIcFczdDdjQ0F3TnYrWFZyMnJScHZ1YUZob2JhVlJLVHBDTkhqbWo5K3ZVNVh1ZnM3S3lOR3pmZTh2Nnl1YnU3NjQwMzNzajMvTjI3ZDl0VTZISnljdExCZ3dlMWE5Y3VOV3pZVU0yYk4xZmp4bzJOTUZ5MnRMUTByVm16UmhhTFJWYXJWU1ZLbEZEUG5qM3RRbHA5Ky9aVjJiSmxqZGVrVEpreW1qaHhvcUtqbzdWdDJ6WkZSMGRyOCtiTlNrNU96bldmanovK3VKeWNuQlFVRktRTEZ5Nm9UNTgrS2xXcVZMNmZNNzlpWTJNVkhoNmU1N3lNakF6VnIxL2Zidnp0dDkvV3laTW5qY3BpL3Y3K3FsZXZucDU1NWhrOS9QRERSb2pyMHFWTDJydDNydzRjT0tEOSsvZHJ3NFlOeGhvalI0N1V4bzBiRlIwZExTbnJkM3BqNVM1M2QzZXRYTG5TNXI0N2R1d3dnbkxac2tOL1M1Y3VKYVFGNEUvbFpNMnVid2tBQUlBL3phN1RWOVhrdmMyU3BFWlZTMmxYK0JOM2VVY0FBQUFBQU54N2t0Sk04dW16U3BMa1ZiU0lrdVkvazhjVkFKQzcxYXRYS3pFeFVaVXFWVkwxNnRWVnFWS2xmRjJYbEpTa0hUdDJLQ2dveUFqdFJFZEhxM2J0Mm5KeGNYRjRqY1Zpa2Nsa2t0bHNOcXBuWlkvZitCV3VwNmVuWEYxZGxaS1NZaGNJa3JJcVBLV2twTWpMeTZ1Z2o0c0NTazFOVlpFaVJmNzBZSS9WYXJXcHNtYTFXbzFxVVc1dWJ2ZEUwR2o5K3ZXS2k0dFRyVnExOU9DREQ4ckh4eWRmMTEyN2RrMi8vZmFiTGwyNnBPRGc0RUxlSlFBVUxrSmFBQUFBZHdFaExRQUFBQUFBYmg4aExRQUFBQUQzQ3VlN3ZRRUFBQUFBQUFBQUFBQUFBQUFBK0RzanBBVUFBQUFBQUFBQUFBQUFBQUFBaFlpUUZnQUFBQUFBQUFBQUFBQUFBQUFVSWtKYUFBQUFBQUFBQUFBQUFBQUFBRkNJaXR6dERRQUFBQUFBQUFBQUFBRDQ1L3I1WXBLT25MK21FN0ZKeWpSYjd2WjJBS0JBbXRYd1UzQ2RzbmQ3R3dEdUFZUzBBQUFBQUFBQUFBQUFBUHpwb2s3RjY0VzVVVHA3NWZyZDNnb0EzTEtoYlI4Z3BBVWdYd2hwQVFBQUFBQUFBQUFBQVBoVFRmN21adzMvOHNqZDNnWUFBTUNmaHBBV0FBQUFBQUFBQUFBQWdEL042bjB4TmdHdCswcDZLT2lCMHFwYXhsTXV6azUzY1djQVVIRE5hdmpkN1MwQXVFY1EwZ0lBQUFBQUFBQUFBQUR3cDdpY2xLNVhQOWxySEwvWXhGOGZ2ZktJdk4zNTJoSUFBUHk5OFY4N0FBQUFBQUFBQUFBQUFQNFVuM3gvUnZISkdaS2t1cFdLNi9PK2plVHNSUFVzQUFEdzkrZDh0emNBQUFBQUFBQUFBQUFBNEo4aDZsUzg4Zk9Vcm5VSmFBRUFnSDhNUWxvQUFBQUFBQUFBQUFBQS9oUS9uTGhpL055d2FxbTd1Qk1BQUlBL0Z5RXRBQUFBQUFBQUFBQUFBSVhPYkxFYXJRNmRuYVFTeFZ6djhvNEFBQUQrUElTMEFBQUFBQUFBQUFBQUFBQUFBS0FRRWRJQ0FBQUFBQUFBQUFBQUFBQUFnRUpFU0FzQUFBQUFBQUFBQUFBQUFBQUFDaEVoTFFBQUFBQUFBQUFBQUFBQUFBQW9SSVMwQUFBQUFBQUFBQUFBQUFBQUFLQVFFZElDQUFBQUFBQUFBQUFBQUFBQWdFSkVTQXNBQUFBQUFBQUFBQUFBQUFBQUNoRWhMUUFBQUFBQUFBQUFBQUFBQUFBb1JJUzBBQUFBQUFBQUFBQUFBQUFBQUtBUUVkSUNBQUFBQUFBQUFBQUFBQUFBZ0VKRVNBc0FBQUFBQUFBQUFBQUFBQUFBQ2hFaExRQUFBQUFBQUFBQUFBQUFBQUFvUklTMEFBQUFBQUFBQUFBQUFBQUFBS0FRRWRJQ0FBQUFBQUFBQUFBQUFBQUFnRUpFU0FzQUFBQUFBQUFBQUFBQUFBQUFDaEVoTFFBQUFBQUFBQUFBQUFBQUFBQW9SSVMwQUFBQUFBQUFBQUFBQUFBQUFLQVFFZElDQUFBQUFBQUFBQUQ0RzdGWUxFcE5UWlhGWXJrcjkwOU9UbFptWm1hTzUrUGo0Ly9FM2VUdDdObXoycnAxcXk1Y3VIQzN0MUpnWjgrZTFSOS8vSEczdDRGYmRPN2NPWjArZmZxT3JaZVVsSFRIMXJxVExCYUxEaHc0Y012WHg4WEY2Y1NKRXptZVAzSGl4RjM3dkx1VGpoOC9yc1dMRit2eTVjdUZzbjVDUXNJZFhlL3p6ei9YNGNPSEMzemR0V3ZYOU8yMzMrYjY5N3Bnd1FMdDJMSGpkcllIQUg5SlJlNzJCZ0FBQUFBQUFBQUFBUDRKUHY3NFkyM2N1RkZEaGd4UjQ4YU5DM3g5UWtLQzVzeVpvNTQ5ZTZwY3VYSTV6anQ0OEtDR0RSdW1tVE5ueXQvZlh3c1dMTkJMTDcwa1B6Ky9BdDB2TkRSVXRXdlgxdHR2djEyZzZ4WXZYcXoxNjlmcmswOCtVWmt5Wld6T1pXWm02cFZYWGxIanhvMDFjdVRJQXExYkdKS1NralI4K0hERng4ZXJhOWV1NnRXclY3NnVzMWdzc2xxdHQzVnZGeGNYU1ZrQmxOeENiWjZlbmlwUm9vVERjMzM2OU5Ienp6K3ZWMTk5OWJiMmdpd3BLU25hdDIvZmJhOVRyVm8xVmF4WU1jOTVDeGN1MU9YTGx6Vm56cHpidnVlQkF3Y1VIaDZ1Zi8vNzN3b09Ecjd0OWU2a3p6NzdUUC81ejMvMDRZY2Y2cUdISGlydzlWdTJiTkgzMzMvdjhIV0tpWWxSLy83OU5YcjBhQVVGQmVXNFJtWm1wazZkT2xYZ2U1Y3NXVExYejlzYnhjZkg1L3BlbHJMZTk2VkxsN1liTjVsTW1qeDVza3FWS3FYdTNic1hlSjk1aVkyTlZXaG9xTHAzNzY3UTBOQTdzdVpYWDMwbFYxZFhCUVlHRnVpNm5UdDNhdHEwYVhyMzNYZlZyRmt6U1ZtZnhkN2Uzc2FjTld2V0tETXpVODJiTjc4amV3V0F2d3BDV2dBQUFBQUFBQUFBQUlYczExOS9WV1JrcEFJQ0FqUnAwaVJObmp4Wk5XdlcxSmd4WTNUbzBLRWNyL1B4OGRGbm4zMG1TVXBMUzlQdTNidDE5dXhaelp3NVUrN3U3bm5lTnlZbVJqdDI3TkMyYmRzMGNPQkFQZmJZWS9uYWIxcGFtbUpqWTFXM2J0MzhQZUQvTTV2TjJyNTl1eDU0NEFHN2dKWWs3ZHUzVDZtcHFXclVxRkdlNnlRbkp4Zm8zamNxVXFTSVBEMDk4NXczWThZTXhjZkh5OS9mWDh1WEwxZkRoZzN6RlRpWVBuMjZObXpZY012N2s3SkNDQjRlSGhveVpJZ3VYcnlZNDd6V3JWdHI4T0RCa3JKK0x5NHVMbkoxZGIydGU4T3grUGg0VFpreXhXN2NaRExKWkRMWnZPY3lNaklrU1c1dWJuYnplL2Z1cllvVksrcWRkOTVSZEhSMGp2ZkxybmozN0xQUDVycXZTWk1tcVdiTm1ybk9xVldybHJ5OXZSVVJFYUY2OWVvVk9KUlptRHAwNktBVksxWm82ZEtsbWpCaFFwN3pSNDBhWmZPNWFES1paRGFiRlJJU1lveDVlbnBxMmJKbDJyUnBrN3k4dkJRWUdHajNtZUhxNnFxaVJZdEt5Z3E1RGhnd29NQjdiOWV1blFZT0hDZ3BLMUM1ZmZ0MmgvT3FWYXVtT1hQbTZMZmZmc3QxUFY5Zlh5MWJ0c3h1ZlBueTVZcUppZEdsUzVkc25qTS8vUDM5RlJFUllUTjI3dHc1WGJseXhUamV2WHUzSktsNDhlTGF2MysvM1JwZVhsNDJmMk5mZlBHRi92T2YvK1I2MzdTME5DMWF0RWhMbHk3TmRkN0tsU3R0UHJOKyt1a251YnU3cTBHREJwS3lBbHFkT25WU3QyN2RDaVdnQmdCL0pZUzBBQUFBQUFBQUFBQUFDbEY2ZXJvbVRweW9oZzBiYXV6WXNabzRjYUxlZXVzdFRadzRVY0hCd1RwMzdwemMzTnpVcWxVcm0rdTJiZHVtMk5oWTQ3aGN1WElhTkdpUXhvMGJwMm5UcHVXcndsWE5talgxMFVjZktUdzhYRjk4OFlXYU4yK3VJa1h5L25ybzJyVnJrcFR2b0lmSlpGSm1acWIyN05tanExZXZxbmZ2M2twTlRaVWtPVGs1R2VHV1RaczJxVWlSSXFwVnE1WmRTeThuSnlmamZzZVBIOWVnUVlQeWRXOUhHalJvb0lrVEorWTZaOW15WmRxK2ZidWVmdnBwdmZ6eXkrclRwNDhtVFpxa1diTm15ZGZYTjg5N3VMdTc2L1hYWDdjYnQxcXRtalZybGlwVnFxUm5ubmtteCt0dkRQZlVybDFiTFZ1MnRKdnorZWVmMnh5SGhvWXFLQ2hJLy83M3YvUGNId3JPMzk5ZmE5ZXV0UnRmdW5TcElpTWp0WHIxYW1OczFLaFJNcHZOdWY2ZGRlM2FWWW1KaVRtZS8rS0xMM1R0MmpXRmhZWGx1cThLRlNwSWtpSWpJM09kVjdWcVZaMDllMWJmZnZ0dGprRytnSUFBMWFwVks5ZDFia1czYnQxeWZWYVR5YVE5ZS9ia0drQnExNjZkK3ZidHEzNzkraG1mSDVLMFljTUc3ZCsvMytZeno5blpXUmFMUlpzM2IxWnljcktlZi81NXUvWGF0Mjl2OTE0SkN3dkxkMWoxNXQ5TGJHeXNFVnhLUzB1VHlXU1NsNWVYSkJtZjMzWHExRkdYTGwwY3JyZG16UnI5K3V1dmR1UFpiUTVmZXVrbEJRUUU1R3R2Ti9MdzhMQWJpNHlNMU1hTkc0MlFtcFQxbWJWZ3dRSzd1UmtaR2FwZHU3WSsvUEJEWSt6Sko1L01NN0E2WXNRSVBmbmtrM3JpaVNkeW5YZmp2em5aMWVxYU5XdG03RzMvL3YyeVdDeXFYTGx5cnVzQXdOOEJJUzBBQUFBQUFBQUFBSUJDWXJWYU5XM2FORjI2ZEVuang0K1hrNU9UaGc0ZHFyZmZmbHZEaGczVGhBa1Q5TUFERHlndUxrNGRPM2EwdWZiQWdRT3lXQ3cyWXkxYXROQytmZnYwMy8vK1Z5MWF0REJhUmVYR3o4OVAwNmRQVjJKaVlyNENXcEowNGNJRlNjcFhXRW1TMXExYloxUEpaZkxreWNiUDd1N3VXcnQycmE1ZHU2YWRPM2ZLWkRLcFo4K2VkbXRrejh2ZWMyNEJwN3o0Ky92bmVuN3QyclZhdUhDaHFsZXZyckN3TUxtNXVXbjQ4T0VhUG55NEJnOGVyQTgrK0NEUFozZDFkYlVMMWtuU3JsMjdsSkdSb1Y2OWVxbGh3NGI1Mm0vbHlwWFZzV05IcGFTa0tDWW1ScFVyVjFiUm9rVzFjdVhLZkYyUE95Y2pJME5YcjE2MUdVdE9UcGJGWXJFSlRhYW5wOHRzTnR1TVNWa1ZpYktET3c4KytLQXg5NDgvL3JDN2w0ZUhoOUxTMG5ULy9mZmJuWE4xZGJYN0c1dy9mMzYrS3FubFZBRXBMUzFOdlhyMUtwU1FWbXBxcXFwVXFhTFdyVnZmMHZVelpzd3dXZ1ZXcUZCQmUvYnNrZGxzbHBRVjdER1pURGJCemxxMWFtbmp4bzJLalkxVjQ4YU5qYXAvMTY1ZDAvTGx5OVcrZlh1SHJmSThQVDFWcWxTcGZPM0p5Y25KNWpnd01OQjRUMzc0NFllS2lvcXlxWXExWjg4ZStmcjZxa21USnBLeTJsbjYrZm1wUTRjT2txU29xQ2k3a05hbFM1Y1VIaDR1ZjMvL1hOczFPdUxpNHBMclo1Mi92NzgrL3ZoalNkTHAwNmMxYTlZc3ZmcnFxNnBUcDQ3TnZQRHdjQ09ZbTYxTW1USXFVNmFNTEJhTDR1TGlISzd2NU9Ta1lzV0tPUXp6dXJ1N08yelR1blhyVm1Wa1pPaXBwNTR5eHZiczJTTm5aMmZWcjE4LzU0Y0ZnTDhKUWxvQUFBQUFBQUFBQUFDRklMdWkwcFl0V3hRZUhtNjAvM04xZGRXNzc3NnJRWU1HYWRXcVZhcFVxWktPSGoxcWQvMlZLMWRVc1dKRnUvRisvZnFwV3JWcSt0ZS8vcVhQUC85Y2E5YXNzVGx2TXBra1NTTkhqcFNMaTR2Tk9VOVBUNk45WW03T25Ea2pLYXY5VzBIMDdkdlhDS2hJMHViTm0zWDgrSEZKMHFwVnEyUXltVFJreUJDYk9WSldxNi96NTg4YngrWEtsVk8vZnYwS2RPLzhpb3lNMUlJRkMrVHY3NitKRXljYUZhM3ExYXVuWWNPR2FkS2tTUm84ZUxEZWUrKzlQTU5lMlo1OTlsa2pZSkw5disrOTk1N0R1Uys4OElKZWZQRkZoK2VPSGoycWtTTkhhdDY4ZWFwYXRXcEJIdzEzUUhSMHRJWU5HK2J3WEdob2FKNWpvYUdoZGkzYkRoOCtuR3ZsTzBmcjFxcFZTN05temJJYjc5U3BrMTU5OVZWWkxCWmR2MzdkN3IzMHh4OS82TlNwVTNyZ2dRZms0K05qaktlbXBxcDkrL1k1N3VGT0tGKyt2TnEyYlh0TDE4NmVQZHZtK0wzMzNsUFpzbVhsNWVXbHk1Y3ZLekV4MFFoRUhUdDJUQ05IanRRbm4zd2lKeWNucGFTa0dKVzBWcTVjS1U5UFQvWHQyL2V1dHdYOTZhZWZkUC85OXhzaHJadkZ4c1pxMkxCaEtsYXNtR0pqWS9YYWE2OFZhSDF2Yis4Y2c1d1dpOFVtWk9ibjU2ZFNwVXBwMEtCQkNnNE8xcEFoUStUczdKem5QZUxqNHhVYUdpbzNOemU3K1dscGFWcTVjcVhkdjBFWkdSbDY5TkZITldyVUtMdjFObTdjS0JjWEZ5T1FaYlZhdFhmdlhsbXRWcHZ3YmxwYW10YXZYNit0VzdmYVhCOFJFZUd3bFM0QTNDc0lhUUVBQUFBQUFBQUFBQlNDU1pNbWFjdVdMV3JhdEtuS2xDbWpFeWRPMkp6djBhT0hIbnp3UWYzMDAwKzZmUG15ekdhelRhZ3FOalpXanp6eWlOMjY3dTd1eHBmK2RldldOVm9KWnNzT01qenh4Qk4yWDJibk43Unc2dFFwU1ZrVlRucjA2Skd2YXlRcEtDaElwVXVYTm81UG5EaWg0OGVQS3lrcFNWOS8vYldhTjIvdXNQclV4bzBiZGZIaXhYemY1MVprWkdSbzJyUnAycng1cy96OS9UVmx5aFM3U2k4dFc3YVUyV3pXMUtsVDFhOWZQNFdGaGFsZHUzWjVycDJXbHFZV0xWbzRyTnh6bzhtVEp4c2h1dHpjWE1FSGY3NlpNMmVxYk5teWtyS0NQMnZYcnRXbm4zNXFuSjgwYVpJc0ZvdE4rQ3F2a00zczJiTWRCaTl2OXY3Nzd6dXN2T1h1N202OGg3UDM4OXh6eituWlo1K1ZwNmVucEt4QTJMaHg0elI1OG1TYnlrVFpiVWZ6VzAydm9EcDA2S0JLbFNyZDh2WFBQZmVjWFlXdlBuMzZxR0hEaGxxMmJKbSsvLzU3b3gxZlNFaUk5dXpabzh6TVRBMGZQbHdUSjA3VWdRTUg5T0NERDJyTm1qVnEyclJwanA5MU0yYk1zQXVFNVNRdExlMldueWMvbGk5ZnJ2VDBkTTJZTVVOaFlXRUtDd3ZMZDhqdDVyOUhTVFl0SWxOVFUrWGk0bUtNdWJtNWFlalFvV3JRb0lGU1VsS1VucDV1ekRXYnpiSllMRFp6Ync3NFRwMDZWYlZyMTdZWjY5aXhvN3AyN2FxdVhidmFqSWVIaHp2Yzg3Rmp4L1R6enovTDFkWFZDSHhGUlVVcFBqNWVyVnExc2dtbUxsaXdRRFZyMXJUN1RNMytPd2VBZXhVaExRQUFBQUFBQUFBQWdFSnczMzMzcVZtelp2cnh4eCsxYytkT2gzTldyVnFsKysrL1g1bVptVHAzN3B5cVZLa2lTWXFMaTFOaVlxS3FWYXNtS2FzcXlyNTkrNHpyU3BjdXJmdnZ2MStCZ1lFS0RBdzB4cmR2MzY3RXhFUkpXWUdqbTc5VXp3K3IxYXI5Ky9mTHljbEpKMDZjVUZ4YzNHMVhMbG0yYkptdVg3K2VZK0RMWXJFWUZhMEt3L0hqeHpWOStuU2RPWE5HRFJzMjFNaVJJNDB2K3lNakkvWDk5OTlyMUtoUktsdTJySUtEZzFXMmJGbU5HemRPSDM3NG9UWnYzcXpRMEZEVnExY3YxM3RVcmx3NXovYVRlUVZrc3R1NzVhZkNEUXFYajQrUDBSYlB3OE5EVGs1T05tM3kzTnpjWkRhYmJjYnlDdGU5OTk1N2R1RVhSLzc0NHcrSExSQ3oyNEZLV2UvdjMzLy9YVXVXTE5HYU5XdjA4c3N2cTEyN2RrYUwxSnZ2YzJNNzBjTHc4c3N2UzhvSzZPemZ2NzlBMXpacDBrUWpSNDYwR3c4UEQ1ZUxpNHRNSnBQTVpyTkNRa0lrL1M4VTJhZFBIM2w3ZTJ2OSt2V2FNR0dDNnRldnI3aTRPSTBmUHo3SGV3VUhCeXNnSUNCZis3cXhoZXV0eXUyOTNMTm5UM1hvME1FSUEvNzIyMi9hczJkUHZ0WTlkKzZjM1ppalNtazVWVStiUDM5K2puT0hEQmxpRjZaMVZIa3JMUzFOaXhZdDB0S2xTMjNHc3l0cDNleUxMNzZ3Ry92cXE2L2s3dTZ1ZnYzNnFWaXhZc2I0cDU5K3F1clZxK3ZaWjU5MXVIOEF1RmNSMGdJQUFBQUFBQUFBQUNnRUw3endncHlkblkyV2djZU9IZE80Y2VNMGZmcDA0MHQ1VDA5UFZhdFdUYzdPempwNThxUVIwc3F1WkpVZHNrcFBUN2VwMk5PNmRXc05IanpZNW41SlNVbWFPM2V1S2xhc3FKaVlHRzNhdEVscGFXbDVob3R1ZHZMa1NjWEh4NnQxNjliYXZIbXpObTNhcEc3ZHV0M2FpL0QvUWtOREZSZ1lxTjkvLzExLy9QR0hIbjc0WVp2elpyTzVVQ3I4WkdSa2FONjhlVVk0cFd2WHJucmxsVmRzd2dheHNiSDYrZWVmYlNyTEJBWUdhdTdjdVpvNmRhcjI3dDJydDk1NlM1MDdkMWJ2M3IyTk9UY0hjcFl0VzVabkNDWTVPVG5YODlsVnRncXIyaEh5NzlpeFk3cDA2WklrNmNLRkN6S2J6VGJobzJ2WHJzbGlzZGlNNVZVbHJYdjM3amFWNW5MeStlZWY1N3JXaFFzWFZLRkNCZlh2MzEvdDJyWFRqQmt6dEdmUEhqMzk5TlBLeU1pUXBFSU5QZWFtZmZ2MmF0cTBhWUd1Y1JRQ3JWS2xpanAzN3F5ZE8zZHEwNlpOcWxLbGlzTER3K1htNXFheFk4ZXFXTEZpOHZiMmxpUU5IVHBVZmZyMDBaWXRXOVMxYTFlSDFjcTh2THdVRmhhbVJ4NTVSSlVyVjg3WHZqSXpNMVd1WERuak9ENCszZ2lhWm1Sa3lHS3hHTUd4NGNPSDIxMmZucDZ1b2tXTDVyaSt0N2UzOFF5U3RIWHJWdTNldlR0ZmUzUDBXVEp6NWt6ajNNaVJJOVdtVFJ1MWJ0MWFrblRreUJIVnJsM2I0V2ZMZ2dVTGxKeWNyRUdEQmtuS2FsdVp6Y25KU2E2dXJobzVjcVJkQzliWFhudE5JU0VoeG11UWJmYnMyWGFWekg3NTVSZnQyclZMYm01dXNscXRrcVRUcDAvcjBLRkRhdFdxbFUxQUN3RCt6dmd2UEFBQUFBQUFBQUFBZ0VLUS9XVjRkaWdqdTdWZXlaSWxiWUlhYm01dXFsS2xpZzRlUEtpbm5ucEtrblRnd0FINSt2b2E0UVYzZDNlakNzbUFBUU1jM20vcTFLbVNzcXF6akIwN1ZnY1BIdFQ2OWV2MXhodHZxRTJiTnZuZTk1WXRXeVJsVlp4SlNrclNoZzBiMUxWcjEzeFZBTXFKdTd1N0dqWnNxTmRmZjEyeHNiR2FNMmVPVGZnaE16UFQ3a3Y5QXdjT2FNMmFOUVcrbDYrdnIxNS8vWFZKV2IrRGt5ZFA2cjc3N3RQUW9VTUxWRm5NMTlkWEV5ZE8xSTRkT3pSLy9ueWJ5akkzdDZhVXBBWU5HcWhKa3lhNXJqbGp4b3hjejJjSGJISUxkdURQTVdQR0RMc2ducU0yYmplTzVkVWV6OGZIUnlWTGxzenozbTV1YmptR3RHSmlZdFNyVnkvVnFWTkhMNy84c2dJQ0FqUnQyalFqWkhqOStuVkp1bXVoRjBjdFdtL0Y0TUdEOWNFSEgramF0V3RxMmJLbDl1L2ZyMzc5K3FsRml4WWFNbVNJL1AzOUpVa0pDUWxhdW5TcHJsKy9MbTl2YjYxZXZWcG1zMWxQUGZXVVVZM3M3Tm16T25YcWxIeDhmSFR5NUVtZFBIa3lYM3R3ZFhWVmZIeTh2dnZ1TzdWbzBVS2VucDdxMWF1WHBLeXFoV2ZPbkRGQ1c5a0IyeHVscGFYSnc4TWozOC9jbzBlUDIycDNtUDM1dG5UcFVsbXRWclZwMDBhMWF0VlNVbEtTUm80Y0tWOWZYdzBkT2xRMWEvN0lhUGNBQUNBQVNVUkJWTmEwdWM3ZDNWMVdxOVh1OHpFbEpVWFhybDNUckZtempPTWJXYTFXWldSazJJMi84c29ya3JJcUpEbzdPOHRxdFNvaUlrTGUzdDRLQ2dyU3Q5OStLeWtyV096dTdxN09uVHZuNjVrQjRPK0FrQllBQUFBQUFBQUFBRUFoT0h6NHNPTGk0b3pqN1BaVU8zZnV0QWxxL090Zi8xS0RCZzIwY2VOR1dhMVdPVGs1YWVmT25UYlZhSnljbkl4Z2w2UDJXWkdSa2RxNWM2ZkdqUnRuaEozZWZQTk5iZHEwU2RPbVRkUDU4K2YxNnF1djV0bEdMelUxVlJzMmJGRDU4dVVWRUJDZzFOUlVqUm8xU2x1MmJGRndjSENlei96aWl5L2FqYm03dXh2N0hqMTZ0TUxDd2pSNjlHak5talhMT0djMm0rMUNXcGN2WDliZXZYdnp2T2ZOYnF3QzQrenNySGZlZVVjK1BqNjNYRm1vZWZQbWF0cTBxYzFyNTJpLzFhdFgxNU5QUHBuclduUG16TW4xZkhiQXBpREJEdHhaWmN1V1ZhZE9uZlRDQ3kvSXg4ZEhrclIrL1hxdFhMbFNZOGFNY1ZpbEtkdm5uMytlYXhCdy9QanhlYlpFbExMQ2VqY0hhYktWTDE5ZWd3Y1AxbWVmZmFZMzMzeFQ5ZXJWMHh0dnZHSHM2K3JWcTVMK0Z3cTkxOFRGeFduKy9QbjYvdnZ2OWZqamoydml4SWxhdTNhdHpwOC9yM2ZlZVVjclY2NVV2Mzc5TkdMRUNQMzQ0NC9hdG0yYlNwVXFwUWtUSnFoT25UcGF0bXlaVnE5ZXJjaklTUFh1M1Z1ZE8zZlczcjE3dFdqUm9oenZtWmFXSmhjWEY3djM5STBhTldva0h4OGZkZXpZVVZKVzhPdml4WXZHc2FNMUV4SVNDdFFxZHZiczJabzdkMjYrNXByTlp1UHo4MGJSMGRGYXVuU3BHalpzcUZxMWFrbktxdGcxZCs1Y1RabzBTUU1HRE5DWU1XTjA5dXhaSTF4MTZOQWhOVy9lM0c2dGd3Y1BhdEtrU1RudUlTMHRUZXZXcmRPR0RSdnM5cGFabWFsVnExYkp5OHRMWjg2YzBmSGp4OVd2WHoranNxUWtQZnp3dzFxNGNPRnR0OU1GZ0hzSklTMEFBQUFBQUFBQUFJQkNzSGJ0V2tWRlJSbkhack5aa3JSbzBTS2JvRWJObWpYVnJGa3pMVisrWEljT0hWS1JJa1VVRnhlbnh4OS9QRi8zMmJGamh4WXNXS0JXclZxcGNlUEdSdnMxRnhjWERSbzBTS1ZMbDlhaVJZc1VFeE9qRVNOR09QeGlQOXZYWDMrdGxKUVVkZXZXVFU1T1RtcllzS0VxVnF5b3hZc1hLeWdvS004S1QzMzc5cFdYbDVkeHZIbnpaaDAvZnR3NExsKyt2QVlPSEtqeDQ4ZHIxcXhaR2pwMHFLU3NTbG8zaDZpZWV1b3BvN0xZN2ZEejg3dnROVzRPdDZXbXB0b0ZxVTZjT0tHTkd6Zm11azVtWm1hdTU2OWR1eVpuWjJkYWY5MGxodzRkVW1wcXF1cldyYXRqeDQ1SnlucmZMbGl3UUY1ZVhqcC8vcnpPbnorZjQvVTFhdFNReVdSU1ZGU1VHalJvWU5kYWJzNmNPVVlGcU55TUdUTkdWNjVjY1hqTzJkbFp3Y0hCZXV5eHgvVDExMTlyL2ZyMVJwaE15cXEwNWU3dXJ1TEZpK2Zua2UrSXhNUkVkZTNhOWJiWHFWcTFxcVpNbVNKSit2REREL1hnZ3c5S2t2ejkvZFdnUVFPVksxZE8vZnIxMDRzdnZxZ1NKVXJvNU1tVEdqaHdvRnEyYkdtODFqMTY5TkFMTDd5Z25UdDM2dEZISDVVa2RlclVTWjA2ZGNyeHZtM2J0bFdIRGgzVXAwK2YyMzZHYk5taFhBOFBEeVVsSmRtME5jekpjODg5cC9yMTYrdml4WXZ5OWZXMStiM2U3TkNoUTlxMWE1Zk4yTTZkT3pWNThtUjVlM3ZyelRmZnREbFh0bXhaVFpreVJmLzV6MzhVRUJDZ24zNzZTZHUyYlpQWmJGYkZpaFhWcFVzWHUzczBhOVlzMXhhdUhUdDJWTmV1WGUxKzkxRlJVUm85ZXJSeFhLVktGVDMrK09QcTBLR0RQdm5rRTJQODU1OS8xbSsvL2Vad2JiUFpyTjkrKzgzdU03VlVxVkpxMkxCaGpuc0NnTDg2UWxvQUFBQUFBQUFBQUFDRllPVElrWktrSzFldXlNL1BUNGNPSGRLUUlVTTBiOTQ4ZVhsNXlkbloyZmppM21xMXFuejU4bHExYXBVc0Zvc3FWcXlvT25YcTVIbVBmZnYyYWVMRWlYcm9vWWYwNzMvLzIrR2NsMTU2U1Q0K1BwbzFhNVlHRGh5b2NlUEdPUXd1eGNYRmFlblNwU3BSb29SQ1FrSWtaUVZDWG5ycEpVMmVQRmxMbGl3eFduM2xKQ2dveUthVjQ0a1RKMnhDV3BMMDJHT1A2ZnZ2djlkMzMzMm41NTU3VGxXclZsVkdSc2FmR2lxNVhYLzg4WWRONk9LKysrN1RMNy84b2lOSGpoaGpDUWtKS2xxMHFFMllLNi9neFlVTEYrVG41NWV2YWt1NDgyYk5tbVVYd3JKWUxKS3lxcHc1YW5lWWZmN21JRjlrWktUZDc3cGZ2MzYzWEVucjRzV0xPbno0c00yWXQ3ZTN1blRwb3AwN2R4cGowZEhSOHZIeHlURXdtQjN5dXBNOFBEejB4aHR2MkkwdlhMaFFmbjUrNnRDaGd6RTJiOTQ4bFM5Zlh1M2J0N2ViNyszdExROFBENDBhTlVyOSsvYzNnazdaVnExYTVmRCsyZTM0YmhRUkVXRVhrdnN6N2RtelIwNU9UcG81YzZZU0VoTFVyVnUzWE9ldldMRkNHUmtaR2o1OHVINzc3VGVOSFR0V25wNmVPYzV2MnJTcFhmV3J4TVJFZVhwNjZ1V1hYOWE1Yytmc1hqOUpldWloaC9Uenp6OHJLQ2hJUVVGQnhuaENRb0pTVWxLTWV5NVlzQ0RQZHJOcGFXbGF0R2lSbGk1ZGFqT2VIVWgrNFlVWEpHWDlMb1lQSDI3M0h2bmhoeDl5dkVkbVpxWU9IVHBraENXejFhbFRoNUFXZ0hzYUlTMEFBQUFBQUFBQUFJQkNFaGNYcDlEUVVBMFlNRUQzM1hlZk1UNTA2RkQ1Ky90cjFLaFJrckxhR1hidTNGa3paODZVMVdyVmlCRWo4Z3h6SERod1FLTkhqMWI1OHVYMTNudnY1VnJscW4zNzlpcGF0S2htejU2dHVMZzR1NUNXeFdMUnRHblRsSmFXcG43OSt0bFUyMnJac3FWV3JWcWxMNy84VWc4Ly9MQWVlZVNSVzNrcGJBd1lNRURQUC8rOHFsYXRLa2xLVDArLzVYYUVkME5zYkt6cTE2OXZITStmUDE5ZmZQR0ZhdFNvWVFRSVFrSkMxS1pORy9YcjEwODdkKzVVWW1LaVdyZHVuZU9hRm90RisvYnRrNStmbnl3V1M1NnRLWEhuZmZ6eHh6YkhhOWV1MWN5Wk16Vm16QmliOXFQWkZpeFlvQysvL0ZMdnZQT09VYlVwTnlOSGpsUzVjdVh5blBmUlJ4OFpyUyt6SFQxNlZGT25UczN6Mm13NXpYVjFkYlVMYVdWa1pDZzFOVlhGaWhYTHRlVmZUbHhkWGRXcVZTdWJNYlBack5telo2dG16Wm8yNXhZdlhxd3laY3JZemIvWjY2Ky9ydFRVVklmblRwdzRvWVVMRnlvOFBEekhxbk0zdDlDTGlZa3hxZ3plekd3MjYvVHAwemxXamNvT3JlYkVhclhxeXBVcmV2WFZWK1hsNVNXVHlhVDE2OWNyTURCUXYvenlpekd2ZCsvZTZ0R2poOE0xa3BPVEZSNGVycU5IajZwbzBhSWFNV0pFanZmTGJpZFl0R2hSclZ1M3poaHYzYnExZ29LQ05HellNSjA0Y2NMNFRNM016SlRGWWpIK2pjaStQdnR6M21LeEtDTWpRek5uempUYWRiWnYzOTVoQzhRYnZmWFdXd29PRHJiN2U0cU9qdGI4K2ZNMVpzd1llWGg0cUd6WnNnNC96M3IzN3EzZXZYczdYUHZHejA4QStEc2hwQVVBQUFBQUFBQUFBRkJJVnE5ZXJhSkZpNnBGaXhZNmZmcTBNZjdxcTY5cTVNaVJldlRSUjlXaVJRdEpXUlZDckZhclhGMWQ5ZkRERCtlNWRwVXFWZFN3WVVPOS92cnIrV3FsMWFwVkt6VnExRWdsUzVhME96ZHYzanp0MjdkUDllclZVNXMyYld6T09Uczc2ODAzMzFULy92MDFmdng0VFpreVJkV3FWY3Z6ZnJrcFVhS0VTcFFvWVJ5bnBhWGwyVXJ4citMMzMzOVhRa0tDcWxTcFlvenQyN2RQbjM3NnFZS0RneDFXZWRtNmRhdTJiZHVtdExRMGRlelkwZWJjaUJFajVPWGxwUjkvL0ZGWHIxN1YxYXRYTld6WU1JMFlNY0k0bDYxUm8wYTMvZG9qZjg2Y09hTzVjK2VxUklrU1NrOVBWM0p5c3MzdklqdTQyS1pORzRjQkxZdkZvb01IRDBxUzhkNVBURXpNMTk5NVJrYUdybCsvYm9TS1NwY3VyWll0VzlwVVBycFpiR3lzM256elRWMi9mbDBMRnk2VXI2K3Z3M21Pd3ArZmYvNjVsaTFicG9pSUNMc0tYcmRxejU0OVNrdExNMW9XNW1YMzd0MjZjdVdLSG4vOGNYbDRlQmhob1ZXclZpazlQZDJtcFY1MnBhWnk1Y3JaL0U2eWxTaFJ3cTZ0NjYrLy9xckZpeGM3dkxmRll0R3hZOGQwNXN3WmgrZHpDbW1scGFWcCt2VHBpb3FLVW9VS0ZUUjkrblJKV1VHMHVMZzREUnc0VU8rOTk1NHgzOVBUVXlrcEtabzZkYW82ZGVxaysrKy9YMUpXQUcvU3BFbHljWEZSdFdyVlZMUm9VUTBkT3RRbTJKdnQ0TUdEbWpGamhwS1NraHdHdWJKRGE0ODk5cGh4ZnM2Y09ZcU9qdGFjT1hNa1pZVVA1ODZkYTRUU1RwOCtyYjU5Kzlxc1U3WnNXUlVyVmt4eGNYRU9uejJiaTR1TFhjQTJPK2hYczJaTmg3OGZBUGduSTZRRkFBQUFBQUFBQUFCUUNINy8vWGQ5L2ZYWDZ0eTVzOTBYMVkwYU5WTHo1czAxYytaTTFhOWZYMWV1WE5Hd1ljUGs2K3VydExRMERSNDhXTysvLzc1TjYwQXBLMHlRSFZBb1VhS0V4b3daVTZBOU9RcG9MVjY4V0N0WHJwU2ZuNS9lZnZ0dGg5ZFZxMVpOL2ZyMTA2eFpzelJreUJDTkhUczJYKzBZOHlzbEpjV21MZUJmMmZidDJ5WEpxS1FWRnhlbkNSTW15Ti9mWHdNR0RIQjR6YkJodzVTZW5xNklpQWlaeldZOTk5eHp4cm5hdFdzck1URlJFUkVSOHZYMVZlL2V2VFZqeGd6MTZkTkg3N3p6amlwVnFtVE1IVHAwYUNFK0dXNVV0bXhaRFJreVJOdTNiOWZVcVZObE1wa1VFQkNneG8wYjY1ZGZmdEgyN2R2MTFGTlBhZURBZ1E2dk41dk5OdTBSM2QzZE5YdjI3QUx0SWZ2NmR1M2FxVy9mdmpsV205dS9mNzhtVDU2czY5ZXZ5MnExNnJYWFhsT3JWcTMwN0xQUHFrS0ZDbm5lNStqUm95cGR1dlFkQzJnbEp5ZnJvNDgra3JlM2Q2N0JzaHY5L1BQUCt2enp6MVc3ZG0yYkFPVFJvMGVWa3BKaUU5TEtGaFlXNW5DdDBhTkgyOTMzMFVjZnpiSGFXZHUyYlJVU0VxSStmZnJrdXNmTGx5OXIyN1p0MnJObmo2S2pvNVdabWFtOWUvY3FLQ2pJQ050dTJiSkZTNVlzVWN1V0xSMEdOcE9Ta3JSeDQwWlZyVnBWSlVxVTBKSWxTN1IyN1ZvMWF0Ukl3NGNQbDZ1cnF5SWlJdFMzYjErMWE5ZE96enp6ak1xVks2Zm82R2hGUmtacTU4NmRhdG15cGNMQ3dteUNyb1ZoOSs3ZCt2REREM004bjVhV3BuWHIxbW5EaGcwMjQ5bi9SZ0VBN0JIU0FnQUFBQUFBQUFBQUtBUVJFUkVxVmFxVXVuVHBJdWwvWDF4blY3THAyN2V2amg4L3JtUEhqbW55NU1ueTlQVFVsQ2xUbEpDUW9PSERoMnZBZ0FFYU9IQ2dHamR1TEVsS1NFalF1SEhqRkI4ZnI1MDdkNnBGaXhacTBLQ0IzWDFkWEZ6azd1NmVaN3U4akl3TXpaNDlXLy85NzM5VnZIaHhUWmd3SWRjdi9kdTNiNjlMbHk3cHl5Ky8xT0RCZzlXOWUzZDE3dHpacGozYUs2KzhZbE9wSnpNek04LzJhYWRQbjFaNmVyclJnakU2T2xvLy92aGpydGZrUjVFaVJkU3JWNi9iWHVkR0dSa1pXcjkrdlNwVnFxU2FOV3NxSlNWRkkwZU9sTWxrMGp2dnZHTlU3ekdielRLYnpjWnJVYVJJRVkwZVBWb2pSb3pRUng5OUpBOFBEN1Z0MjFhU0ZCOGZyN2ZmZmx0WHIxN1YyTEZqMWJoeFkxV3JWazN2dlBPT2hnNGRxdjc5K3p1czVKT1dsa1pieEVKVXJGZ3h0V3paVWkxYnRsUnFhcXBXcmx5cEpVdVc2TkNoUTVLeUtzejUrUGdvT2pwYWRlclVzZnM5dUxxNjJyWFB1Mzc5dWpadjNxenQyN2ZycmJmZXNtbkp0M0RoUXFXbHBlblJSeDkxdUo0amh3OGZWbVJrcEtLaW9sUzJiRm5ObkRsVEpVdVcxTXFWSzdWdTNUcXRXYk5HLy9yWHYvVGNjODhwTUREUTRSb21rMG0vL1BLTDhmZDR1ODZkTzZkeDQ4WXBKaVpHbzBhTnNxdG81ZUxpb3N6TVRMdnJzaXMyM2R5bU1EY2ZmL3l4d3lxQytha3NlQ3V1WExtaStmUG5xMHFWS3VyY3ViT2FOV3VtR2pWcVNNb0swQzVkdWxTZmZmYVpIbnJvSVEwYU5NaTR6bUt4Mkt3aFpZVUFOMjdjcU8zYnQydklrQ0Y2OHNrbmpjK0xRWU1HcVUyYk5wb3laWXBXclZxbENoVXFLQ1ltUmpWcTFORHMyYlAxd0FNUEZNcnozZXlKSjU3UUUwODhrZVA1OXUzYjY4VVhYN1FMMEVWRlJXbjA2TkdGdlQwQXVDY1IwZ0lBQUFBQUFBQUFBQ2dFSTBhTVVFSkNndjd6bi8vSXc4TkRlL2Z1bGZTL0FJR3JxNnQyN05paDdkdTNxMHFWS2hvL2ZyeEtseTZ0Y3VYSzZmMzMzOWU3Nzc2clVhTkc2ZkhISDFmLy92M1ZyMTgvSlNRa2FNeVlNZHF5Wll0R2pCaWhhdFdxcVY2OWVpcGR1clRjM2QzbDR1SWlTWHI5OWRkMTl1eFovZnJycjBiMUxaUEpKTFBacklvVks4clgxMWVUSjAvVytmUG5WYlpzV1kwYk44NW92WldiM3IxN3k5M2RYWXNYTDlabm4zMm1UWnMyYWU3Y3VjYjU5dTNieTlQVDB6aU9pb3JTMmJObmplT2ZmLzVaSzFldVZPblNwVldzV0RHWlRDWjkrKzIza3Y1WG1lclVxVk5hc1dMRmJiNzZXYS92blE1cFJVWkdLaTR1VGtPR0RGRmFXcHFHRFJ1bW1KZ1lUWm8wU1c1dWJwbzJiWnFLRnkrdTMzLy9YWm1abVVid0xIcy80ZUhoR2pCZ2dDSWlJdFM0Y1dNZE9uUkk4K2JOVTBKQ2d0NTg4MDBqa0hmLy9mZHI1c3laR2pGaWhHYk9uS21xVmF2cW9ZY2UwdFNwVStYcTZpbzNOemVkT0hGQ2tsUytmUGs3K296SUNoZGV2SGhSWjg2YzBiRmp4M1R3NEVIOSt1dXZjbmQzMTlOUFA2MmFOV3RxeDQ0ZCt2cnJyN1ZpeFFwNWUzdXJVYU5HYXRxMHFSbzJiR2hURmM1aXNlaklrU1Bhc21XTHRtelpvdlQwZERWcTFFZ0pDUWxHSUNrN3hCTVZGYVhWcTFlcmVQSGlDZ29LMG1PUFBhYUFnQUFqdkpPYW1xcGp4NDVwMzc1OTJyRmpoeTVldkNoM2QzZTk5TkpMZXY3NTU0MVdkNzE3OTlhTEw3Nm9kZXZXYWNXS0ZkcTVjNmRxMUtpaFRwMDZLU2dvU0VXSy9POHI0cE1uVHlvakkwUE5talc3NWRmTFlyRW9PanBhR3pkdTFPYk5tNDBXcWRuVnBXNVVzV0pGN2QrL1gxOTg4WVVSQ2sxSVNORDMzMyt2aWhVcnl0M2RYY2VQSHpmbUp5WW1LaTB0eldicy9QbnprcklxVzEyL2Z0M3VIcGN1WFpJa2xTcFZTczdPemthd0xyZjluenQzVHQ5OTkxMk9jOXpjM0JRVUZLUWxTNWFvYk5teU51ZU9Ieit1dVhQbjZ2ang0MnJTcEluZWZ2dHRJNXptNit1cmJkdTJxVnk1Y25KMmR0YkdqUnNsU1RWcTFGQ3paczNVb1VNSHVidTd5MlF5NmV6WnN6cHg0b1NPSFR1bTZPaG94Y1RFeU4vZlgxV3FWTkcxYTlkMDh1UkpqUm8xU2pWcTFGRDE2dFZWcGt3WmxTNWRXbjUrZmlwWnNxVHhHaVVsSmVuS2xTdEcyUFhDaFF0S1RrNDJqclAvWGNnK2pvMk5sWlFWK3J0NjlhcktseSt2cWxXcjJyMEdQL3p3Z3k1ZnZpeFhWMWY5L3Z2dlNrMU5kVmlkc1hIanh0cXdZWVB4N3hFQTRIOElhUUVBQUFBQUFBQUFBQlFDSHg4ZitmajRhTmV1WFRwOStyU2NuWjBWRWhKaWhMVDI3OSt2SDM3NFFWMjZkTkhMTDc5c1UzR3FaczJhbWpkdm5xWk5tNmFnb0NBVkwxNWNaY3FVMFJ0dnZLSEdqUnVyYWRPbWF0bXlwVFp0MnFRZE8zYm9qei8rVUVaR2hxeFdhNTc3R2oxNnRESXlNblRod2dVMWJ0eFlRNFlNS1ZEYnJORFFVTldzV1ZQVHAwOVhseTVkYkFJcHp6enpqRTJMeHF0WHI5cUV0RXFVS0tGdDI3Ylo3TlBUMDFPOWUvZFczYnAxSlVsUFAvMjBXclZxbGUvOTVPVEdpbDUzU3BreVpWUzllblVGQndmTDJkbFp3Y0hCS2wyNnRBSURBNVdVbEtSdnYvMVdack5aTGk0dUNnZ0lzSHNPYjI5dmpSOC9YbGV1WEpHenM3TWlJaUxrNWVXbEtWT20yRlU2S2xHaWhENzQ0QVB0Mzc5ZkR6MzBrQ1RwekprelJqaXJhTkdpYXQ2OGVhNlZibEF3U1VsSkNnc0xNMEkra2xTOGVIRUZCZ2FxUzVjdWF0S2tpUkdFQ2c0TzF2WHIxeFVWRmFVdFc3Wm8rL2J0MnJ4NXM3cDI3V3FFQTcvNTVodDk5dGxuU2toSVVNbVNKUlVTRXFLUWtCQzdZSjJ6czdONjllcWxYcjE2NmZqeDQwYWdhKzNhdGZMMTlWVkVSSVQyN3QyckR6NzR3SGp2Vks5ZVhmMzc5OWNUVHp6aHNIS1VwNmVudW5UcG9vNGRPK3FiYjc3Ujh1WExOWEhpUkIwK2ZOaW1SZVBSbzBmbDdlMmRZNld0L0lpT2p0Ymd3WU1sU1UyYk5sWFBuajFWdVhKbGgzTjc5KzZ0OTk5L1g0c1dMVExDYVU1T1RpcFhycHo2OSsrdjVPUmtoMjFESFkyTkdERWkxMzA5ODh3enFsKy92bWJNbUpIclBGZFhWeDArZkZpSER4L09jWTZQajQrQ2dvTHNBbHB4Y1hFYU9uU29YRnhjMUw5L2YzWHMyTkhtZkZoWW1HYlBucTMzMzM5ZlVsWm9LeXdzekFqby9mRERENHFNak5UNTgrZGxNcG5rNmVtcGh4NTZTTzNidDFmRGhnMk5kcWNtazBsSGpoelIvdjM3ZGZqd1lYMzExVmZLeU1pUWxCWHFmUDMxMXpWcDBpVGp2dkh4OFRiSGtteU9YVjFkYlk3ZDNkMjFaTWtTU2Y5cnIzbXo2T2hvclZ5NVVsSldkY0NHRFJzNkRPSTVPVGtSMEFLQUhEaFo4L05mNndBQUFMaWpkcDIrcWlidmJaWWtOYXBhU3J2QytUL1RBQUFBQUFBb3FLUTBrM3o2ckpJa2VSVXRvcVQ1ejl6bEhlVXNPNHh3Y3d1em1KZ1lWYXhZTVY5cnBLV2wyYlVPdTVuVmFwWEZZckZwcjVWOVgyZG5aNXZnMHJsejUrVHY3NSt2ZXp0eVl5dkQ2OWV2S3pFeFVXWEtsTWxYbTdiTXpFeGxaR1RJWXJFVVdtdXl3cEtVbEhUSDlueisvSG1WSzFjdXo1YVFON05hcllVU1FpdHNab3RWUlY3SnFwTG03Q1NaUDN2K0x1L0kzdXJWcTVXWW1LaEtsU3FwZXZYcVJrZ21MMGxKU2RxeFk0ZUNnb0tNYW5JLy8veXp2djc2YXozeHhCT3FYNzkrZ1ZwVG1rd21SVVZGNmRTcFUrclJvNGN5TXpNMVo4NGNQZkRBQTZwZnYzNkIyZ0pLLzJ2VjJhUkpFNVVyVjY1QTErYkhUei85cEdyVnFoVjRYMzhIaHc0ZFV1WEtsUXNVZHMyV21KaW9Uejc1Uk5XclYxZnQyclZWcFVxVmZQMmRtTTFtblQ5L1h1Zk9uVlBGaWhWVnJWcTFXOW42TGJGWUxISnljcnFsejZDYy9pMEVnSDhLUWxvQUFBQjNBU0V0QUFBQUFBQnUzNzBVMGdKd2I0UzBBQUFBQ2dzUlZRQUFBQUFBQUFBQWNFL3lkaTlpL0p5Y2JycUxPd0VBQUFDQTNCSFNBZ0FBQUFBQUFBQUE5Nnk2bFlvYlB4OCtmKzB1N2dRQUFBQUFja1pJQ3dBQUFBQUFBQUFBM0xQcVZTNXAvRHg3MDhtN3VCTUFBQUFBeUJraExRQUFBQUFBQUFBQWNNL3EvVmhWNCtjRjI4OW95YzdmN3VKdUFBQUFBTUN4SW5sUEFRQUFBQUFBQUFBQStHdHFXc05YdllLcWFPSDNaeVJKb2ZOMmEvVytHTFVKTEsvNy9Uemw0dXgwbDNjSS9QWE4rUGFVSk1sSlVvV1NIb1Y4dDZ6M3BNVXFiVHQrdVpEdkJRQ09QVmE3OU4zZUFvQi9JRUphQUFBQUFBQUFBQURnbmphcGM0RFdIYnlnUzRucGtxU3Y5c2JvcTcweGQzbFh3RDNDTE1ubGJ0ellxc2NuYmJzYk53WUFYVi93ckR6YzdzcUhINEIvTU5vZEFnQUFBQUFBQUFDQWU1cWZkMUVkR3ZlVUhxY3FCbEJ3ZCszYlFxcmNBUUNBZnhZcWFRRUFBQUFBQUFBQWdIdGUyZUx1MmpMOE1YMjgvWXdPL1BhSExsMUwwOVdVREZrc2QzdG53Ri9mOTcvOHIrMmdpMVBoaHFkTVZxdng4Mk8xQ0ZZQ3VEdW9vZ1hnYmlDa0JRQUFBQUFBQUFBQS9qWmViVkZGVXBXN3ZRMEFEcGd0VmhWNVpZVWt5ZGxKMmpyaXNidThJd0FBZ0Q4UDdRNEJBQUFBQUFBQUFBQUFBQUFBb0JBUjBnSUFBQUFBQUFBQUFBQUFBQUNBUWtSSUN3QUFBQUFBQUFBQUFBQUFBQUFLRVNFdEFBQUFBQUFBQUFBQUFBQUFBQ2hFaExRQUFBQUFBQUFBQUFBQUFBQUFvQkFSMGdJQUFBQUFBQUFBQUFBQUFBQ0FRa1JJQ3dBQUFBQUFBQUFBQUFBQUFBQUtFU0V0QUFBQUFBQUFBQUFBQUFBQUFDaEVoTFFBQUFBQUFBQUFBQUFBQUFBQW9CQVIwZ0lBQUFBQUFBQUFBQUFBQUFDQVFrUklDd0FBQUFBQUFBQUFBQUFBQUFBS0VTRXRBQUFBQUFBQUFBQUFBQUFBQUNoRWhMUUFBQUFBQUFBQUFBQUFBQUFBb0JBUjBnSUFBQUFBQUFBQUFBQUFBQUNBUWtSSUN3QUFBQUFBQUFBQUFBQUFBQUFLRVNFdEFBQUFBQUFBQUFBQUFBQUFBQ2hFaExRQUFBQUFBQUFBQUFBQUFBQUFvQkFSMGdJQUFBQUFBQUFBQUFBQUFBQ0FRa1JJQ3dBQUFBQUFBQUFBQUFBQUFBQUtFU0V0QUFBQUFBQUFBQUFBQUFBQUFDaEVoTFFBQUFBQUFBQUFBQUFBQUFBQW9CQVIwZ0lBQUFBQUFBQUFBQUNBUDVIRll0SCsvZnNWR3h0N1I5WXptODFLU2txNkkydmRydlQwZEpsTXBoelB4OFhGeVdxMTN2TDY1ODZkMDVreloyNzUrbnVGMld4V2FtcXFMQmFMelhocWFtcXVyMisyQ3hjdTZQcjE2M2RrTDhlUEg5Zml4WXQxK2ZMbE83TGV6UklTRWdwbFhRRDRxeWx5dHpjQUFBQUFBQUFBQUFBQUFIZGJTa3FLOXUzYmQ5dnJWS3RXVFJVclZzeDFUbnA2dW9ZTkc2WWVQWHFvVzdkdXQzVS9xOVdxQVFNR3FIang0cG93WWNKdHJYVzdFaE1UOWRwcnI2bHo1ODU2OXRsbjdjNWZ2MzVkb2FHaDZ0YXRtN3AzNzE3ZzlkUFQwelZvMENENStmbHA3dHk1Y25hKzlab2s2ZW5wZXVXVlY5UytmWHQxN2RyMWx0ZTVIV2ZPbk5IR2pSdlZwMDhmT1RrNTJaemJ1bldySmsrZXJQbno1NnRLbFNxU3BPVGtaRDN6ekRQcTFhdFhybnMybVV4Njk5MTM1ZXpzckxsejU5cXRYUkFtazBtVEowOVdxVktsYnVsM2xwZlkyRmlGaG9hcWUvZnVDZzBOdmVQckE4QmZDU0V0QUFBQUFBQUFBQUFBQVA5NDhmSHhtakpsaXQyNHlXU1N5V1NTdTd1N01aYVJrU0ZKY25OenM1dmZ1M2Z2UEVOYTJaWXNXYUpseTVibGVIN2N1SEdxVzdkdXJtczRPVG5wMFVjZjFjS0ZDN1ZyMXk0MWJ0dzRYL2N1REQ0K1BucjQ0WWUxZVBGaVBmbmtrL0x4OGJFNWYvVG9VVmtzRmpWcjF1eVcxaTlhdEtpNmQrK3UyYk5uYStmT25XcmV2UGt0NzNYMzd0MjZmUG15eXBjdlg2RHJObTNhcEtsVHA5N1NQZHUzYjYvKy9mc2J4Ny84OG91Kyt1b3IrZnI2NnZubm43K2xOUjM1K09PUGRlYk1HYjN6emp0eWNuSlNWRlNVeG84Zm42Lzk5ZTdkMjJacytmTGxpb21KMGFWTGx4UVNFbEtnZmZqNyt5c2lJc0ptN055NWM3cHk1WXB4dkh2M2JrbFM4ZUxGdFgvL2ZyczF2THk4VkxObXpRTGRGd0QrcWdocEFRQUFBQUFBQUFBQUFQakg4L2YzMTlxMWErM0dseTVkcXNqSVNLMWV2ZG9ZR3pWcWxNeG1zeVpPbkhoYjkyelJvb1VlZSt5eEhNL2ZmLy85K1ZybjJXZWYxWm8xYXpSMzdsdzk4c2dqS2xMazduME4zTE5uVHgwK2ZGaG56NTVWWUdDZ3pia2ZmL3hSNWNxVlU3VnExWEs4ZnZQbXpmcnd3dzl6UEovZEtuSHk1TW1hUEhteXd6bSt2cjc2N0xQUGpPT0RCdy9xN05tek5uTzJidDBxRnhjWHhjZkgyL3h1YjlhMmJWdWJNRjdObWpYVnAwK2ZIT2ZuWk42OGVYYXRDMXUzYnExZHUzWnA0Y0tGQ2dnSVVLMWF0UXE4N3MwMmJkcWtyNzc2U2lFaElYcjAwVWNsU2ZmZGQxKytxb1hkZlAvc05vY3Z2ZlNTQWdJQ0Nyd1hEdzhQdTdISXlFaHQzTGhSUllzV05jYmMzZDIxWU1FQ3U3a1pHUm1xWGJ0MnJuOFBBSEF2SWFRRkFBQUFBQUFBQUFBQUFNb0toVnk5ZXRWbUxEazVXUmFMUmJHeHNjWlllbnE2ekdhenpaaVVWZlhIeTh2TE9MNXc0WUpPblRybDhENlNaRGFialo4ZE9YVG9rT3JXcmF2aXhZdmJuVnUzYnAzS2xDbWpSbzBheWMzTlRTKzk5SkttVDUrdWRldldxV1BIanZsNzREdmc1TW1UV3JWcWxjMVlZR0NnTm16WW9BMGJOa2pLcXBMVXMyZFBiZCsrWFJVcVZGQmtaS1REdGRxMGFTT1R5YVMwdERTMWE5ZE9wVXFWS3ZCK3RtL2ZycFNVRkp1eHpaczNhOE9HRFRiVjBDVEoxZFZWbjM3NnFjTjFzaXVvUGY3NDR6WWhyY3FWSzZ0eTVjb0YzdGZISDMvc2NIekFnQUU2Y09DQUprNmNxSVVMRjJyUm9rVTZkKzZjTGwrK0xFbWFNMmVPaWhVclp1eEp5Z3BpSFQ5K1hKSVVHaHFxNnRXclM1SjI3TmlocVZPbktpQWdRUDM2OVRQdWNkOTk5eFc0cmVhbFM1Y1VIaDR1OEhFRzJRQUFJQUJKUkVGVWYzOS9CUVVGRmVoYUZ4Y1grZnY3NTNqZTM5L2ZlRDFPbno2dFdiTm02ZFZYWDFXZE9uVnM1b1dIaCt2YXRXc0Z1amNBL0pVUjBnSUFBQUFBQUFBQUFBQUFTZEhSMFJvMmJKakRjNkdob1htT2hZYUdxbnYzN3NieDd0MjdGUkVSSVZkWFY3dHJYVjFkOWVPUFArckhIMzkwZUQrcjFTcVR5YVNaTTJjNkRHbDk4c2tucWwrL3ZobzFhaVJKQ2c0TzFwSWxTN1JreVJJOTlkUlRSckNuc0tXbXB1cjgrZlBLek16VTZkT25WYUZDQmJzMmh5a3BLZHEwYVpPU2s1TjE3dHc1TFY2ODJEaVhucDR1S2F1VjRZM3RDME5DUW13cWJ2MzAwMCtxVzdldXpYTWRPSEJBVmF0V3RYbDl6cHc1WXdTWWJ1VHQ3YTJWSzFmbSs3a2lJeU0xZi83OGZNKy9WU1ZMbHRTZ1FZTlV1blJwRlNsU1JDNHVMbkoyZHBhVGs1TWt5ZG5aV2M3T3pwS3l3azgzajJYUFc3OSt2V2JNbUtFcVZhcG83Tml4U2s5UDEzLy8rMTg5L2ZUVHhwejhpbzJOMWJCaHcxU3NXREhGeHNicXRkZGVLOUQxdWIzV0ZvdkZaajkrZm40cVZhcVVCZzBhcE9EZ1lBMFpNc1I0TmdENHV5R2tCUUFBQUFBQUFBQUFBQUEzbURsenBzcVdMU3RKV3JseXBkYXVYV3RUY1duU3BFbXlXQ3g2KysyM2piSGNnaXhmZnZtbFRZV3Q0OGVQNjlOUFA5V0lFU05Vc21SSmg5Y2NQbnhZZ3djUHRxbitkT1RJRVZXdVhOa3VCQ1ZsaGI1ZWVPRUZuVHAxU21heldWSldpR25ldkhrYVAzNjhmSDE5OC9uMEJSTVlHS2haczJZcExpNU8zYnAxVTgrZVBkV2lSUXViT1dheldUMTY5SkNVRlg2NjhabjY5dTByUHo4L2pSczNUcElVRXhPamV2WHFHYTN5TWpJeU5HZk9ISDN6elRkcTI3YXRCZzBhSkNtcnd0bllzV01sWmIzMnJWdTNsaVJWclZyMXJyWjd2QlUzdmw3WnI5T21UWnYwL3Z2dkt5d3N6R2g3bVp5Y3JHZWVlVVpQUFBHRVRmdENpOFdpcFV1WHFucjE2cG93WVlJOFBUMFZFUkdoTld2V0tDQWdJTjl0TTdNdFg3NWM2ZW5wbWpGamhzTEN3aFFXRnFhMmJkdm02OXFiM3l0U1ZwRHZ4cDlkWEZ5TU1UYzNOdzBkT2xRTkdqUlFTa3FLRWRxVHN2NXVMQmFMemR6c29Cb0EzSXZ1clgrZEFBQUFBQUFBQUFBQUFLQ1ErZmo0R0szMlBEdzg1T1RrWk5ONno4M05UV2F6MldZc3QycEZTVWxKdW5qeG9sSlNVcFNjbkt3alI0N293SUVEK3VLTEwrVGs1S1RrNUdTbHBLUW9KU1ZGbnA2ZUdqVnFsS3hXcXg1KytHRjVlM3RMeXFxc0ZSNGVycnAxNnlvOFBOemhmVUpDUW15T1BUdzhkUHIwYVMxYnRrejkrL2UvNWRjalB5d1dpeVE1REVndFg3N2NhQTE1K2ZKbFZhcFV5VGgzOWVwVlBmamdnOFp4Z3dZTjFLQkJBMGxaZ2EyeFk4ZnE5T25UYXRXcWxjMHplSGw1YWM2Y09mcmdndy8wd1FjZmFNdVdMWHJ6elRjZFZqekxWcERXZVdscGFmbWVleXVPSFR1bTgrZlBHOGRCUVVGR01LMmduSjJkTld6WU1OV29VVU1lSGg0NmNlS0UxcXhabzVDUUVGV29VS0ZBeiszbTVxYWVQWHVxUTRjT1JsRHh0OTkrMDU0OWUvSjEvYmx6NSt6RzJyZHZuNjh4U1E2cmwyWFBIVEpraUZxMWFwV3ZmUURBWHhFaExRQUFBQUFBQUFBQUFBQzR3YkZqeDNUcDBpVkowb1VMRjJRMm03Vi8vMzdqL0xWcjEyU3hXR3pHVENaVGp1dDk5OTEzV3J4NHNWeGRYVldzV0RHam5kdXBVNmRVc21SSmVYcDZxbno1OHZMMDlKU2ZuNStpbzZNMWR1eFl6WjQ5VzM1K2ZwS3lnakpKU1VrS0NBakk5M1BVcWxWTDlldlgxemZmZktNdVhib1lheFdHN09wZE1URXhpbzZPTnNiZDNOeTBiTmt5QlFjSGE4ZU9IZnI5OTkrTmtOYjE2OWVWa0pDZzh1WEwyNnlWbVptcEZTdFdhT25TcFhKeWNzb3huRk91WERtOS8vNzdXclZxbFQ3KytHUDE3dDFiZmZ2MlZidDI3ZXptSmlVbHFWT25UbmZrV1Zlc1dDR3IxVnFnYTdKZm4yemZmdnV0dnZubUcrTzRidDI2TmlHdDdOQmJmbHNWQmdZR1Nzb0tsMDJZTUVFK1BqN3EwYU9IMXE5ZnI0aUlpSHp2TXpnNFdHKzk5WllSRHBTa3JWdTNhdmZ1M2ZtNlBqazUyVzVzNXN5WnhybVJJMGVxVFpzMlJ1V3pJMGVPcUhidDJnN0RmUXNXTEZCeWNySlJQZTNtdnhNQXVOY1EwZ0lBQUFBQUFBQUFBQUNBRzh5WU1jTXVIT09vZXRXTlk3bFZYZ29KQ1ZIWHJsM2w2dW9xS2FzTjRWdHZ2YVh1M2J1clhyMy9ZKysrdzZLNDl2K0J2MW02RkxGaHdhaEVCRHVSSzByVXJ4cExvc1lZWWt3MEp1WnE5R0tKR2d0cVFJMGhZc0VTa1NnYVMrU2l4a0lDUnFPR0dGQ3ZpalVpQ0lJSVVwU2lBbEtrYmVQM0I3K2R5N0M3c0NCWXJ1L1g4L0RBbmpOejVneTdPenM3NXpPZjAwdTByRUtoZ0orZkgyUXlHVnEwYUNHVTM3eDVFd0RRdlh2M1d1M0xaNTk5aGdVTEZ1RFFvVU1ObWsxTEtwVUNxQWlzcVd6dzRNR1lNMmNPZXZmdWplVGtaTVRGeGVITk45OEVBTnkrZlJ2bDVlVndjSEFRbHI5MjdScTJiTm1DOVBSMGRPblNCVXVXTElHTmpZM1c3ZXJwNldIczJMSG8xYXNYdkwyOTRldnJpOHVYTDhQZDNWMDBMV1NqUm8yd2JOa3luZmZuM0xsek9IbnlwTWE2blR0M1FrOVBUM2crZGFFS3VsS1pNMmNPWnMyYWhmUG56MlBObWpVQWdLU2tKT1RtNWdJQTd0NjlDd0NJalkzRnc0Y1BBZnozTlhiLy9uMVJacXQvL09NZmtFZ2tLQzh2eC9mZmY0LzA5SFJNbmp3WjV1Ym02TjI3TjVZc1dhS3hUOEhCd1VoTFM4TzhlZk9Fc2padDJxZ3ROM255NUtlYTdyQkxseTRBZ1AzNzk2Tzh2QndqUjQ1RTU4NmRVVmhZaUtWTGw2SlpzMlpZdEdnUjdPM3RSZXVabUppZ3ZMeGNXSitJNkdYSElDMGlJaUlpSWlJaUlpSWlJaUlpSWdBdFc3YkV1SEhqOE1rbm53Z0JQaWRPbkVCd2NEQzh2THlxRFJiYXUzZXYxbUFTUTBORFVVQlA1ODZkWVdOamc4V0xGOFBFeEVTMHJGUXFoVktweE5TcFUwWHJ4TVRFd05UVUZIWjJkclhhcHg0OWVxQkxseTQ0ZWZJa0prMmFKQXBjcWs5bFpXVUFnT1hMbHd1WnNtYk5tZ1ZqWTJNTUh6NGNBR0J2YjQvSXlFaGhuYi8vL2hzR0JnYm8zTG16ME1hZVBYdVFrNU9EdDk5K0czMzY5RUZTVWhLU2twSjA2c09FQ1JOdzdkbzFuRGx6Qm9tSmlYQnljaExxOVBYMTRlenNyUFArcEtTa1ZGdi83cnZ2WXM2Y09UcTM5OVZYWHduVEI2cjZvNit2TDhvZ2RlREFBWnc5ZTFhMDNxWk5tOVRhQ2cwTlJXaG9xUEQ0K1BIak1ESXl3azgvL1lUVHAwOERnSkNWcTIzYnRtamJ0cTNHUHAwN2R3NFpHUmtZTm14WXRYM2ZzbVVMdG0zYlZzTWVWbEFvRkdxdmFhRGk5YnQvLzM0NE96c0x6N2VGaFFXMmJkdUd0V3ZYWXU3Y3VmRHk4a0pLU2dxS2lvb0FBRkZSVVJnd1lJQk8yeVVpZWhrd1NJdUlpSWlJaUlpSWlJaUlpSWlJWG5sUlVWRW9LU21CbzZNamJ0MjZCYUFpNEdUbnpwMHdOemZIdlh2M2NPL2VQYTNyZCtyVUNYSzVISmN1WFVMdjNyMWhZR0FnQkM1Vm5zWk85WGpuenAyNGZmdTIydlJ3QmdZR2VPMjExMFFCUFVxbEVsZXZYb1dqbzZNd1ZXSnR1THE2WXMyYU5manR0OTh3YWRLa1dxK3ZDOVYrMk52Ym8xV3JWbEFxbFpETDVhSjlkM1IweElrVEo1Q1ZsUVZyYTJ1RWhZWEIyZGtaUmtaR0FBQmpZMk40ZTN0RExwZmp0OTkrZzdlM2Q2MzdjZno0Y1h6ODhjZm8yTEZqL2V4WVBkbThlWE9OeXl4WXNFQUkvTnEwYVJPaW82TkZXYW1LaTR2eCtlZWY0OU5QUDhVSEgzd2dsQnNaR1dIWHJsMDRkT2dRdW5mdkxwcHVzajU4K09HSGNISnlRbVptSnBvMWExWnRvRjlVVkJRdVg3NHNLb3VJaUlDUGp3OHNMQ3l3WU1FQ1VWM0xsaTJ4ZnYxNkhEaHdBRDE2OU1ERml4ZHg1c3daS0JRSzJOallZUHo0OGZXNkwwUkV6eE9EdElpSWlJaUlpSWlJaUlpSWlJam9sZmZERHorb0JXR3BwcWdyTGk3V09OMmhxcjVxNEZSUVVCQXNMUzFSVkZRRUV4TVRTQ1FTeE1YRkNabTJRa05Ec1dmUEh1emV2UnRtWm1iWXQyOGZmdi85ZHh3OGVCQUFrSnljaktTa0pDSFE2T2JObXlnc0xFVGZ2bjNydEc4REJ3N0U5dTNiY2VUSUVYejAwVWNhTXgwOXJieThQQUFWMlpFQW9LU2tCQUJFMityYnR5OE1EUTBSSEJ3TU96czdaR2RucTJXamF0S2tDUURnazA4K3dmdnZ2NisybmNEQVFQenh4eC9ZczJjUGpJMk4xZXFOakl3MEJtakpaREljTzNaTTUvMVJCZW85UzQwYU5RSUF5T1Z5eE1iR29tdlhybWpjdUxGUXI2K3ZENkRpZjFxNXZLaW9DRWVPSE1Hd1ljTXdjZUpFZlBIRkYvWFdwMTkrK1FWU3FSUmZmLzAxVWxOVHNYTGxTcGlabVdsZHZsKy9mbXJacndvS0NtQm1ab1ovL3ZPZlNFdExRMXBhbXRwNjNicDFRM3g4UEFZT0hJaUJBd2NLNVhsNWVTZ3FLcXAybTBSRUx3c0dhUkVSRVJFUkVSRVJFUkVSRVJIUksyL1hybDJpeDhlT0hZT2ZueCs4dkx6UXIxOC90ZVYzN3R5Snc0Y1A0NXR2dnNILy9kLy9hV3d6TnpjWGxwYVdTRWhJd055NWM3RjQ4V0lNSHo0Y0pTVWx5TW5KUVhsNU9RQ2d0TFFVQlFVRkFDcUNpZGFzV1lPQ2dnSUVCQVRBeE1RRUVSRVJBSUErZmZyVWFwOUNRME1obFVveFlzUUlUSmt5QmVibTVtcUJUVktwRkNVbEpXalVxSkZvZXNYYXlzek1oSVdGaFJCTVUxcGFDa0NjUmN6TXpBd0RCdzdFNzcvL0Rnc0xDM1RvMEFFdUxpNGEyek16TTlNWW1LTnFyMW16Wm1vWnlxcFRXbHFLSFR0MjZMeThYQzdYZWRuYThQSHh3Y2lSSTlHelowK3R5NXc2ZFFwNWVYa1lNbVNJVG0yYW1abGg2ZEtsNk51M0x6SXpNK3VycXdBcU1xU3RXTEVDc2JHeE1EWTJob2VIaDlabEZRb0ZaRElaakkyTjhmdnZ2d3ZsSTBhTXdNQ0JBN0ZreVJJa0pDUUltZE5rTWhtVVNxWHdtbFN0cndyc1V5cVZrRXFsOFBQejB6cVZLQkhSeTRSQldrUkVSRVJFUkVSRVJFUkVSRVJFbFNRbkoyUGJ0bTJ3c3JKQ1dWa1puang1QW5OemM2RStKQ1FFaHc4ZnhzaVJJN1VHYUFGQVltSWliRzF0WVc5dmorSERoMlBMbGkzbzBhTkh0ZHZldFdzWFVsSlNzRzdkT2lGWTVmWFhYOGVBQVFOZ2JXMWRxLzJJakl4RVdGZ1loZzhmanBFalIycGNadS9ldlRoNDhDQzJidDBLZTN2N1dyVmZXV0ppSWpwMzdpdzhWazEvcU1vT3BmTEpKNThnTEN3TXVibTVXTHg0Y1oybWI2d0xDd3NMQkFjSDY3eDhVRkJRcllLNmRGRlFVSUMvL3ZvTCt2cjZXb08wMHRQVDhlT1BQOExHeGthVVVhb21iNzc1Wm4xMVV4QWJHNHUxYTlkQ1gxOGZIVHQyaExHeE1SWXRXb1MyYmR1cUxYdmp4ZzFzM3J3WmhZV0ZHZ081VksrRHdZTUhDL1grL3Y2SWlZbUJ2NzgvZ0lyQXlHM2J0Z2taejVLU2tqQmp4b3g2M3k4aW91ZUZRVnBFUkVSRVJFUkVSRVJFUkVSRVJKVzBiTmtTN3U3dU9IdjJMRFpzMkFDNVhJNGVQWHFnYjkrK3VIMzdOczZlUFl1MzMzNGI4K2JOMDlwR1lXRWhVbEpTaEV4Uk0yZk94T1hMbCtIdjd3OG5KeWVONjl5K2ZSdkJ3Y0dZT25VcTNuampEYUg4blhmZXdUdnZ2RlByL2NqSXlJQzF0WFcxMHh2R3hzYWlSWXNXVHhXZ0paVktFUlVWaFhIanhnbGwrZm41QU1SQldrcWxFb2NQSHhZZW56eDVFcjE2OVhwbWdWcjFTWlVGclRidTM3OFBBR2pYcnAxUWxwcWFDcUFpcTlUOSsvY3hmLzU4U0tWU2VIcDZ3c0RnK1F6bjUrWGxZZCsrZlRoMjdCajY5T21EcjcvK0dvYUdodGk2ZFN0bXpKaUJkOTk5Rng5ODhBRmF0V3FGbUpnWUJBVUZJU0lpQWtPR0RNSE1tVE5oWldYMVhQcE5SUFNpWTVBV0VSRVJFUkVSRVJFUkVSRVJFVkVsalJvMXdwQWhRekJreUJDVWxKUWdPRGdZKy9idFExUlVGQUJBSXBIQTB0SVNNVEV4Nk42OXU4WWdvL0R3Y0NnVUNpSERrWVdGQlZhc1dJRjI3ZHJoekprekdyZnI0T0NBalJzM1Zqc1Zub3FabVJuUzA5TzExajk1OGdUSnljbm8zYnUzMW1Ya2NqbHUzNzZOVWFORzFiaTk2b1NHaHFLNHVCakRoZzBUeWxUVDdqVnUzQmhBeFZSMjY5ZXZSMWhZbUxDOUV5ZE9BQUFXTDE0c1RJSFhrQlFLaGM3TEtwVktyWFZObWpSQlNrcEtyYmQvNmRJbEFFQ25UcDBBQUljUEgwWmdZQ0NNakl5d2FkTW1mUFBOTnhnMGFCQUdEeDZzTVdoT1QwOFAxdGJXR3FlQnJJdUNnZ0tOcjkzUTBGQ2NQWHNXN3U3dUdEWnNHUFQwOUFBQTgrZlB4OGlSSTdGKy9YcUVoSVNnVFpzMlNFOVBSNmRPbmJCbHl4WTRPRGpVUzcrSWlQNVhNVWlMaUlpSWlJaUlpSWlJaUlpSWlPai9rOGxreU16TVJISnlNbTdkdW9VYk4yN2c3dDI3TURFeHdlalJvMkZ2YjQvejU4L2p0OTkrd3krLy9BSUxDd3YwNmRNSC9mcjFnN096TTB4TlRWRlNVb0pEaHc2aFhidDJhTm15cFJDY0F3RHg4ZkZDOXFScjE2N0J4TVFFR1JrWlVDcVZ3bktWbDMvOTlkYzFUblBZclZzM2hJV0Z3ZFBURTYrLy9ycmFQbHk1Y2dXbHBhVVlQbnk0MW4yOWMrY09wRklwK3ZmdlgrZi9WMjV1TGdJQ0F0QzdkMjg4ZWZJRTI3WnRnNUdSRVU2ZE9nVURBd1BZMjlzakt5c0xxMWV2Umx4Y0hONTc3ejNNbVROSFdQL0VpUk5JU0VqQWwxOStpYjU5KytMUW9VUFl0MitmMXUzSlpESUF3TWNmZjZ4MUdYMTlmUnc1Y2tSVVZsaFlpQkVqUnRSNVB5dnIwNmNQVHA0OENYZDNkOWphMmdwQlROcVVsNWNqS3lzTGx5NWRRb3NXTGRDelowOEVCUVZoNTg2ZEdEVnFGTjUvLzMyNHU3dmppeSsrd0tCQmc1Q1ltSWlzckN3WUdCZ0lQeEtKQkhLNUhHNXVicERMNWZqamp6OGdrOGtnazhud3pqdnY2QlM0dFdyVktnQVZRWWg1ZVhtSWlZblJHQXcyZnZ4NHZQLysrekF4TVlGY0xrZEtTZ29TRWhKdzY5WXR4TVRFSUQwOUhlM2F0WU90clMzeTgvTng1ODRkTEZ1MkRKMDZkWUtkblIyc3JhM1Jva1VMTkcvZUhFMmFORUZjWEJ5QWl1Y2dPenNiRnk1Y0FGQ1I2ZTNKa3lmQzQ3dDM3MEtwVkFxUHM3S3lBQURSMGRISXpjMUY2OWF0MVY3clJFUXZFd1pwRVJFUkVSRVJFUkVSRVJFUkVkRXJyN0N3RURObnpzU0RCdytFc3NhTkc2Tm56NTRZUDM0OFhGeGNoS243aGc4Zmp1TGlZbHk2ZEFuaDRlRTRlL1lzd3NMQ01HSENCRXlkT2hVM2I5N0VvMGVQNE9YbGhmajRlQ3hmdmx6ak5sVkJNeXFhbHBzL2Y3N0dURmZUcDArSFZDcEZURXdNYnQ2OEthcVRTQ1JvM3J3NTVzeVpnMzc5K21uZDU5allXRmhZV09pVXVVdWIwTkJRbEpTVVlQcjA2WkJJSkRoNjlDaVVTaVdzckt3d1o4NGNaR1ptd3NQREE2V2xwWEJ6YzhOSEgzMGtyRHR2M2p5MGI5OGV1M2Z2aHBlWEZ3SURBOUd0V3pkTW1EQ2h6djBCb0RGb3lzVEVCRjk5OVpYT2JWeTVjZ1duVDUvV1dPZm01Z1k5UFQxY3UzWU50Mi9mMXFrOVUxTlQ5TzNiRjI1dWJ0RFgxNGVabVJuNjl1MkxyNzc2Q2hLSkJMdDI3Y0xodzRkeDllcFYvUFhYWHlndExkV3AzVmF0V21IczJMRTZMZnZnd1FNaFlFb2lrYUI5Ky9hWU5XdVd4bVhQblR1SG9LQWczTHQzRDNLNUhHWm1adWpXclJ2R2pCa0RaMmRudlBiYWF3QXFzckhkdkhrVDE2OWZSM1IwTkg3OTlWZElwVklBUUljT0hUQjc5bXlzWGJ0V2FEY25KMGYwR0lEb3NhR2hvZWl4aVltSkVMVDM3cnZ2WXNhTUdUcnRLeEhSaTBpdnZDNlQ1UklSRVJIUlU3bWNsQXVYNzhJQUFIMWViNHJMSzRZKzV4NFJFUkVSRVJFUkVSRTFMSVd5SEFaVGZnRUFTUFFBUmNCSE5heng3QjA1Y2dRRkJRVjQ3YlhYWUdkbkp3U2kxS1N3c0JEbno1L0h3SUVEaFl4R1Y2NWNRWjgrZlJxeXV5OEVtVXlHeTVjdlk4Q0FBVnJyZi9qaEI0d1lNUUpkdTNiVnVFeDZlanJpNCtNeGRPaXJjNTFVTHBkREpwUEIxTlMwMm1WVVA1V25YNndjaEdab2FBZ1RFNU42NzE5QlFRRisrdWtuMk5uWm9VdVhMckMxdGRVNE5XSlZDb1VDOSs3ZFExcGFHbXhzYk5DeFk4ZDY3eHNSMGN1S1FWcEVSRVJFendHRHRJaUlpSWlJaUlpSTZGWHpNZ1JwRVJFUkVUV1Vta05kaVlpSWlJaUlpSWlJaUlpSWlJaWVrcjdrdjlsL2xFd2pRVVJFUks4WUJta1JFUkVSRVJFUkVSRVJFUkVSMFROaDI5eE0rRHNsdStnNTlvU0lpSWpvMldLUUZoRVJFUkVSRVJFUkVSRVJFUkU5RTA0ZHJJUy93MklmUHNlZUVCRVJFVDFiRE5JaUlpSWlJaUlpSWlJaUlpSWlvbWVpVi9zbXd0L3o5dDlBYkhyQmMrd05FUkVSMGJQRElDMGlJaUlpSWlJaUlpSWlJaUlpZWlhbURiSkZTMHRqQU1DVE1qbTZlNFppMHg4SmVGSXFmODQ5SXlJaUltcFlCcys3QTBSRVJFUkVSRVJFUkVSRVJFVDBhbWpaMkFTL3p1MkhBZDZuaGJJRkI2S3c0RUFVWERvMmhiR0IvblBzSFJHOUtzNTREbjdlWFNDaVZ4Q0R0SWlJaUlpSWlJaUlpSWlJaUlqb21lbmZxVG5PTFgwTEU3ZGR3cjNjRXFIOFVsTHVjK3dWRWIxS1NxUUttQm94S0pTSW5pMU9kMGhFUkVSRVJFUkVSRVJFUkVSRXo5UUErK2FJWHZVT0p2VnJMMHgvU0VSRVJQUy9qSm0waUlpSWlJaUlpSWlJaUlpSWlPaVpzMnBraU1EcGZRQUFqNHVraUUwdmdGeFIvcHg3UlVTdkFtYlJJcUxuZ1VGYVJFUkVSRVJFUkVSRVJFUkVSUFJjTlRFendnRDc1cys3RzBSRVJFUU5odE1kRWhFUkVSRVJFUkVSRVJFUkVSRVJFUkVSTlNBR2FSRVJFUkVSRVJFUkVSRVJFUkVSRVJFUkVUVWdCbWtSRVJFUkVSRVJFUkVSRVJFUkVSRVJFUkUxSUFacEVSRVJFUkVSRVJFUkVSRVJFUkVSRVJFUk5TQUdhUkVSRVJFUkVSRVJFUkVSRVJFUkVSRVJFVFVnQm1rUkVSRVJFUkVSRVJFUkVSRVJFUkVSRVJFMUlBWnBFUkVSRVJFUkVSRVJFUkVSRVJFUkVSRVJOU0FHYVJFUkVSRVJFUkVSRVJFUkVSRVJFUkVSRVRVZ0Jta1JFUkVSRVJFUkVSRVJFUkVSRVJFUkVSRTFJQVpwRVJFUkVSRVJFUkVSRVJFUkVSRVJFUkVSTlNBR2FSRVJFUkVSRVJFUkVSRVJFUkVSRVJFUkVUVWdCbWtSRVJFUkVSRVJFUkVSRVJFUkVSRVJFUkUxSUFacEVSRVJFUkVSRVJFUkVSRVJFUkVSRVJFUk5TQUdhUkVSRVJFUkVSRVJFUkVSRVJFUkVSRVJFVFVnQm1rUkVSRVJFUkVSRVJFUkVSRVJFUkVSRVJFMUlBWnBFUkVSRVJFUkVSRVJFUkVSRVJFUkVSRVJOU0FHYVJFUkVSRVJFUkVSRVJFUkVSRVJFUkVSRVRVZ0Jta1JFUkVSRVJFUkVSRVJFUkVSRVJFUkVSRTFJQVpwRVJFUkVSRVJFUkVSRVJFUkVSRVJFUkVSTlNBR2FSRVJFUkVSRVJFUkVSRVJFUkVSRVJFUkVUVWdCbWtSRVJFUkVSRVJFUkVSRVJFUkVkRkxyYmk0R09ucDZjKzdHL1NTeU12TFEwSkNBckt6czU5M1YrcGRVVkdSMWpxWlRJYmMzTng2MlU1Y1hCd3lNakowWHI2NHVMaGV0dnV5U0V0THc4YU5HNUdUa3lPVVBYandBRnUyYktuVi93Mm9lRTZWU3FXb0xDOHZENm1wcWZYUzEvckM0M0ROREo1M0I0aUlpSWlJaUlpSWlJaUlpSWlJNkg5ZmNIQXd6cDgvRDI5dmJ6UnExRWhVdDJQSERoUVZGV0grL1BsMWFqc3NMQXgrZm43WXNXTUhiRzF0ZFY2dnNMQVFzYkd4ZGRvbUFMUnAwd2J0MnJWRFNVa0pwRkpwbmR0Uk1UUTBWUHZmVVAxS1RVM0ZraVZMWUc1dWpnMGJOdFJxM2FLaUlzamw4anB0MThEQUFHWm1ablZhVjFjM2J0ekE4dVhMOGYzMzM2TlRwMDVxOVpHUmtWaTZkQ2syYk5nQVIwZkhwOXJXd29VTE1XalFJQ3hac2dRQkFRRklUazdHNHNXTE5lN2pqaDA3RUJFUmdmWHIxNk5GaXhaMTNtWjJkalp1M0xpaHNhNXo1ODdRMDlORFFVRkJqZTNZMmRuQjBOQ3d6djNRUlhaMk52NzQ0dytNSFRzV3pabzFBd0JFUkVUZ3Q5OSt3OGlSSTJ2VmxyZTNOeFFLQmRhdFd5ZVUrZnI2SWo0K0h0dTNiNGVWbFpYT2JiMkl4K0ZYQ1lPMGlJaUlpSWlJaUlpSWlJaUlpSWlvd1owK2ZSb3ltVXhqRUZLVEprMFFGQlNFb1VPSG9tZlBudFcyazVhV2hxU2tKRkhaaVJNbjBLeFpNNlNrcENBbEpVWGplbzZPam1qYXRLbW9MRFUxRmN1WEw2L2xudnpYdUhIak1IMzZkUGo2K2lJOFBMek83YWdNR0RBQUsxYXNlT3AyU0xQSXlFaXNYTGtTU3FVU3MyZlB4djM3OTNILy9uMk55elpwMGdRMk5qYWlNbTl2YjF5N2RxMU8yKzdVcVJQOC9mMEJBTnUzYjhmeDQ4ZnIxSTdLK1BIajhkbG5uNG5LdW5YcmhxWk5tOExmM3grYk5tMVNXeWM2T2hvV0ZoYm8zcjM3VTIwYkFJeU1qSVNBdGM2ZE95TW9LQWh6NXN6QnFsV3IwTHAxYTlHeXJxNnVpSWlJd01LRkM3Rng0MGEwYU5FQ1U2Wk0wZnEvcitybzBhTXdOVFZGWW1JaWZIeDgwTGx6WjFGOVVsSVMzTnpjRUJNVGc3Tm56OWJZM3Q2OWU5R3FWU3NkOTdUK1hMaHdBYTFhdFVMSGpoMTFYdWZjdVhPNGR1MGExcXhaSXlxZk9YTW0zTnpjRUJFUmdWR2pSdW5jM290NEhINlZjTHBESWlJaUlpSVNGSHhxaDRKUDdZUy8rWnUvK1p1LytadS8rWnUvK1p1LytadS8rWnUvK1p1LytidjJ2MGxkVmxZVzR1UGpNWFRvVUJ3N2RrenR4OURRRUNZbUp2anp6ejgxMWxlZTFpc2lJZ0tyVjYvRzk5OS9ML3pjdjM4ZlJVVkZvakxWejRZTkc3QjY5V3ExZ0lMS05tN2NpT1BIajlmcXAzS21HRmRYVjNoNmVtcjlzYmEyaHBXVlZiWExlSHA2NHNNUFAyelE1K0ZWcFZRcWNmRGdRWHo5OWRjb0xDeEVVVkVSdkx5OE1ILytmSzAvKy9mdjE5aVd0YlcxeHVldVdiTm1zTGUzMTFqMyt1dXZpOXJvMGFNSFJvOGVMZnpZMjl1anRMUVVRNGNPRlpXcmZoUUtCVnEyYkNrcWMzQndVT3Vib2FFaHZ2amlDeng1OGdSNWVYbHE5UmN1WEVDL2Z2MmdyNi8vMVA5VFEwTkRLQlFLQUlDTGl3dldybDJMM054Y1JFUkVhUHlmYmR5NEVmcjYrdmpwcDU4QUFCTW5Uc1RNbVRPci9lblhyNS9HN2Y3d3d3K2luNVl0V3dJQVBEMDk4Y2NmZndnL2pSbzF3dlRwMDBWbGYvenhSNE1FYUtXbXBzTFgxMWMwdldGbFdWbFppSXFLd29BQkEzUnVNeWNuUndpMjgvTHl3bnZ2dlNmOFRKczJEV1ZsWmRpMmJadW92UEpQMWFrdlgvVGo4S3RBcjd5OHZQeDVkNEtJaUlqb1ZYTTVLUmN1MzRVQkFQcTgzaFNYVnd4OXpqMGlxbER3cVIwczl5Yys3MjRRRVJFUkVSRVJFYjJVZUcxRnU5MjdkK09YWDM3QmdRTUg4TVVYWDlSNi9Sa3padUR0dDk4R0FCdzhlQkM3ZCsvR3FWT25kRm8zS1NrSk0yYk13T3JWcStIczdDeXFpNG1Kd2Z6NTgrSG41NGN1WGJyVXFrL1RwMCtIazVNVHBrK2ZYdTF5ang0OXdzU0pFekZ4NGtSTW1US2xWdHVncDNmLy9uMnNYNzhldDI3ZGdxdXJLeVpNbUFBOVBUMk55NGFGaFNFZ0lBQ3RXN2ZHMHFWTDFhWnM4L0R3UUc1dUxuNzg4VWUxZGFkTW1ZSjI3ZHJCeTh0THJjN0R3d1A1K2ZsQ0pxMnFnb0tDc0dQSER2ejg4ODhhcHdOMGRYVkZ2Mzc5c0hqeFlyVzY4UEJ3dGV4ZTVlWGxvbjNzM3IwN09uYnNpTm16WjJQdzRNR3d0N2RYYThmVTFCUzJ0clphcHhQVTFPZG16WnBoeUpBaFFsbE9UbzR3dGQvdzRjTmhiVzBOZDNkM3RHclZDdTd1N2lncEtZR3BxYWxPN1FNVlUvTnQyN1pOeUtSMTZkSWxmUHZ0dDFpeVpJbG91UjkvL0JFVEpreUFxNnVyVUphZm40OXg0OFpwZk44M2hLdFhyOExUMDFPWTZ1LzY5ZXRZc21TSjhEZ2dJQUQ3OSsvSDhPSEQwYTVkTzYzdGRPM2FGVDE3OW9SVUtzV2lSWXR3NjlZdHpKdzVVKzM0RkI0ZWpyTm56MnA4dmFrNE9EaEFJdmx2N3FZWDlUajhLdUYwaDBSRVJFUkVKT0JGUkNJaUlpSWlJaUtpdXVPMUZjMWtNaGxPbmp5SmdRTUh3c3JLQ3NIQndmWFM3dlhyMTNWYUxpTWpRNmUyc3JLeWFyWDlKMCtlaUI3bjVPU29aYTRCSUFReDlPelpFMmxwYVZyYk16YzNmNlduQWF0dnhjWEYrUG5ubnhFY0hBd2pJeU1zWDc0Y2pvNk95TXZMUS92MjdVWExabWRudzlmWEY1ZGxIUk9oQUFBZ0FFbEVRVlF2WDhhWU1XTXdmZnAwR0JrWlBhZWUxMDVlWGg3dTNidUgvUHg4WkdabXdzN09EZ1lHNGxDUU5tM2FJQ29xQ2hLSkJKY3VYY0tsUzVlRXV0TFNVdWpyNjZOVnExWVlQWG8wRGg0OHFOTjJ5OHJLVUZ4Y3JIWDVYcjE2d2RyYUdvV0ZoYkN3c0FDQVdnVm9hYU5RS05TT0lRVUZCY0xmL3Y3K2tFcWxLQ3dzQkFDRWhvYml3b1VMUXYyMGFkTmdibTcrMVAyb2piS3lNaHc3ZGd3U2lRVG56cDBUMVNrVUNzaGtNaGdiRzBOUFR3L2p4bzFEdDI3ZHNIYnRXdHk2ZFFzQVlHWm1Ca3RMUzlGNkppWW1rRWdrYXVVcUxWcTBFQVZvdlF6SDRWY0JnN1NJaUlpSWlFakF1ejJKaUlpSWlJaUlpT3FPMTFZMCsvMzMzNUdmbnc4bkp5ZWg3Tnk1YzVETDVUcXQ3K2pvcURGNGFjV0tGVHF0cjFRcWExd21JQ0JBcDdhcVUxTldtYSsvL3JyYTlVZU1HSUdGQ3hjK2RUK29RbXhzTElLQ2dqQjQ4R0RNbURFRFRabzBnWStQRDY1Y3VZTDE2OWZqOWRkZlIwRkJBUTRkT29TalI0L0N5c29LcTFhdFFwOCtmYXB0Vnk2WGF3em9rOHZsS0MwdDFWaFhWbFpXYi90VjFkaXhZekYyN0ZpY09uVUs2OWF0dzVvMWEyQmxaU1ZhSmowOUhWOTg4UVhzN095d2RldFdvYnlvcUFpdXJxNllPblVxUHZyb0l3REF1SEhqZE5ydXZIbnpvRlFxNGVmblY2dis1dVRrNE9IRGgxcnJMUzB0WVdOam83VmVOZDFoWlpVejFKMDhlUkxEaGcxRGp4NDkwS05IRDZHOG9LQUFlL2Z1eGFlZmZ2ck1nN1JDUTBOUlVGQ0FUcDA2cVdWVFUyV2tVZ1VUQXNEYXRXdHg0Y0lGekowN0YzNStmdGk4ZWJQYUZKVnl1Unh5dVJ3elpzelF1RTBmSHg5MDdkcFZlUHd5SElkZkJRelNJaUlpSWlJaUFTOGlFaEVSRVJFUkVSSFZIYSt0cUNzdExjV0JBd2ZVeXYzOC9GQmFXcXBURzE1ZVhocURBNDRkTzZiVCtxcHB0cXBUbCtrT3QyN2RxcGFScVczYnRsaTNiaDJBaXVuV1pzNmNDVTlQVDNUdjNsMVlKakl5RXV2WHI4ZU9IVHVFWUpINTgrZlhhdHRVTTJkblp3UUdCcUpseTVaQzJWZGZmWVdsUzVkaTBhSkZHRDU4T0U2Y09BR0pSSUxQUC84Y3JxNnVNRFEwckxIZHRMUTBUSm8wU1dOZFZsYVcxcnBPblRyVmJVZDBwQXFDcVpwRkN3QisrT0VIS0pWS1BIcjBTRlNlbTVzTEFMQzJ0cTcxOXN6TnpaR1ptVm5yOWNMRHc3Rmp4dzZ0OVFNR0RLZzI4RWNtaytHOTk5NFRsVlU5bHZUdDJ4Y3VMaTVZdTNZdHJLeXNNR1BHREtTbnAyUHYzcjIxN3UvVGtzbGt3akh3d1lNSGF2VzV1Ym13dExRVVpXNGJObXdZM25yckxmVHMyUk4rZm43dzh2SlNteUl3S0NnSVI0NGN3Zjc5KzJ2c3c4dHlISDRWTUVpTGlJaUlpSWdFdk51VGlJaUlpSWlJaUtqdWVHMUYzYzgvLzR6SGp4K3JsUWNGQlQxMTI1OSsrcWxPeSttYUthYTJ2dnp5UzdVeWZYMTl0R2pSUXZnYkFCbzNiaXlVQVJDbUoydmF0Q2thTjI0TUFLSnB5YWorVkE3UUtpOHZSMXhjSEN3dExWRlFVSURqeDQ5anhJZ1JNRFUxeGFOSGoxQlFVSUJtelpyVjJLYU5qWTNHb0RvZkh4OVlXMXVMc2pxcDdOaXhBK1hsNVUrM016VlFLQlFBZ0lTRUJGSEFUM1oyTnY3KysyKzg5OTU3T0hic0dJcUtpbUJtWmdiZ3YxUFF0VzdkdXRiYmE5eTRNZUxqNCt2VVZ6TXpNMnpjdUZHdGZNdVdMZFd1SjVGSTBLaFJJNnhmdjE1VXZucjFhclZNVTBCRkJqT1pURmFuUHRhWDhQQndaR2RuWThpUUlRZ1BEMGR1YnE0bzJDazlQUjJ0V3JVU3JkTzdkMjhBUUVsSkNZQ0tiRlhhTW1sVkRWaFRxWnhKNjMvNU9QeXlZWkFXRVJFUkVSRUplQkdSaUlpSWlJaUlpS2p1ZUcxRkxDMHREWWNQSDhhWU1XTnc5T2hSVVYxOVRMTTFiZG8wbmRaLzhPQUJkdS9lcmJGT2xVVkdGZFRpNnVvcUJMdlV4TXpNREFjUEhxeHh1Y1JFOGVzaUtTbEpwL2JwNlNtVlNzVEh4K1BpeFlzSUR3L0h3NGNQMGJKbFM3aTV1YUYvLy83NDRZY2ZFQjBkaldYTGx1a1VvS1ZRS0dCcGFRbEhSMGUxT21Oall6UnUzRmhqbmFXbEpmTHo4d0VBeDQ4ZngvYnQyMFgxcXZmQ2xDbFRvS2VucDdaK2FXa3B3c0xDY083Y09WSDUxMTkvamY3OSt3TUFwRklwQUdESmtpV2laZWJPblFzM056ZU1HalVLeDQ0ZFEzeDhQUDd4ajM4QUFPTGk0bUJvYUFoYlcxdGgrVldyVnVIU3BVdlYvaCs4dmIzUnZIbHo1T2ZuUXlhVDZaU0JyREtKUklLT0hUdXFsYXVDeHpRcEt5dURnNE1EQWdNRDFlbzJiOTRNQUdvQldlWGw1Yzg5QUhMUW9FRlFLQlQ0K09PUEVSNGVqaHMzYm1ESWtDRkMvMjdkdW9WaHc0WlYyOGJzMmJORjJmaUFpaWtVdzhMQ2hNeDlWYWtDRkYrRzQvQ3JoRUZhUkVSRVJFUWs0TjJlUkVSRVJFUkVSRVIxeDJzcllxbXBxV2pkdWpXbVRKbWlGaHhRSDlOc3ZmWFdXenF0bjVTVXBEVTRvTGk0R01CL2cwTm16SmdoVEJ0WEUxMERVd0lDQWtSWmNIUU5BcU82azh2bDhQWDF4YVZMbDVDZm53OFRFeE00T3p0ajFxeFplUFBOTnhFWkdZbEZpeGJoNGNPSGtFZ2tXTDE2dGNaMlJvNGNpVm16Wm9uYXJXMUFVbFh0MjdmSDZOR2pSV1h4OGZHSWlZbkI4T0hEWVdKaW9yYk9iNy85aGpadDJxaE5lZGVtVFJ2aDc3S3lNcGlZbU1EUHp3OEFrSnljakRWcjFzREV4RVRJdG1Salk0UEl5RWdoU092dnYvK0dnNE9EYUo4R0RSb2tDcURhczJjUDdPM3RoV0F3QUdqVnFwV1EvU2tyS3d1dnZmWmFuZjRYdFJFU0VsSmprTS95NWN0Rmo0dUxpMkZxYXRxUTNhcVJpWW1Ka0hYUDF0WVdaOCtlRllLMDR1TGk4T1RKRTQyQmZaV1ZscGFpcUtoSVZDYVZTcUZVS3RYS1ZlN2V2UXM3Tzd1WDRqajhLbUdRRmhFUkVSRVJDWGdSa1lpSWlJaUlpSWlvN25odFJlek5OOTlFbXpadFJGT3ZxZFRITkZ2YXB2bXFxcnFnSzFXQVE2TkdqUUFBSTBhTWVPcCtWZVh0N1Ewbkp5Zmg4YVZMbDlTQ1NhaCtHUmdZd05yYUdyMTc5OGFBQVFQZzdPd01ZMk5qRkJZV3d0ZlhGeWRQbmtTZlBuM3crZWVmcTYyclVDaXdmLzkrUEh6NFVHMGF3T0xpWWhnWkdXbk1oaWFUeVZCVVZLU3hUaFVNQ0FEZHUzZFh5NG9VRUJDQW1KZ1lUSnMyVFdNMnFaTW5UOExlM2g3VHAwL1h1czlQbmp5QnBhV2xrQlVyTHk4UEFFUkJTbzZPampoejVneW1UcDJLakl3TXhNZkhZOGFNR2FKMkJnd1lJSG9jR0JpSWpoMDdZc0tFQ2FMeWR1M2FBYWdJeG53V1FWcnZ2dnN1K3ZYckp6eE9UVTNGZDk5OUIzOS9meGdiR3dNQW1qZHZMbG9uS3l0THRNNnpWRlpXcGxZMmRPaFEvUFRUVDNqdzRBRmF0bXlKa3lkUHdzTENBbjM2OUttMnJWMjdkb2tDUFNzSFZpMWV2RmpyZXJ0MzczNHBqc092RWdacEVSRVJFUkdSNEVXODI3T29xS2phTk5jdm9wa3paMkxNbURFWU9YSmtnMjduMUtsVHVIYnRHaFl0V2dRRGc1Zm42NTNxQy9uelRqVk9kYWRVS3ZIdzRVUGhqc242a3ArZmo0eU1ESFRzMkZIamhhT0c5UGp4WXhRWEY2TjE2OWIxOHRxVVNxVklTRWhBNjlhdGRab3VvVHFscGFVb0x5K3ZsenMveTh2TGhXa0lxazZmSUpQSlVGWldCbk56ODZmZXpvdmt6cDA3eU0vUFIrL2V2V3RjVmlhVDRmNzkrN0MydGhaOTl1VGw1U0VrSkFTalI0OUdpeFl0R3JLNzllYlJvMGRJU0VoQTE2NWQwYVJKaytmZG5mOXBaV1Zsd29DQUxoSVRFL0h3NGNQbk5sRHd0SXFMaTRVQnpQOWwvL25QZjlDcFV5ZTFRYm42VkZCUWdNVEVSTmpaMmNIUzByTEJ0bE1YT1RrNUNBa0p3Wmd4WTJCdGJhM3pldHUzYjBlZlBuMUVnOUNWbFpTVVlQSGl4ZmprazA5MGVnL0k1WEtVbEpUQXdzSkNZMzFlWGg0c0xDeEVBMWExOWU5Ly94dXhzYkZhcDRuNVgzRHYzajJVbDVmanRkZGUwemg5MG9zZ0p5Y0hKaVltOWZMZDcvSGp4eWdySzRPVmxaWEdUQ1M2a0VxbHlNaklRSWNPSFo2NlA1V2RPblVLU3FVUzc3enpqczdyUkVkSDQ5eTVjMElHRGsyQ2c0TVJHUm1KbFN0WDFybHZpeGN2aHFHaElWYXRXbFdyOVo3RisvUmw4eUplVzNtZURBd00wTEZqUjJFYXRzb2lJeU9GSUpLYTlPL2ZYK1AzeEFVTEZvZ2VaMlZsb1VtVEptcm5aOVZOczNYdjNqMlltSmdnUFQwZEZ5OWUxS2svVlhYdDJ2V1pCS2xRN1ZRT3dKTEpaQWdLQ3NMKy9mc0JBTzd1N2hxUHg4WEZ4Vmk1Y2lVZVBueUlpUk1uNG9NUFBoRFY1K2ZuSXpzN1d5MndTZVhCZ3dkYTZ6cDE2cVMxcjluWjJUQXlNbnFxYzIzVk1WZWxwS1FFQUVTZmgvLzNmLytIRXlkT0lDSWlBaEVSRWREWDE4ZlFvVVBydEwyT0hUdENJcEhnOXUzYmFvRmR1dENVVWE2OHZGenI4aFlXRnNqTnpjVzBhZE1RRUJBZ1RPZlh0bTFiamRkTUhqNThpTXpNekdmMlBWN1Y5OHpNVEJ3NWNnU25UcDFTVzJiMDZORTRlUEFnZHU3Y2lTbFRwaUFzTEF5dXJxNWFyNE1aR3h0ajY5YXRzTEd4RVowbnBhZW5ZL0xreWRpK2ZidkdhU09yZXRHUHc2K1NsK2NxUGhFUkVSRVJOYmo2dUloWVVGQlE3WmZwNmhnYkc0c3VHa1JFUkdEZHVuWDQ5dHR2OGNZYmI5UzVUd3FGQXFkUG45WlkxN0psUzd6MjJtdkl6TXlzc1ozV3JWdkR5c3FxeHVWU1UxT1JuNSt2VTk5a01obXVYTGxTNDNJZE9uU0FqWTJOcUN3K1BoN2g0ZUZZdUhDaHFEd3BLUW01dWJrNmJiK3kzcjE3cXczYUhEOStIRjI3ZGhYdXdMdDc5eTV5Y25KMGJyTjU4K2JDdWlwWHIxNkZ0N2MzL1B6OGhMcVNraEprWldYVjJONXJyNzNXWUFGcFpXVmxPcWYzMXFSeDQ4YjEyQnZkNU9mblk5eTRjZWpjdVROKytPR0haN2JkQlFzV0lDTWpBM3YyN05GcElDMDBOQlJoWVdGWXRteFp0WVBRVjY5ZWhZK1BEM2J2M2kzY2pmbXNoSWFHWXZmdTNRZ0tDdExwZlY2VGxKUVV6SjgvSDRzWEw4Ync0Y09mcWkwZkh4OWtaMmZYeTNOODkrNWR6Smd4QTVzMmJWSzdhL2ZDaFF0WXMyWU5mSHg4ZERybUZoWVdJalkydHM1OWFkT21qZWg1am91TDAvbllxVW1mUG4wMEJ0ajk5Tk5QU0VwS1FtQmdZSTBEdFptWm1YQnpjOFB5NWNzeGNPQkFvZnp4NDhmNCtlZWY0ZUxpb3ZYaXJsUXFSV0ZoSVRJek0zSC8vbjJrcDZmai92MzdHRHg0TUFZTkdsVG4vYXFycUtnbytQajRZT1hLbFhCeGNYbm0yeThvS0VCYVdscWQxKy9TcFlzd21Idng0a1hJWkxLbjZrL3o1czNSdFd0WEFCWEhtdWpvYUV5ZE9oWEFmNFB6ZE5XNmRXdmh0WFRwMGlWczNMZ1J2cjYrYXAvVDJ2eisrKzg0YytZTWpodzVvckYrM3J4NWFOeTRNYnk4dklTeWxKU1VHai9ialkyTjBhMWJOeDMzQWxpNGNDSFMwdEpxZGVmMGpoMDdFQkVSZ2ZYcjF6L1ZRRWQyZGpadTNMaWhzYTV6NTg3UTA5TkRRVUZCamUzWTJkazk5VlF6MnF4Y3VSSno1ODdWK2E3d3VyaDkrelk4UFQyeGV2VnF0V2xyNnFJdXo2azJlWGw1T0hUb0VQcjM3MStySUsyd3NEQllXMXRyRGRKU0tCU0lqNC9YZVNEbzh1WEwrTzY3NytEcDZhbnhXTHA2OVdxa3BhWGg1NTkvcm5PUWRYWjJkcTJPVitYbDVTZ3JLNE5Db1lCU3FZUkNvWUJDb1VCcGFTbkt5c3FFYzhxaW9pSVVGUlhoeVpNbktDd3N4T1BIajVHYm00dUNnZ0tzV2JPbXdZSWRRME5EWVdGaElRcUMyN1ZyRjI3Y3VDRTY3dmo2K2tJaWtjRE56YTFXZ1V5cVlQMmFtSnFhQ3VmSFJVVkZHb01lT25ic0NGdGJXeWdVQ25oNmVzTEF3QUJidDI3VnVTK2FYTGx5QmQ5ODh3MFVDZ1UyYjk0c0hQdHJLeUlpQXF0V3JhcVhjN25LenA4L0Q2bFVXcXNncmRUVVZKdzZkYXJhSUsyc3JDemN1WFBucWZxV201dGJweHNsbnNYN3RDNHVYcnlJQnc4ZTFIbzlKeWVucC80dXdnQXQzZTNidHc4eE1USFZ2dllVQ2dWa01oa09IVG9rVExNVkh4K1BqaDA3NHJmZmZrTjJkamFTazVNeGFOQWdLQlFLVEowNkZWWldWbGkxYXBYbys2cFNxY1RBZ1FOeCt2UnB0ZXNmeWNuSnNMVzF4Zm56NTlXbUFsTk5KMlpvYUZodHNPR3NXYk9xRGRLNmN1V0s2THBIY25LeTluOE0xYXNuVDU3Zzk5OS94NUVqUjVDVGs0UCsvZnRqenB3NWtNbGtpSWlJRUgxbXBxV2x3ZHZiRzZtcHFmanl5eS9oNnVvcWFrc21reUUzTnhmRGhnM0R1SEhqMUxhMVlzVUt0R3JWQ2pObnpsU3I4L1B6cS9aN1RXSmlJdHEyYmZ0VUFkV1ptWm1pbXd4VTE3a3FCekE1T1RuQjJ0b2EvdjcrZVBUb0VVYVBIbDNuNnlBbUppYXd0N2RIWkdTa3FGeXBWRUl1bDFmNzNpNHNMTlNhdGE2NmdDL1Y5d1FyS3lzaEM5N0hIMzhzMUFjRUJNRGIyeHNkT25UQTNyMTdBUUJyMTY3RnpKa3pNWFRvVVBqNCtHamNYNlZTaWNMQ1FoZ1pHZFg1SmpuVk9lV0tGU3ZRcUZFanZQbm1tL2pQZi80aldzYk16QXovL09jL3NYWHJWaVFtSnNMRXhFUXRReGxRY1Q1KzkrNWQ0Zkh0MjdkRjlhcnJzelZkUzJuWHJwMWFkckhLWHBUajhLdUVRVnBFUkVSRVJDU29qN3M5SjB5WVVPZUIxSEhqeG9sU2RqczdPOFBSMFJGTGx5NkZ0N2MzZXZYcUJWOWZYeHcvZmx5bjlsUUQwMUtwRkQ0K1BtamZ2cjNvUzNaV1ZoYTZkKzhPSnljbitQbjUxZGlldGp2c25rWmhZU0crL2ZiYkdwZHpjM1BEUng5OXBGT2IrL2J0dy9uejUydmRsei8rK0VOMHdiRzR1QmcvLy93ejlQWDE0ZS92RDNOemN4dzZkQWhuenB3UnZyaVhscGJDd01BQUJnWUdrTXZsa012bHdpQ1BWQ3JGMEtGRDFWSnVSMFZGd2NURUJPM2J0eGZLWW1KaTRPbnBxWFdBU0tsVVFpcVZZdS9ldmZXZXZVa2xKQ1RrcWU3bU9ucjBxUEQ2eXN6TTFKZ3VINmk0YTlMZjM3L08yM2tSakJ3NUVoczJiRUJnWUtER0M0OVZXVmhZSUM0dURyTm16Y0xLbFN2VkF2ZGVCSm1abWJDMHRCUmRxRXRNVE1UOCtmTnJYTGRaczJZSUNBZ1FsYW1DS1JvaWc5RzZkZXR3N3R3NW5aZmZzR0VESEJ3Y2FsenVyNy8rZ3FtcHFjNkRtYW1wcVU4MVBVZlZZLzZlUFh2VUx1eldSdVgzWUdXZmZmWVo1czJiaDFPblR0VnJzRVZHUmdZOFBUMkZRZmlxbjMxNmVucG8yclFwMnJScGcwR0RCdUhldlhzNGZQaHd2V3o3NDQ4L2Z1SHYwcjk1OHliV3JsMnJzVTUxVERjMk50WjZVWGIvL3YxQ1VPZVdMVnZVQW5aVWJSZ1pHUWtEdmxVL2h5cHpjWEVSWHR1SmlZazRlUEFnYkcxdE1XVElFTnkvZng5dWJtNDY3NXVQajQ4UWdOS2xTeGNBd0xmZmZvdXRXN2MyV0JiQUF3Y09pRDUvcTVMSlpMQzJ0a1pnWUtDb1hLbFVDcG0rZEIwWXIyNGRWMWRYUkVSRVlPSENoZGk0Y1NOYXRHaUJLVk9tNkJ6a3BucWZKaVltd3NmSEI1MDdkeGJWSnlVbHdjM05EVEV4TVRoNzlteU43VFhrZVVGVnJxNnVHdS8wMThURnhRVkxseTRGVUhIZW95M0FUalhvRWgwZGpTZFBubWhjeHNMQ1FwUUpzTDZlVXc4UEQ4VEV4RlM3RGxCeC9sdmRkaHdjSExCaHd3YU5kUmtaR2JoMTY1YW9URFhsUzF4Y25NYlg4OENCQTBYbDRlSGhNRFkyMWhqRVZsaFlpS2lvS0F3ZlB2eVpCbjZrcEtUb2ZNelEwOU5EbzBhTllHWm1KdncyTXpORFdscWEydXUvUGhRVkZlR0hIMzZBczdPemFNRDUzcjE3Nk5peG8raVlhMmRuQjM5L2YxeTdkZzJMRnk4V0JXL0h4TVFnTGk1TzR6YTZkT21pMC9uUmtDRkQ0T0hoQWFBaWk0V1BqdzhNREF5RVBzaGtNa3llUEJtMnRyWUlEZzdHM2J0M01YbnlaRnkvZmwzVWpvR0JBWHIyN0tuVC9rZEhSOFBMeXd2ZHVuVkRlWGs1dnYzMlcyemF0RW5uSU5yS3dzTENZR2hvV0t1c2h6ZHYzb1NucDJlMXk2Z3lXTlIwVHVMbDVhVTEyUEg4K2ZOcU41ZmN1M2NQWldWbCtPdXZ2OVNXYjl1MmJZTzgzbFRxNDMyNmUvZHV5T1h5cCs3TFJ4OTlKQXdlSHoxNkZOZXVYZE01bUxlOHZCeHl1Unp1N3U1UEhhVEZURnExNCtUa2hEVnIxbWl0RHcwTlZmdXNDUXdNUkhwNk92Nzk3MzhqSWlJQ2UvYnN3YUJCZzZDdnJ3OFBEdys0dTd2RHc4TURQajQrTURVMXhkMjdkMkZnWUlEazVHUUVCQVNnc0xCUXlIUWtsOHR4Ky9adERCNDhHUC82MTcvd3IzLzlTOWpPblR0M3NHREJBdGpiMjJQTm1qWENaOVQ1OCtmUnIxKy9XbjMrbkQ5L1huU2Vxc3B3UkExdjllclZ1SHIxS3B5ZG5mSGRkOS9CM3Q0ZUFMQjE2MVljTzNZTXExYXRRdmZ1M2JGLy8zNEVCUVhCMHRJU2E5ZXVSYTlldmRUYXVudjNMcFJLSlRwMzdxd3hlNUdob1NITXpNdzAxalZxMUVock1FMUtTZ3FTa3BMdzRZY2YxbmsveTh2TGNmZnVYWXdmUDE0b1U1MWpWZzRPbDBna21EQmhBdno4L0dCcWFvckpreWZYZWxzbEpTWEl5TWhBMjdadDBhOWZQL3owMDAvSXlzb1N6czFUVTFNeGQrNWNlSGg0YVAwc05URXgwWHBPMWFaTkc2M2JWbjMzU0V0TEU2NWpmdjMxMThMNzA5TFNFbzZPamdnSkNjRnZ2LzJHcjc3NkN0bloyZkQxOWNYbHk1Zmg3dTZ1OGJQaCt2WHI4UER3cU5VMTJLb1NFeXVPL1dQR2pNSG5uMytPcEtRa3RTQXRBSGovL2ZkeDVNZ1JwS2VuWS96NDhScHZhSXlOamRYNm5Wb1ZQQW9BbXpkdmhrUWkwZnBkY2Rhc1dUWE85dkM4ajhPdkdnWnBFUkVSRVJHUm9MNHVJam83TzZ2ZGJWeFVWSVRObXpkaitQRGhHaS9lK3ZqNHFKVVpHaHBpK2ZMbFdMVnFGZno4L0xCdDJ6WU1HalNveGd1bTJkblpHak1JTEZ5NFVCaE1CU3J1SHMvUHo4Zm8wYU14YXRRb29memJiNytGbnA0ZVZxeFlJVnBmZGZIdHdZTUhXck0vQUJWM0Z5VWtKQ0EwTkZSanZVUWlFZjQvVmxaV09IVG9rTmEyY25OemRRcUNxY3JPemc2Yk4yL1dhZG5nNEdDTndVbU5HaldDaDRjSEZpNWNpTFZyMXdwVFp6ZzdPOFBiMnhzQThPbW5uK0tqano2Q3E2c3JqaHc1SWtvYnYyelpNcUd0MHRKU0lXUEM1Y3VYNGVqb0tOeUJYM213Nk1DQkF4cW5Xa3RLU25wbVg5d1hMbHlvbG83NzVNbVR1SFhybGxyV01xRGlEdTJxbWRwVUY5MDZkT2lBdG0zYml1cXF1OUQwc2hnK2ZEaENRa0pRVkZTRTh2THlHdTk4Njlldkg3Ny8vbnQ0ZW5waTd0eTUyTFp0bTlyLzVYbExUMDlYQ3g1cjNydzVwa3lab25XZGlJZ0lSRVZGYWJ5WXBocVF6OC9QUjBKQ1FxMzZZbUZoVWUzMFdnTUhEbFRyNjVrelo1Q2NuSXpKa3llclBSL1YzVEdwa3BlWGg2dFhyNkpuejU1YUIyVUJvRWVQSG1vREVSczNicXoxd04vczJiTTFsanM1T2RWNm1wNkxGeThLeHlTZ0l0aXI2di9jMU5RVTU4NmRRMFJFaEZEV3ExY3ZmUHp4eDVnOWV6WTZkZXFFcjc3NnFsYmJMU3NyUTNwNk9vWU1HUUlIQndlWW01dkQzTndjbHBhV2FONjhPWm8zYnk3Sy9KZVhsNGN6Wjg1b2JVOTFrVldYYkNadnYvMzJDeCtrMWI5L2Z4dzdka3hqWFV4TURPYlBuNDlkdTNicEZHQ2orbHpSMUlhZm41OHdBQklVRklROWUvWm8zYTdLK1BIamNlWEtGZmo1K2FGYnQyNW8zNzY5a0RIaDNMbHo2TktsaStoOWMvbnlaUVFFQkNBM054ZGp4NDRWblVzMGJ0d1k4K2ZQeDRvVks3Qno1ODVxczV3OExVZEhSNjNUc2UzWnMwZGoxdENMRnkvaTIyKy9yVlZHdGIvLy9odWVucDVxR2VVQXdOcmFHaHMzYm9TN3V6dCsrdWtuTEZteUJCTW5Ua1JoWVdHMWJVWkZSWW5lZjBERmVWN1ZESUdxWTY2bnA2Y1EzQUVBWThlT3hhUkprOVNtbW5tV1UyZVZsSlJnekpneCtNYy8vbEh0Y2djUEhoUk5JeElVRklTb3FDaU55NnFDdm43OTlWZXQrMkpyYXlzSzBxcXY1OVROelUzSVBLQkplbm82Tm16WWdGbXpab2tDNjZ1cUxodFVZbUtpMnZ0WGxYSDM4dVhMR29QRW5KMmRZV0JnZ0xLeU1oUVdGaUlpSWdKdnYvMDI5UFQwaE1Gc1ZiRFo2ZE9ub1ZRcTRlVGtoRWVQSHFtMVpXVmwxV0NaMW9DS1k0bVRreE9Nakl4Z2FHZ0lRME5ENGUvang0K2pwS1FFczJiTmVxWVpBc0xEdzFGV1ZvWXhZOFlJWmFXbHBVaFBUMWY3RGpaNjlHalkyOXZEeThzTEN4Y3V4STRkTzRUbit1Yk5tOEwzcWFLaUl1anI2d3VmVDlPbVRRTlFFV1RVcDA4ZmpmM1E5ajNrKysrL1I1Y3VYWkNWbFlWSmt5YWhjK2ZPU0U5UFIyQmdJSXlNakhEdzRFSFI4cVdscGJDd3NFQndjSENOKzM3bXpCbXNXN2NPblRwMWdyZTNOK1J5T2ViTW1ZTUZDeFpnK2ZMbGFobEVWUTRkT29SOSsvYXBsYXVDb0RSbHR0REUydG9hZm41KzFRNXdBdjhOUnFvY3FLNUpkZE1zaG9TRXFBVi81dVhsb2JpNFdPTm41bHR2dlZYdlFWcXE0TS82ZXA4ZVAzNjh4cHU5Vk05SmRVSGVJMGVPRklLMEFLQjkrL2JZdFd1WFR2dVVuSnhjcTZEdDZqQkFxMkZsWjJmajc3Ly8xdnBkemNIQkFTdFdyTUMyYmR1UW41OFBVMU5UL1BYWFh3Z09Ec2F4WThjd2Z2eDRIRHAwQ0sxYnQ4Yjc3NytQdi8vK0c0V0ZoZWpidDYrb25YdjM3bUhwMHFXd3NiSEJkOTk5SndSQXBLU2tZTjI2ZGVqWnN5ZVdMVnVtY3piQ0JRc1dpSUl2TDEyNjlGUTN2WkR1NXMyYmg1eWNITkY1UEFETW5Ea1RXVmxaOFBMeWdxV2xKUjQ4ZUlBaFE0Wmc5dXpaV3Fkd1ZaM1RWbTNyYVpTV2xtTDkrdlhRMTlmSDZOR2o2OXhPZkh3OENnc0xSVGRlcWE1UFZUNW5LeWdvRUc2QUxTa3BRVmhZbU5wNXRsS3BSSFoyTmg0K2ZJZ0hEeDVBb1ZEZzc3Ly94cng1ODVDZW5pNWM0OXUzYngvZWZ2dHRCQVFFSUNnb0NIUG16QUZROGY0cExTM1ZtazI5ZS9mdStPYy8vMW1uRzZuaTQrTWhrVWl3ZXZWcTRmUFV5Y2xKdUdrck9qb2ErL2J0UTJSa0pDWk9uQ2o4VHgwZEhiRnExU3BNbno0ZHk1Y3ZWM3NPVlpuQysvZnZYK3MrcWN5Yk53L0RoZzBUbmI5WFZWSlNBbDlmWDZTbnA2TkpreVk0ZlBndzVISTVKazJhSk1vNnBlazdkWDUrUGdJREF4RVdGb2EzMzM0YklTRWhlUGZkZDNINjlHa01HalFJbjMzMldhMnk0TlpWZlIrSFh6VU0waUlpSWlJaUlrRjkzZTNadG0xYnZQWFdXNkt5M054Y2JONjhHWFoyZG1wMUFMQisvWHJSNHoxNzl1RHMyYk1JQ0FqQXNtWExvRkFvWUdSa2hGNjllbW04azYyeXBLUWtqVUZhMTY5ZkY2V1d6OGpJZ0ptWkdmVDA5RVFEWTVtWm1YQnhjZEU2V0phWW1JZ3RXN1pvM2I1U3FjVEZpeGR4OWVwVmpmWDYrdnBDa0paRUloRmRSSzVLMTR3TlZlbnA2ZW1jemFPNkFjN3UzYnZqczg4K3c2Ky8vb3FVbEpRNjlRV29HQnlzbkRFc0xTMU55SkJoYUdnb1RPbVVscGFtTVJOT1JrWkduYmRkV3dNR0RGQUxGSXVLaWtKQ1FvTEcxKzZEQncvVUJzWlZHVi9HakJuVG9OTWtOUlJkTWpVcEZBcWtwNmRYbStuRTJka1ozM3p6RFlDS0RHSyt2cjQ0ZCs0YzJyWnRpNU1uVDZwbEZGTzkzalVOYVA3clgvOFNEVGpXaDdLeU1xU21wZ0tvZU8xMTY5Wk5GTnhqYTJ1THNXUEhhbHozd0lFRGlJcUtRcytlUFRWbXcxT2xuZGQyMTJOMUJnMGFKQXB5ck1yRnhVVTBNQytYeTNINDhHRU1IanhZbE9LL05zNmNPUU9sVW9rYk4yNVVHNFI2N05neHRVRUkxYUIwYldnYldLdnU3azl0cWs2QjJySmxTMGlsVWhRWEZ3c1hvaXNQZEJZV0ZzTEN3a0lJd3BISlpGb3pOOFRGeFVHaFVBaFQ0dDY5ZXhjS2hRTEd4c2JDZHQ5NjZ5MmRBaVY2OU9oUmJmRFE0c1dMRVJrWldXT0FVV1hSMGRGWXRHaVJ4anBWSU1RMzMzeWo5Zis5ZlBueWFxZVJxS3VyVjYvV21Fa0VBQ1pObWxSdC9mYnQyNFVBcktwVDRxb0dwN096czRVTDJZV0ZoU2d2TDFkYjFzaklTUFJaSzVGSTRPN3VEamMzTjJ6WnNnVXJWNjZFcWFrcFNrdExFUjRlRGw5Zlg3enp6anR3ZG5iR29VT0hrSmlZaVBmZmZ4OFRKa3pRT01qUXIxOC9EQm8wQ0tHaG9aZzRjU0tpbzZPcm5SbzRPVGtaVXFsVUZIUXdZTUFBWVZBZ1B6OGZNcGxNK0d4NTg4MDNBVlI4dGxUTk1LT2l5NVRCVDh2ZDNSMnRXcldDdTdzNy9QMzloYzlyWGFjQnF4cWtwVlFxMWE5MWl2Z0FBQ0FBU1VSQlZENC9WWVA3bFlOQjgvUHpVVnhjalBidDJ6ZDRVRlptWnFZb28xOXNiQ3owOWZXRkFWVmJXMXU0dUxnZ0lpSUNMaTR1UWovajR1TGc0T0FBaVVTQzBOQlE0YTUyQUtJZzBxcFU3eFV2TDY5Nm1lNndObFRCdnBVRDZTdFRCWEExYnR4WVk3Q3ZwYVdsMWdDdFc3ZHVvVjI3ZGhnNGNDQzZkKzh1T3A4dExpN0d0R25UTUc3Y09MWHpLbFdtcWFxQkVpZE9uTUNKRXllRXgxdTNib1c5dmIxUXBpMG9SclhjNU1tVHEzMVBxb0prYXpwbjI3cDFxK2hta1k0ZE8yck5kSlNhbW9yMDlQUm5Qb1hMaVJNbjBMWnRXOUgzcGNURVJDaVZTdGpaMmFrdGIyOXZqMjNidHVIS2xTdWlZTHhQUHZrRW4zenlDWUNLNEVsN2Uzc2hjREkvUHgrYk5tMFMzZytxZ2NZUkkwWUkyLzN4eHgrcjdlZGZmLzJGVnExYXdjSEJBVjk5OVpVdzVWTGxHeVd1WGJzR1QwL1BHZ2Z1bEVvbDl1N2RpMzM3OXFGMzc5NllNMmNPSWlNajBhOWZQMnpZc0FITGxpMkR1N3M3cGsyYmhyRmp4Nm9GbS9mczJWTXRBMjU0ZURnU0V4TXhhZElrbmFjN1VtVkpVd1dEWldkbmF6eS9NREl5Z3A2ZW5zYjNsVVFpMFRxd3FsQW9jUGp3WVh6d3dRZFl0V3FWV25Cc1lHQWdMbCsrckRHWXQvSTVUM1ZUalNvVUNzamxjbzNCVkNwTm16YUZ2cjQrVWxOVDYvVjlXbE1nM3JWcjErRGg0WUUzM25nRFBqNCt6elI3WGwwd2sxYkRDZ29LZ3I2K3ZwRHBYQ0tSb0x5OEhFcWxVbmh0OU83ZEd6dDM3aFI5Vm5mbzBBR0dob2I0NG9zdmtKS1Nna09IRHVHZGQ5N0JIMy84QVV0TFMxRlFSWFIwTkZhdVhJbW1UWnRpM2JwMW9zQ0pEaDA2Q0RjaExWNjhHS3RXcmRJYTBFTXZCbXRyYTlIeHRieThIRGR2M2tSNGVEaGlZMk5SVWxJQ1cxdGJlSHA2VnB0WldpNlhJenc4SEUyYk5rV25UcDFxM1ErWlRLWjJicENWbFlXVksxY2lJU0VCYm01dVQzVkQyNisvL29wV3JWcUpBcE5WMzJWVlV4RG41ZVZoOGVMRlNFbEp3ZXpacy9Ibm4zL0MzOThmU3FWU3lPS2xDdkN2ZkU1cmFHZ0lBd01EbUp1YjQ2MjMza0tiTm0zUXBrMGJORzNhRklhR2hoZ3paZ3lPSGoyS0FRTUdvRmV2WG9pTGk0T0JnWUhHOHcrZ0lzaE4xMEEzMVdlZWdZRUJaRElaTGx5NGdJa1RKeUk1T1JtclY2OEc4Ti92dnprNU9WaTllalhNek16VXBoVHYxYXNYL1AzOThkMTMzK0h4NDhkcTI0bU5qWVd0cmUxVDNWeHBZbUpTYllEV3RXdlg0T2ZuaHdjUEhzRE56UTFqeG96QjVzMmI4ZXV2ditLdnYvN0NCeDk4Z05HalJ3dlBsMHB5Y2pLT0hUdUdVNmRPd2NYRkJkdTNiNGRDb1VCSVNBamVlKzg5akI4L0hqdDM3c1RubjMrT045OThFeU5HaklDVGsxT0QzYkJRMzhmaDJreTkvYitBUVZwRVJFUkVSQ1I0a1M0aWxwU1VDSUV1K3ZyNjlUSW9kL3IwYVkzVEhRSVZVeUdvcHB6SnlNaEFiR3dzZkgxOWhXVkhqQmdoM0gyc3VwTkpxVlRpenAwN2F0T0lqUm8xQ3A5Ly9ybm9ydXVDZ2dMY3UzY1AzYnAxZStyOTBFVmhZYUhHcVM0MHVYUG5UclgxbjM3NktkNTk5OTFxZzhscTByZHZYNFNFaE9EWFgzL0ZpUk1uOE1FSEg2QlJvMFlZTW1RSTlQVDBoS2x3bGl4Wm9uSDl5aGVHWGdhcU94V3JYbFI1V2JpNHVLaGx0N2w1OHladTNMaUJzV1BIaWk1UVYwZDFjVkUxSlptTmpZM3d2dWpTcFF1bVRwMHFXajRoSVFHblRwM0N1SEhqUk5NT0FtaVE5ODc5Ky9kRldXL09uejh2bWlvMElDQkFiWG9jdVZ3T1gxOWZoSWFHWXNpUUlWclQ1T2ZrNUVBaWtXRGp4bzIxN2xmanhvMlJrNU1qQk1CbFpHVGd5Wk1ud3VCVjM3NTlSZjI2Y09FQzh2THk0T3JxcXJYTnhNUkVGQlFVQ0FHUENRa0prRXFsYU55NE1kcTNiNDlmZnZrRjNidDNoN3U3dThiMWp4OC9qcUNnSUkwQlZGVURZSFdoYlZxdjNOeGNqZG1BcWxNMWE5YW9VYU53N2RvMXJGeTVFbjUrZnFKQjU0aUlDUGo0K01EYjJ4czlldlNvc1cwUER3OVJwaG5WNTBMYnRtMkZBTVRucVZXclZscnZYRTFNVE1UWnMyY3hiTmd3clJrb3E4dU9VeCtXTGwycU1lTlhZbUlpTm16WUFHOXZiNDJEMUxHeHNhSU1Td3FGUW10QWw2YUF4cXJMOXV6WlUrMjlhR05qZzBXTEZnbWY0ZmZ2MzRkTUpzUDA2ZE1SRnhlSG4zLytHYi8vL2p2TXpNend6VGZmd05yYUdqazVPY2pKeVVIejVzM1ZCdUptejU2TjB0SlNOR25TQkNkT25GQ2I0cTB5VlVESW5qMTdoTExYWDM4ZDMzLy9QWUNLQUZJOVBUM2hzU3JiWlhKeU1yNzc3anV0YmVxU05lOXBxQUljQWVnY3RGQWRoVUtoTmloZmVWcExmMzkvU0tWU1lWQW1ORFFVRnk1Y0VPcW5UWnVtTWZ2bTAwaElTQkJsQUFvUEQ4ZnAwNmV4ZlBseStQcjZvblhyMWdnSkNZRy92ejhXTGx5SUVTTkdJRE16RXdzWExvU0Rnd004UFQweGJkbzBZWkFvTnpkWGF4WXRRTGZwRG9HS3UvNmY1anlzT3VmUG40ZVBqNC9hd0lqcTNHdk5talZxd1JDbHBhV1lPM2V1S0tocDA2Wk5HRHg0TUlDS3dVQXZMeS80K3ZyQ3k4dExHQnlzYk9mT25kaTVjNmVvN0lNUFBzQ3NXYk9FeDZOR2pSSU5sQ1lrSkFoWjd5SWpJNUdVbElTUFB2cEk3UnpoOHVYTE9IbnlwQkJNTzI3Y09LMVRTdDIrZlZ2NHZPM1FvWU5hOXJqS3FwNmJBQld2RVUzWmZ4NDhlSUFuVDU1b3phemJxMWV2QnNseWtKaVlDSWxFSW5wdVZFRnltelp0cW5hS2Q5VnIzODdPRHBzMmJkSjVtMUtwRk9IaDRlamV2WHVOTjlNQUZZT29mLzc1SjBhTUdJRlZxMVloTFMwTlgzNzVKZUxqNDRWbFNrdEw0ZVBqQTF0Ylc3enh4aHVJaW9wQzQ4YU4xYkpMcGFXbFlkMjZkYmg5K3piR2pCbURMNy84RXNIQndkaTVjeWRXckZpQmZ2MzZ3ZGZYRno0K1B2anh4eC94NTU5LzRzc3Z2NFNqbzZQUVJ0VkI0cnk4UEFRR0JxSnYzNzVxd1Z0SlNVbVFTQ1E2VGQyOVlNRUNQSHIwU0MyWVhKVnByL0owYWtERk9hYTV1Ym5vWnFQbzZHajgrZWVmd21kVmFHZ283dDY5aTk2OWUydk1SQTBBRXlkT1ZDc0xDUW1CdWJrNWJ0KytyZE5VbFpyYVVObXhZNGRvLyt2cmZWcWR4NDhmdzhmSEIwMmJOb1dIaDhjTEg2QUZ2RmpYVmw0RzE2OWZyelpRdG5Ld2IzbDVPZTdjdVlOaHc0WUpVOHUzYWRNRzVlWGw4UFB6VTh1YXAxUXFFUjhmajVpWUdPRWNVU0tSd01QREExS3BGSW1KaVRoLy9qdysvdmhqNGJxVHI2K3ZrR1ZJSnBOaHlwUXBVQ2dVVUNxVlVDcVZvcjhmUDM2TWhRc1hZdDI2ZGFMUGliUzBOR0dmVk9jRnk1WXRFMTNiVXUzWFo1OTlKcFNWbHBhS2psRlVQNVJLSlZKU1VwQ1FrSURidDIvajBxVkx5TTdPaGtRaWdZdUxDejc4OEVPZHB0WU5DUWxCVmxhV3hneldta1JFUkNBbUpnYW1wcVlvTEN6RXpaczNoUnQ4cEZJcGZ2bmxGeHc0Y0FCU3FSUXpac3g0cXFrT3IxKy9qck5uejJMYXRHazRlL1lzN3R5NUE2bFVpdE9uVDhQVzFoWW1KaWFJakl5RWo0OFBIajkraksrLy9ocERoZ3pCMEtGRHNXVEpFbXpmdmgwWEwxN0VuRGx6NE9EZ2dERmp4cUJ0MjdabzI3WXRiR3hzWUcxdFhlM3hkK3JVcVlpTmpjV3laY3N3ZXZSby9Qbm5uK2pXclZ1ZGdtK09IajJLeDQ4Znc4aklDR1ZsWlRoeTVBamF0V3NIUTBORGhJU0VJRDgvSHdNR0RNREVpUk1SR0JpSXc0Y1BZOUtrU1hqampUZGdiVzJOUVlNR3dkcmFHaGtaR2NKbmtsd3VoMEtoZ0V3bXd6Lys4UTlFUjBmRDNOeGNlTjZWU2lYaTR1SXdidHk0dWowQi80Kzk5dzZMR3QzZi8rK1pZWWFSb1NuRkFxdWlnb3VLTGhaRVpSVTdkdGRlMXJWaHJ5akhSa2RFUkFRQkFYWDFXTm0xcjZ0clFSUlJiRmlRSmdvSUtJZ0ZSUkFFcHNETTd3OSt5Wm1RekRBbzdwN3ovZVIxWFY2WGsyUkNNa21lSk0vN2Z1NjdIZ29LQ3ZEdmYvOGI5KzdkZzVtWkdYYnMyRUcyVit2V3JZT2pveVAyN05tRGd3Y1A0dWpSb3hnM2JoeDY5ZXFGeDQ4ZjQrN2R1eWdxS3NMQWdRTVJIaDVPUGc4VkZoYVM2Mi9ac2lVOFBUMlJtNXVMTTJmT3dNL1BEeHdPQjEyN2RrV1hMbDB3WmNvVXRjZnZuMnlILzY4SnRBQldwTVhDd3NMQ3dzTEN3c0xDb2tSampmYXNyS3lrRmV3SjBVcFpXUmxqTVovb3RGS0ZXQ3hHWGw2ZXl2azhIZzlXVmxacTE2RXE3aEFBN3QrL0Q2bFVpcjU5KzlJaURnNGVQSWd1WGJyUUlpSk9uRGlCZ3djUHdzL1BUKzBvcVpxYUdtemV2QmxwYVduWXYzOC9UZlJSVlZXRnFWT25NdjRHOWYwdXFuajM3cDNHY1lmS0k3eFBuRGlCRGgwNlVGd0I2cnA5UFhqd2dIeHhGNHZGMkxObkR4bmJVVjFkVGM2VFNxVVlQSGd3QUpDajdlN2R1d2RIUjBka1ptYkN3TUNBZEViUzFkVkY1ODZkc1hYclZzYkNiMkZoSWJadjM5NWdoNTB2b2Fpb2lGWW9yYXFxZ2x3dVp6eDNtU0tlaUNJelV6RlBtY0RBUU1UR3hzTGIyNXRpcDA3RU83WnYzeDY3ZCsrbWZHZjU4dVZrcDRzeVlyRVlCdzRjUUh4OFBNckx5OUc2ZFd2TW16ZVBqS0U1YytZTW9xS2lNSExrU01iaVRFaElDQzVldkFnL1B6LzA3OStmVnFROGNPQUFrcE9UTVgzNjlIcjNTNW1uVDUvQzA5TVR5NWN2eDRBQkE4anBiZHUycFJYYXJsNjlpdGpZV0F3YU5LamVXTlBHd016TURDRWhJWGorL0RraUlpS3dkdTFhbUp1YjQrN2R1emh4NGdTakdDMHlNaEl4TVRHWU5tMGE1czJicDdKajl1UEhqekEwTkZRWnJWTWZHUmtacElCREtwVkNvVkNRbjVzM2IwNXBSODZmUDQ5T25UcXBiUVAzN3QxTGNZZUppb29DVUN2NDZ0MjdOOTY5ZTRlVksxZlMyaWNDSFIwZGNMbGN4azY5Z3djUE5ud0hWWkNibTB1T2hQMGF1blhyQmhNVEUvajcrMlBYcmwzZzgvbVF5K1hZdjM4L2pJMk5OWTc4T1hMa0NPUnlPZUxqNDdGcjF5NXMzYm9WbHBhVzRQRjRhbDBtdmdhSlJBSStuNjlSQWRMVTFGUmxETlBWcTFkeDQ4WU45Ty9mWCtOSXRNYm11KysrdzVVclZ5aUNKVXRMU3d3YU5BaEFyVWdzS2lxS0V0blV0MjlmbGFPdEZ5MWFSSDczMmJObjhQTHlRbUJnSUNrMk8zLytQQzIyS2pRMFZLWDRoUkNVQUxVaVlTS0dWNW1LaWdxYUVLeXVPQVdndHZlcUN1Y0VPM2Z1Ukh4OFBNNmVQVXVaVHJpb3JWNjlHZ1lHQnFUTEpNR1h4QjErUzRxTGl4bC9Nd0o5ZlgyVmJRcWdQdTRRcUkwYUhqSmtDR3hzYkNpaXlyS3lNaHc1Y2dRelo4NXNkSkhXZ0FFRHlIdlYwS0ZEc1dMRkNzcXh2blBuRG5idjNvMEJBd2JBeWNrSlFHMUJKQ0FnQU43ZTNsaTBhQkhjM056SVNNU2NuQno0Ky90RElCRFFybW1pU01UajhXam5Bb0ZjTG9kVUtvVy92LzgzRTJrQnRjZWlyb3NmOFN3U0ZCUkVjemxnRWdVbkpDU1FNVkdEQnc5R1VsSVN6cDA3aC9Ed2NKcVQxdHk1Y3luWE0wSGRBbzJOalEyR0RCbENmbTdTcEFsWmFEdDY5Q2lNakl3d2QrNWNtbGlhZUY0anhCK3FZb05rTWhrV0wxNE1QcDhQaFVLQkZ5OWV3TjNkSGMyYk4yZGNub205ZS9jeXhrWVM5MjVWN3J0dWJtN2ZSS1RGRk5WMit2UnB5T1Z5VEo0OFdhTjFFTVcyYjBWeWNqTGV2WHNIUjBkSHhNWEZZY3lZTWRpN2R5L2pzZ1VGQmRpNGNTT3FxNnZScjE4L01vNit2THdjeDQ4Zng1a3paeUFVQ3VIdTdrNWV1eE1uVGtSR1JnWUNBd054NU1nUjZPbnB3Y3ZMQzNGeGNZaUlpSUNycXl1NmRPbUM4ZVBIdzhIQmdUWVlLRG82R21LeEdETm56cVJ0ejQ0ZE95QVFDQ2lEZWRReGUvWnMybjNheThzTFVxbVU1aXgxNXN3Wi9QNzc3NVJwdWJtNWVQNzhPVHAyN0FnZWp3ZFhWMWRzM0xnUmt5ZFB4dkhqeHluTEhqcDBDUGZ1M1NPZjhaU3ArMHc3WmNvVVJxZVl5TWhJOEhnOHhpaEc0cHF1UzJOZHA2cVF5K1VJQ0FoQVJVVUZkdXpZOFUzYndzYUVkZEpxR0czYnRsVWJMWnFhbW9xLy92b0xBRWdodTNJL1J0KytmVEZ5NUVqRXg4ZVQ0aXBsOVBUMDRPVGtoS2xUcDVMVENQZTdaOCtlUVY5Zm4zUVBCR29ITFpXVWxLQjU4K2JRMWRXRlNDU0NVQ2lFdHJZMkdXL0w0L0hBNVhJaGtVZ1FIQnlNWGJ0MlVaNFpUVXhNS01KalRkRzBINGRGYytMajQ3RjkrM1pTSk12bjgyRmpZNE9wVTZmQzBkR3hRZjBiRW9rRXhzYkdhZ2RJNmVqb2tNODBuejkvcG9odlc3Um9RUXBoT1J3T0VoTVQwYUpGQzdpNHVLaDE4TktFRXlkT3dOemNIT1BIajhlMWE5ZHcrdlJwS0JRS21KdWJ3OFhGQldmUG5rVmtaQ1QwOWZXeFpjc1dzaDlUVjFjWDI3ZHZ4KzdkdTNIcDBpVnMyYklGZS9ic2FYQ011MUFvUkZCUUVQYnQyNGVZbUJnMGFkSkU1WUNpK3NqT3pzYmx5NWNCMVA1T3hENEF0V0lnR3hzYjBuRjUvdno1R0R0MkxHN2N1SUVuVDU0Z0xTME5KU1VscUt5c2hGUXFSWFYxTmRtM1NpUXA4SGc4YUdscFVkemFjM0p5SUJhTHY0blR0UEorL2ZMTEw1ZzZkU3F0ZjlQT3pnNDllL1pFZkh3OHpwMDdoNkZEaHlJdExRMnZYNy9HOU9uVDBhZFBINDBHVExacjF3NnVycTVZdW5RcEVoTVRjZi8rZlloRW9ucjdGLzdKZHZqL0lxeElpNFdGaFlXRmhZV0ZoWVdGcExFNkVXTmlZbFNPR28rT2prWjBkSFNEMTVtZm40K1ZLMWVxbksrbnAxZHZSSUtycXl2bHBaUVFaUkcwYjk4ZTQ4ZVB4NFVMRjNEeDRrVkVSRVFBQUk0ZE84YTR2b2tUSnlJeE1SSGUzdDdZdG0yYlNxZWY0T0JnSkNjbnF4UkE1T1Rrb0txcUNrT0hEcVdOeXE2b3FHanc3OFhoY05DaFF3ZGFsSndxbmp4NWdrZVBIb0hENGVEVXFWUG8zTGt6cksydEtSMUo3ZHUzSjBWRWxwYVdtRDE3Tm1ReUdhNWN1WUpodzRZeE9na2RPblNJOHJtd3NCRFBuei9IcWxXcktFV0Y0dUppNU9mblk4U0lFYmg1ODZiSzdSd3hZZ1FlUEhpQVBuMzZNTVpOTlJaTVJRbUMrcUs1Q0FpUjFwa3paM0R0MmpYbzYrdkQydG9hdlh2M3BoU0NldmZ1amRqWVdDUW5KMU5FV2tSVVprNU9Ea3BMUzhsT3c2cXFLbVJuWjhQVzFoWkNvUkFTaVFSQWJmSEN6YzBOeGNYRjZONjlPL0x6ODVHVmxRVVBEdzlFUlVXaFhidDJHRHg0TVBidTNZdUVoQVNzWExtU3NoM1YxZFZJU0VpQWtaR1J5cmdsc1ZnTW9PSHVLYzJiTjRlcHFTbjgvUHlRbVprSloyZm4vNXJSNzBLaEVGMjZkRUZ1Ymk0NEhBNGNIUjBoRkFxUmtwSUNQcC9QNklSV1VsS0MxcTFiMDF6QTZsSmNYUHhWUmM1T25UcVJCWE1mSHg5OCtQQ0JKbVlBYWp2S1VsSlNZR2hvaUtpb0tDeGV2QmpsNWVXMGE4VER3d015bVF3dlg3N0V1blhyNE9QalF3cVZsaTFiQmlzcks3UnUzUnA3OSs3Ri9QbnphUVZMbVV5bVVpUVpGaGFtY1V3QlFVUkVCS09MVTgrZVBWWEc0YWppNmRPbmlJNk9wbXd6bjgrSGk0c0xkdTdjaWVMaVlyUm8wUUxuenAxRFlXRWh3c0xDTkxiOEoxeUQ3dDI3QjZCV1ZLR3JxMHNSYVZWWFY1TWQvcXBvaUNOa2NIQXc4dkx5c0h6NWNvMUdjLzgzMHJadFc3aTR1TURVMUpUbVlDTVVDaW5DbmtXTEZsRTZkM1YxZFZGVFUwTitYeGtkSFIyeU9FdWM0L3I2K3VRMElucE51WUJiOTFqSHhNU1FiYlJJSk1MSWtTUEplVE5uenFSMEdrK2ZQaDIvL1BJTFJvd1lRVTVUamhRdEtpcWlSUGo5OE1NUHBQajA1Y3VYK1B6NWM2TzZBQllYRjFPaXBKVEp5Y2xwdEwraktYRnhjU3FGRlVCdGhDTWhxR0JDSnBQUnhHN0V2WWFnZCsvZXNMZTNSMEJBQUF3TkRiRjQ4V0lVRmhiaXlKRWpYN2Z4WDhDTkd6ZXdkZXRXZE83Y0dldldyUU5RSzdidTFxMGJoZzhmanJDd01LeGZ2eDZiTm0yQ201c2JSZXdjRWhKQ0VkSytmLzhlSGg0ZTRIQTQ4UEh4SWM5MWlVUkNpWHZMeXNwcWNJSHNTMkE2Rm9TVFZ0M25aNEIrbktxcXFsQmVYazRSTjYxZnZ4NFBIejRrMjA4QzR0bmx4WXNYak5IZ0hUcDBxUGM1NGY3OSswaE5UWVdMaXd0amUwNXNlMzNpL2hNblRrQXFsYUovLy81SVRrNkdyYTB0R1lHcUthcmVFN3k4dkZCWVdJaDkrL1pwdks3R29LNFFxNlNrQlB2MjdjT29VYU0wRm1sOUtabyszMTI2ZEFtZE9uV0NtWmtaSWlJaUlCUUsxYjduQVZUWHhDZFBuc0ROelEwVkZSV3dzN05EdjM3OW9LMnRUVG5YQmd3WWdQYnQyNU14c2tEdFBTSW9LQWhYcmx6QitmUG5zWFhyVnV6YXRZc2lETTdPenNhNWMrZnc0NDgvTnZqWmhvbERodzdSM3VXSVo0YTYxeHpocEtYTXUzZnZLTmVWdGJVMS9QMzk4Znc1L2IzOTdkdTNrRXFsak5jVkFES09DQUE2ZHV4SWVmY2dPSERnQUFRQ0FlTThZbkNUcGpUR2RhcFFLQkFjSEl5a3BDU0lSQ0pFUlVVaExDd01SVVZGYU5hc21VWXVYQzlmdnFUcys5OEZLOUJpUmlBUUlEWTJsakpORStmaGdRTUhZdFdxVlpScHlzZWZ5K1hDeGNWRkk2ZTR1dlRwMHdkaFlXR1U2Njl1dkh4OU5HL2VIQ1ltSnVSbndwMzRTOTU3bWE0L2xxK2pYNzkrU0UxTlJhdFdyV0JsWllYdnYvLytpd2NBL3Z6enp4Z3dZSUJhWVFuUmx3Z0F3NFlOdzlDaFEwbkJ1dko1eStmejRlL3ZENkZRcVBHN29pcGhQd0NzV0xFQ256OS9ocmEyTmthT0hFbDV6d0ZxbzIrZlBuMktoUXNYd3NqSWlESlBSMGNIYTlhc1FmLysvZEdrU1pNdmptdlcwZEhCeXBVckdlL3I5VVVoSzdOMjdWcXNYYnNXQ29VQ0NvV0NjaTMxN3QwYkxWdTJwQ3h2WW1LQ1NaTW1mWlVMbHFXbEphMTlhZ3k2ZCs5T3J0ZkJ3VUZ0dThEbGNqRm8wQ0J5SUFQUlQ2MEtNek16bGR1c282T0RnUU1IMHVMRi94dmI0ZitMc0NJdEZoWVdGaFlXRmhZV0ZoYVN4aHJ0T1dEQUFGcW5jM2w1T1h4OGZEQjI3RmpHR0JGVk1YZDE4ZlQwUkt0V3JTalRybHk1b3ZaRm1zUGhnTS9uWS9YcTFSUlJ3SWtUSnhoZmptVXlHVmxBVWdlZno0ZVBqdytXTEZtQy9mdjNrN0ZFeXNURXhPREtsU3RZdUhDaFN0dG9vckE2Y2VKRWNpUVlnVmdzaHBHUlVZTkcxT25yNnlNNU9SbkZ4Y1cwamhjbU9uZnVqRTZkT3VINjllc29LU2xCcjE2OUlKUEp5RWloZ29JQ09EbzZvbCsvZmxpOWVqWGtjamxFSWhIMjdkdUh1M2Z2WXZ6NDhmamhoeDlvNiszVXFSUGw5NDJOallXWm1Sbk53YWFvcUFnblRweEFmbjQrV3JWcXhXaHpYVjVlamc4ZlBzREN3Z0xmZi8vOU54VnBiZG15aFZJZ0JZQlRwMDRoT1RrWmZuNSt0T1hqNHVKb1JYT2lpS0VjeXdUVXVzcjQrUGlROFY4OWV2UUFsOHVsT0J3QndNT0hEMkZtWm9iQ3drSWtKU1dSSFRScGFXbVF5K1drT3haQlZsWVdmdnp4UndRRUJKQnVFQUVCQVlpTGk4T2xTNWV3Yk5reUdCZ1lvRStmUHJoMTZ4WWVQMzVNY1g5NzhPQUJ5c3ZMTVczYU5KVWRSb1FUelI5Ly9NSDh3eW5oNU9SRUNzdWFOV3VHSFR0MndOZlhGeWRQbmtTVEprMDBGcnY5WFR4Ly9oem01dWJrdWZmKy9YdVltcHFxN0pqVXBNT3l0TFFVWEM0WGh3OGZidEMyREI4K3ZFRU9IdnYzNzBlYk5tMmdVQ2hRVkZTRWJkdTJvYUNnQUtHaG9aUU9NMEpzVkZKU0F1QS93cGE4dkR6STVYSTRPenNqTXpNVHAwNmR3cXRYcitEaDRVRXBxTWxrTW8yRlRaclFtS0lEYTJ0cjh0ck16YzJseEdjMWE5YU1ISTJla1pFQkhSMGRTc1RjNnRXcjYxMS9TVWtKa3BLU0FBQitmbjV3Y25LaWJIOWR0eU1tUm8wYXBkSGZBbXBIdnQ2NWN3ZHIxNjZGbzZNakZpOWVyRkZiL3QrRWlZa0pXUlE0ZlBnd3BVaHVhV21Kb1VPSGtwK2pvcUpRWEZ4TWZ1N1hyeDltenB4Skt5b0F0WUp0NGxpOGVQRUNRSzFJajJoelg3MTZCYmxjVGk0RDFGNkx5cHc5ZTVhTU5qUXlNbUw4TzVyeTZ0VXJNb3FRaUg4alJGcGhZV0Y0OGVJRklpSWlhUEd4bXBLZG5ZMi8vdnFMN09ndUtpcFNLVWd2TFMwbFJXcE1IRHQyakNhZ2YvSGlCYXFxcW1qbmNOM2ZUQjBpa1lpeFUxK1ZleEFCbDh1RmpvNE90bS9mVHBudTcrL1BXS1NTU0NTTWtYSi9KOW5aMldqYnRpMDJiOTVNRnZaU1VsSklVYUM1dVRsQ1FrSVFFUkZCT21reGtaU1VoSzFidDZKSGp4NXdjWEVobnpuUzA5UGg1K2VINGNPSGErUTYwRmpIbERnV2RRdG5MMSsraEx1N096WnUzRWh6dDF1K2ZEbmxPQlVVRkFBQVpUQ0NucDRlTGwyNlJISEtJMmpUcGcyZVBYdEdpYmNqR0R0MmJMMXh0RDE3OWtUYnRtM1JxbFVyWExod0FhTkdqYUxNWnlxRTFpVTlQUjFIamh5QnU3czdFaE1UQWRRNk1jeVpNd2VYTDE4bW5kTCsxN2x4NHdia2NqbTZkT2xTcjhoR0lCQ1FZdno0K0hqeTJoYUx4WGo5K2pVcFNxMDdFSVI0YjZyNy9LeUtmdjM2d2MvUER4a1pHZWpVcVJPcXFxcklObDBWbno5L0pzWHZWbFpXNk4yN044YU1HWU9tVFp0aXpwdzVHdjFkb0ZhMHZtalJJa3lkT2hWUG56NmxuTnZWMWRVSURnNEduOC9INHNXTE5WNm5Ldmg4UGlaUG5reTd6NFNFaEVBbWs1RmlUNExZMkZqU05ZU2dvS0NBNWk3NzhlTkh5bUFhWll5TWpGVE8rN3VGU28xeG5lN2R1eGN4TVRGWXNHQUI0dVBqVVZsWkNZbEVnZzBiTm9ERDRjREZ4YVZlMTFvakl5T2FLMXB4Y1RHaW82TXhhTkFneXZlSjZZMEI2NlQxdjRVNjUwOU5zTFMwcEh6K2J4bVV4RklMbjgrdlZ3emNFSmppM05YQjRYQlV0bldONlNKVTMzbHNZbUtDalJzM3FsMUdYVXJBUHdHSHcySHNmL2s3bk5lL0JXemJ3RUxBaXJSWVdGaFlXRmhZV0ZoWVdFZ2FveE94cHFZR0xWdTJSTGR1M1NqVGlRS05tWmtaYlI2ZytZdXF1Yms1elczSzJOaFk3ZlpJSkJKYWRBUlFPOG9Nb0xzQjFCMmxwVXhwYVNtbG1BeUFISVZHaUswVUNnV0tpNHVSazVNREN3c0x6SjA3RjkyN2Q2ZTRYSEE0SExScjF3NUFyVWlMeStVeWRqSUloVUtWNGk1VkRCczJERmV1WE1HMGFkTVlCVTlNeUdReTFOVFVvRzNidGhnMGFCQ0VRaUZackhOMmRpYVhJd28zdDIvZnh2SGp4OEhoY09EaDRjRzRUa05EUTlMcFFxRlE0TnExYXhnMmJCaHRPV3RyYXdRRUJHREdqQm40MTcvK3hkalJmdkhpUlVSRlJUVm81RjFESVFvRnRyYTJOREhLOWV2WHdlUHhHTS9kcDArZjBxWTVPenRqOGVMRkVBZ0VLQ3NyUTI1dUxvNGNPWUwwOUhTNHU3dGozNzU5NFBQNTBOWFZSYWRPblpDZW5rNDZabFZWVmVISmt5ZjQrZWVmY2VMRUNUeDY5SWdVYWFXa3BBQUF6ZTJLeCtOaDVjcVY1SFp6T0J6ODlOTlBpSXVMUTI1dUxybmM4T0hEY2V2V0xjVEh4MU02MytMaTRzajVxaUJpSGRVVkxvano2TWNmZjZSRUJnaUZRdmo2K3VMSWtTT1lNR0VDM3I5L3ovaTdaV1ptQWdBZVBYckVXS3pyMUttVDJ1djlTOG5LeWtMSGpoM0p6eTlldklDRmhRVXVYNzZNeXNwS3lyS3ZYNzlHV1ZrWlRTaGhabVpHeGp3QnRSM0J4Y1hGS2d0bGRTRmlyK3p0N1RVV2FkMjZkUXNaR1Judzh2SWlJd2Vkbkp6d3IzLzlDNGNQSDhhOGVmUHFYWWVGaFFXT0hqMUtuanZsNWVVSURRMkZtNXNiZkgxOXlUYUVTYVJGdEoyRVdHSDgrUEdVU0N0MWlFUWltdnVJV0N3bUM3QjFJK3ZxWThHQ0JSZzdkaXkwdGJWVmRwb3pUZGRFZUJZYkcwdDJERHM1T2VIczJiT3dzcklpQzd1VEprMmlDR3h6Y25KdzZ0UXB6Sjgvbnp4ZnpjM05OZDZYcVZPbll1REFnZGkxYXhmaTQrT1JtSmlJdVhQbll0eTRjWlI3RStIQ3FJcFhyMTRCcUJWYXFJdUVFd3FGS3VNRkc0TlJvMFpSb2s2SlFrVG56cDBoRUFnd2E5WXNpaE9aT2dlNmMrZk9VYUlUbE85VkJIdytuK0xlSkpWS0tmY1ZJZ1lxUER5YzV2REQ1UFlaRlJYRkdCMEYxSTZLUG4vK1BENS8vb3lmZnZxSk1tLzkrdlZZdkhneHZMMjlFUm9hcXJGNFFTd1dvN0t5RXRuWjJiaDM3eDdzN2UyaFVDZ3djK1pNVEpreWhTYm1Kbmo3OWkwcHdsUkdUMDhQMzMvL1BXcHFhdkRod3dmS1BKbE1CcmxjVHB2T0ZOMm1DaTZYeTdoTjZncE9Fb2tFSFR0MlpCU3hFcUxLdW9Jc2RjOW1GVWFpWkFBQUlBQkpSRUZVMzVLa3BDUmN2WG9WSzFldWhMT3pNMzcrK1dlMXoxYW1wcVlVZ1pTTmpRME9IandJVTFOVEZCVVZZZi8rL1lpUGo4ZkVpUlBKK0dlSlJJSm56NTdoK1BIakdEdDJMTVd0emNMQ0FnY1BIcVFJTlJ2em1INzQ4QUZ0MnJSQmNIQXdiUm1pZmFtcXFxTE4yN1p0RzhXQklqYzNGNmFtcHJUZkpqQXdFQVVGQlJvNzhCQUNmM1VSNTBEdGVlZmc0SUNvcUNpY09YTUdob2FHRk9jUjR2eFIxY1ovL1BnUm16ZHZSdCsrZmVIZzRFQ0t0SXlOalRGNzlteUVoWVdoVFpzMktwMlVDQWNnNHB4Y3UzWXRVbE5UR1pkVkZxVVMyNlRLRWU5YkVCOGZEd0FhdVZRNk9UbGg3ZHExQUdvZHpRalgwT2pvYUppYW1wTDdVdmM0TjlSdGRjQ0FBVGgvL2p3T0hUcUViZHUySVQ4L255Wllxb3V5QXpLZno2Y1VtZXNLbStyeSt2VnJiTml3QWZyNitxU0EwdERRRUgzNjlLRXM5K3V2ditMNTgrZHdjbktDcWFrcEVoTVRhZTk5bno1OWdwYVdGdTBZR2hvYWt0c25sOHVSbDVlSFRaczJBYUJmZnpVMU5haXBxYUZONzl1M0wvcjI3WXVLaWdxeURjM056Y1dQUC81SXVVODZPRGlnVjY5ZXlNN09WcnZmQk1iR3hsOHNGdjRhdnVZNmxjdmwyTE5uRDg2Y09ZTUpFeVpneXBRcDVMa3NFQWd3WWNJRTdOdTNEeTR1TG5CeWNzTENoUXZKQVFuS0xGbXlCTlhWMWVSN04wRmVYaDZpbzZQUnBVc1h5cnUyUkNKaGRHajVFbGlCRmdzTEN3c0xDNHNxV0pFV0N3c0xDd3NMQ3dzTEN3dkoxNDcybE12bGtNdmxqZXEyOHJWa1pXWFZPMkp1N05peGxNK1ZsWlVxaXd5eHNiRnFvMzBJenA0OVM3RWhWM1p1QWFnRm1weWNIT2pyNitQdTNic3ExOWU4ZVhPS2lFUWRuVHAxd3NHREI1R1JrVUVUbU5TbG9xSUNZckVZcHFhbU1EWTJScmR1M2VxTmpVaE5UVVZBUUFBR0Rod0lCd2NIMnZ4Mzc5NWg3OTY5bEVKN2FXa3AzcjU5aTk5Ly81Mk1sZ0dBYTlldXdjTENnaFI2YmQrK1hhV1QxcmVHaU52U0pEYWpQcFFGRVlhR2h1amV2VHRzYkd5d2JOa3k1T1hsNGY3OSsyU1JvbmZ2M2toUFQwZHljakljSFIyUm5KeU02dXBxOU9uVEI1bVptWGowNkJHNXJwU1VGTFJvMFlJbU5tblZxaFZGRkFXQUxNWW9GNERzN096UXRHbFQzTGx6QjlYVjFkRFMwb0pZTE1iZHUzZlJwVXNYdFVLU29xSWl0R3ZYVHExUWJzK2VQVGgxNmhTaklFUkxTNHQwQnJsLy96NzgvZjFWcmtkVlZLZUhod2VqRTkvWFVGRlJnZHpjWEhKMHYwd21RMDVPRHFaUG40NlRKMDlTWXRtQTJpS2hRcUdnWGRQOSt2V2ppTFFJMFpTbW5ENTlHcnQzNzFZcnBsR212THdjNGVIaDZOYXRHeHdjSE1pLzk4TVBQOERKeVFuSGp4K0huWjFkdmU0Q0FMVTRObnIwYUZSV1Z1TElrU1BJeWNraG85cWtVaWt0RW9Kb1g0aEM0dUxGaThuQ2RVUCtwdkw2aUhPd1o4K2VqTVUyVlJCdWcyWm1abGk2ZEtuRzM2dVA4dkp5SER0MkRQMzc5OGYxNjljeGFOQWdWRlJVSUN3c2pDeGsyOW5ad2RiV2x2eU9ycTR1VHAwNmhkNjllOU5FeFpwaWFtb0tYMTlmM0x4NUUrSGg0WWlNak1UVnExZmg2dXBLcmpNd01KQWl3bFJGZlZGYmJkcTBhZlE0cnF5c0xJcGdUOWx4aHlqbUwxcTBDTy9ldmFQTkx5c3JJK01JdGJXMTBhNWRPM0E0SEV5YU5Ba0RCZ3dnM1JoZnZueUpUWnMyWWNtU0pZejNJb0pyMTY3VmV5OGtHRDkrUE1YeFpOV3FWWmd3WVFKRlpMWjgrWEtOMW1WcWFvcDE2OWJCdzhNRG9hR2g5UW9RS2lzcmNlellNZnoxMTE4b0x5K0hwYVVsZkgxOWtaZVhSM3RPcVk5Smt5Wmg5dXpaQUlDdVhic3lScVVDdGNLUy9QeDgydnczYjk0Z0xpNk9kQVZyYlA3NDR3L1NnVXdWZFFYZzZwN05HaE1pd3ZMKy9mc0Fhc1d3NXVibXVIZnZIcU1ibmxnc3hxbFRwL0RubjMvUzVoMDdkZ3dpa1loME5TZ3FLa0pjWEJ4RUloRnUzYnFGbEpRVXZIcjFDcFdWbGJDM3Q4ZWVQWHZRdEdsVFpHUmtrRUpxUHA5UGMwVm96R042NnRRcGl2QlJHYUk5MzdsekowMGdKNVBKMEtaTkcvS1pZUERnd1NyZHJ3NGRPb1FiTjI2b0Zka1JVVGJuenAyakhPZHQyN1poMjdadEtyL243T3lNdExRMEJBUUVJRHc4bk53L292MWh1dGRVVlZYQnk4c0xXbHBhV0xObURXMytwRW1UOFBEaFEvajQrR0RuenAyTTRoYWlIVk4rWnJTd3NNRFBQLytzY2x1Qld0RS9JUWo3TzhqS3lzS1RKMC9RclZzM3BLU2t3TVhGaFhGUXlQUG56eEVSRVVFNTE4ek56Y2w3OHA5Ly9nbHpjM015YnFldTZPN3QyN2NBUUl1b1ZjZW9VYU93ZGV0V2xKYVdvbVBIam1URXN5cVU0dzdyb2k0aUtqMDlIVDQrUGpBeE1VRkFRSUJLQVdsQ1FnSXB3Q2VlZDg2Y09ZTzB0RFRLY29Td3FLNWJvS1dsSlNuUyt2ejVzMXIzVE9JOVNGV2I0dTN0VGI0bmhJZUhRMXRiRzlldlg2Y3M5KzdkTzdpNHVLaDBHQ0dReStXWU5HbVMyamozcjZXeHI5T3FxaXBzMmJJRmlZbUptRGh4SXMzVmpNUGhZUFRvMGJDM3QwZHdjREF1WDc2TXhNUkVyRnk1a3ZZODBMcDFhK3phdFFzMU5UVzBpQ1ltdExXMUd5WG1FbUNkdEZoWVdGaFlXRmhVdzRxMFdGaFlXRmhZV0ZoWVdGaEl2cllUa1JoeFgxWldSbkdOSXFZQnRTUDI2ODREYW9zejM0TDI3ZHZUQ29GTGx5N0Zva1dMU0Zja1BUMDlTbFRQMjdkdnllaWF1b3dZTVlMc2dLOUxTVWtKQWdJQzhPN2RPM0E0SEN4ZXZKZ2kybENHS0ZUVjFOUWdMeThQTXBrTW16ZHZWcmtmbzBlUDFsaWtCZFFXU1RRcGxJU0hoK1BTcFVzYWoraFBURXpFNXMyYjBhMWJOOHlhTlFzR0JnYVU2TUdxcWlxc1dyV0tqSmNrME5YVmhiZTNOL241K1BIakVJbEVHRDE2TktWWU1ucjBhTWFpOE1PSEQ3KzU2MEJsWlNXNFhDNmo2S0dzckF3MU5UV001MjdkRWZhcTRQUDVjSFIwUkY1ZUh2THk4c2ppaTUyZEhmYnYzNC9IangvRDBkRVJEeDQ4Z0xHeE1kcTFhNGNlUFhyZzd0MjdlUG55SlV4TlRaR2RuVTJMQ2dHWUhVc0kxeGJsYTR2TDVXTElrQ0U0ZWZJa2twS1NZR2RuaDl1M2IwTWlrYWgxMFpKS3BjalB6MWQ1N2hNUWdqQlZRcU5yMTY2aFY2OWU2TisvUCt6dDdTbnpnb09ERVI4ZkR6OC9QM1R0MnBYeCs1bzYwVFNFdExRMEtCUUtNZ28xUFQwZFlyRVlQWHYyeEl3Wk0yakwrL2o0b0tDZ29ORkZMVVNjcERxUjF0T25UeEVmSDQvKy9mdmovUG56K1BUcEV3SURBMm5MTFZ5NEVQZnUzVU5RVUJCKy9mWFhCZ3RucDB5WmdzR0RCNk9xcWdvUkVSSG8zTGt6WkRJWlRhUkZIRzhpWXUxcm82RXFLaXJJZGJWdjMxNmxZNUFtUkVkSFUxd242cUt2cjQrSkV5Zld1NTREQnc1QUxCWmoxS2hSWklGMHhZb1ZhTk9tRFNrazBGUlk5eVgwNzk4ZjNicDFRMmhvS0JJU0VyQng0MFljUG53WUFvRUFHelpzb0RsQkFyVXVFTDYrdnFpc3JNU21UWnRnWW1LaTltOThpK3ZLeDhlSHZPOHpJWlZLSVpmTDYzVjdiTjI2TlZ4ZFhmSHUzVHQwNjlZTnBhV2xwUHZWYjcvOWh1TGlZbFJWVmRFY3NaUVJpVVFRaVVTNGQrOGVyS3lzVk43ZmdWcFJyYkt3anN2bHdzaklpRFpOVSt6dDdURm16QmpFeDhlanFLaEk3WDI1cEtRRXg0NGRnNU9URTU0OWV3WVRFeE1ZR3h1RHgrTmh3NFlOdE9YdjM3K1BpeGN2d3N2TGkxYWdWeGJjSGp0MmpIUWQwWlNXTFZ2Q3dNQUFOMjdjK0NieHRLTkdqYUxjVDE2K2ZBbGZYMTlFUmthUzUyTmQxOFMzYjkvV2V3OXFER0ppWW5ENDhHSHlONXcvZno2bVRadUdvcUlpU3R4MlJrWUd6cDQ5Q3o2ZkR4NlBCeTB0TGF4WXNZSnlMT3BlVzEyNmRNSHAwNmRKWWY1dnYvMkdObTNhWU42OGVXUnNkRXhNRElLRGd6RnExQ2dzV2JLRXNmMXV6R082ZVBGaWxiRnVPVGs1V0x4NE1ZS0NnbWlpaFQxNzlsQmlSWm5FWk1wWVdscXFGR0FEdFk2cElTRWh0T2tqUjQ2a1JINW5aV1hoM0xsemxML3I0ZUdCaFFzWFl2UG16WWlJaUlCUUtDU0ZOSFh2V3hLSkJCNGVIc2pOemNXT0hUc1kyMjhPaDRQMTY5ZGp5WklsY0hGeFFWQlFFRzNmaUxaWE9XTFUwTkNRSWlRbmhON0s4Ymc1T1RsL3EwZ3JPam9hV2xwYTJMaHhJOWF2WDQvTXpFekdpTmZmZnZzTklwR293ZTY5QkM5ZnZnUlEyejR5aWJxWitQNzc3NkZRS0pDZm40K1NraEpHSjBCbFBuMzY5RVZ1cWpLWkROMjZkY09hTld0VVJzSStmZm9VQVFFQmFOR2lCZVhleFNROFdycDBLUVFDQVhidTNLbnliK3JyNjZzVm5YbDVlVUVxbGRMY3phcXFxbWlpM1ByaWpuMTlmV25QMU1wTW16YU5jWHBBUUFBdGJoYjRUM1FsMDdtZ3lpMjFNYS9Ubkp3Y2JOdTJEWGw1ZWZqbGwxL1Uzb09NalkzaDcrK1A4K2ZQWTgrZVBmRHg4VUgvL3YyeFlzVUt5dUNWMjdkdk55aEt2TEZnQlZvc0xDd3NMQ3dzcW1CRldpd3NMQ3dzTEN3c0xDd3NKRjg3MnBNWVZmM25uMzh5T2dvQXRRVUxUZU8vbUpETDViUU9ZblhPTFFLQkFLMWJ0OGFrU1pNd2I5NDhqQnc1RWh3T0J5WW1Kb3dqeVFFZ09UbVpGbjlCb0t1cnkxalF5Y3JLZ3IrL1AzcjE2b1hZMkZoMDY5WU5CdzRjZ0ZBb1pDeUdFSEE0SExXUlhsS3BGTE5temFJSW9WVFJFTGNRZ3Bjdlg2S21wb1pXU0JnK2ZEaXR3SExod2dXRWhvYWlSNDhlOFBEd2dKZVhGM0p6YzdGcTFTbzRPRGpnMDZkUDhQYjJ4b3NYTCtEbTVrYUpsZUR6K1pSNGk2dFhyOExBd0lDYzl2Nzlld0MxMFlkTXpqL0UvRy9KcDArZklKZkxWUllyQWFpZHB3bEVjVWk1aU51dVhUc1lHUmtoT1RrWlFLMGdqUkQzRVU0YWp4NDlncm01T2VSeU9lenM3TDVxRzV5Y25IRHk1RW5jdUhFRGRuWjJpSXVMZzFBb3BEakYxT1h4NDhlUXlXVDF1ako5L3Z3WlRabzBZWFEwK1BqeEl3SUNBakI4K0hDNHVycFNuREpTVTFNUkh4K1BvVU9IcWhRMmZpdXNyYTNSdFd0WGVIcDZZdDI2ZGJoMTZ4YU1qWTFoYVduWm9QV0l4V0x5R0RZRUxwY0xPenM3bFNLdHJLd3N2SG56QmprNU9WaTVjaVdhTjI4T3FWU0thOWV1WWU3Y3VhUzRUQms5UFQwNE96c2pLQ2dJMGRIUm1ETm5qc2JiSTVmTGNlL2VQZno1NTU5SVNrcUNRQ0JBeDQ0ZElaRklhRzFDUVVFQmhFSWhDZ3NMMVRvQnFxTlRwMDc0N3J2dklCYUw4ZUhEQnpSdDJoUXhNVEZmdEM1dGJXMDRPam9DcUwzWENBUUN4b0x1dTNmdklCS0o2aFZwbFphVzRzS0ZDNWd3WVFLbERXN1NwQW1tVHAxS3hpczF4UEhyU3pBd01JQ25weWRpWW1KZ1pHUkVIZ2RWTGwxaFlXRW9MeS9Ia2lWTEtJS0JsSlFVZE96WVVlTVkzSzlCWFN3cVVPc2VZbUJnUUltRlUwVllXQmpONlVjNWFpd29LSWoybmJwUlpBUWVIaDVxWGJlT0hqMUtpZUVVaThXSWlvcWlPR2d5Q2VQVXNXalJJc3ljT2JQZVFydXBxU2tpSWlKZ2FXbEpFVGszYmRvVS9mcjFRMFJFQk1yS3lzaUlMK0srMktkUEg3VXVNbGV2WGtXVEprMGFKT2dCYW92YStmbjVHb20wbUFyMzZzVDNlbnA2K1BqeEk1eWRuWEh3NEVHeWVHNXViczdvbGxWVVZJUTNiOTdVS3poc0RCd2NITkMzYjErMGI5OGVRNGNPSlVYUXl1SjNzVmlNQXdjT1lQVG8wYmgvL3o3czdPd1FIeDhQaVVTQ0VTTkdxRngzV1ZrWmJ0NjhpWFBuem9IRDRXRE9uRG5rODZaVUtrVmxaU1c2ZE9tQ2hRc1hZdS9ldmNqSXlJQzN0emZOeWFteGp1bktsU3ZWeGdvUzE1R3JxeXVqazVaY0xzZVlNV09ncjY5Zjd6V2ZrNU9EeVpNbnE1eXZTbFJyWTJPRElVT0drSitiTkdsQ0VYOEF0UUswK2ZQbkl5SWlBbGV1WE1IWXNXTWhsVXJCNFhBb1RsZGlzUmcrUGo1SVMwdURsNWNYNmNySFJMTm16UkFRRUFBWEZ4ZTR1TGpBejg4UFZsWlc1SHppbnEzdStUd2pJd09GaFlVcTUzOXI4dkx5Y09mT0hRd2ZQaHhHUmthWU0yY09mSDE5TVh6NGNJcWdKaVltQmc4ZVBNRHExYXZWeHBTcTQ4R0RCK0R4ZUZpOGVERkNRa0kwY3ZFa2pvMVVLc1h4NDhkeCsvWnR0Y3RMcFZMR2U3cXJxeXNabDYyT3FWT25rdiszc0xCQVdGZ1krVGs0T0JnNk9qb0lDQWhRNjRDbENmZnUzY09XTFZ2VUxrT2M3NnBFY1Z1MmJDRi9UNmJCR2NvRUJBU29GZU9yaWhwMWRIUmtmSTQ0ZWZJa2VEd2VZL3Z5N05rejNMeDVremE5TWE3VDZ1cHEvUDc3NzRpT2pnYWZ6NGVucHlkKy9QRkhsZnVsekpneFkyQnJhd3MvUHovY3ZIa1RRNGNPSllWckZSVVYrUERoZzhwN2YxaFlHT1ZjVU9ackhjaFlKeTBXRmhZV0ZoWVdWYkFpTFJZV0ZoWVdGaFlXRmhZV2txL3RSQ1Jpd1pZdVhVcHp3aWtySzhPNmRlc3dlZkprREI0OG1QWmRUZU9EVklsazFCWEpGUW9GeXN2TEtTTnFmWDE5eWFMbTJyVnJNWGZ1WEFpRlFpUWtKT0R0MjdmNDQ0OC9vRkFvc0dEQkFyaTd1MVBjRTVTUnkrVTRlZklrRGh3NGdMRmp4MkxKa2lXa1NHdjgrUEh3OGZFaEN4OEdCZ2EwNzNPNVhMV3VIc1JvYnFidjF1VzMzMzZqUmJQVkIxRmtxeHZoT0dEQUFKb2dvMTI3ZGhnMWFoU1dMMThPSG84SGIyOXZoSWFHd3NmSEIwT0dERUY2ZWpyZXYzK1BEUnMycUJYOEtQL3QvUHg4dkhuekJpMWJ0Z1FBckYrL250R2xwS2FtUm1VUldpcVZvcXFxQ2pvNk9sOFZ0VmxVVklUV3JWdGowNlpOdEhuUjBkRjQ4T0FCNDZqNXk1Y3ZVNkl0MVpHU2tnSUFOR0dOblowZExsMjZoSlNVRkx4NTg0WVVLcG1abWFGNTgrWjQ5T2dSaW91THdlZnpTYmVOTDZWMTY5YjQvdnZ2Y2Z2MmJjeWJOdytQSGozQ2tDRkQxTVpJblQ5L0hod09oeUswWTZLc3JFeGx3WklvdnRVdHVNaGtNb1NHaHNMQXdJQzh2c1ZpTWJaczJRSmJXMXUxUldpNVhJN3k4bklJQklJdmpzRXlNRERBdG0zYkVCRVJBUzh2TDNDNVhNeVpNMGR0ZEF3VHhjWEZ0SGd1VFNDaVQ4dkt5aUFTaWNqei8rSERod2dKQ1VGUlVSRjBkSFRnNU9TRW9VT0hBcWk5VHJwMjdhclNIUUVBaGcwYmh2UG56K1A0OGVNWU9IQWc3WndyS3l2RHlaTW5jZmZ1WFFRSEI2TzR1SmgwMVh2Ly9qMmFOMjhPWjJkbmpCdzVFbnA2ZXJoKy9Uck5GU1l2THc4V0ZoYTRkZXNXclJoSE9DVVJMak9xV0xwMEtiNzc3anRTS0dCdWJrNFQzY2psY3JLUXA4NzF5ZERRa0JScEViK0JzN016YmJrZE8zYVExNkk2REEwTjBidDNiOHllUFJ0djNyeWh6WC8yN0JsMGRIUWFGTy8wTmFoenV5TzRlL2N1enA4L0R3Y0hCOHExVTFSVWhBMGJOc0RCd1FGdWJtNzFycWV5c2hJeW1ReDZlbm9OY281U3BxaW9DUFBuejJlY0p4YUx3ZVB4MUxxMjdOKy9INmFtcGxpNWNpVWx0amduSndjclZxekFtREZqc0dUSkV0cjNFaE1UNGVIaGdYSGp4bEVjYkRSaDBLQkJsR2NVTHk4dmpCZ3hndUpTb2k1eWl3bHRiVzNhZVVzNE55ckQ1L1BWaWtPVGs1TVo1ejkrL0ppeUxoMGRIYlhpazhhbXZMeGNwWXVlT2tFYzhYeGphR2hJdXZKTm1US0ZuSC93NEVINCtmbWhiZHUyT0hMa0NJQmFNY0tTSlVzd2VQQmdiTnUyalJiekMzejlmYUcraUZLRlFvSEF3RURVMU5UQTJka1o5Ky9maDBna3dvd1pNN0Jueng1MDdkcVYwVkhxMXExYnBDaVJ3K0dnVmF0V0NBME54Ylp0MjFCVlZVVWJjTURuODFGUVVJQ2xTNWZDemMwTlBYcjBhUEMrMUllTGk0dGEwZUdyVjY4UUdCaUk1Y3VYMDF4T3o1NDlpOHpNVEt4ZnYxNXRHMC9Rc21WTHRmSGo5Ky9meCtuVHB6WGYrRHFNR3pjT0xWdTJKSitmNmdxTFMwdEw0ZWJtaHF5c0xLeGF0VW9qVnpZTEN3djQrZmxoNDhhTldMVnFGWnlkblVseDc2dFhyd0JBclR0UFJVVkZnOC9CeG1oN2dkcnJZT2ZPblJBS2hXVDBLU0ZBOVBMeVFsaFlHRnEyYkluazVHU0Vob2FpYjkrK2FnZVZLQ09UeVNDUlNMQisvWHBZVzFzalB6OGZ5Y25KNk4yN044WFZjT2ZPbll3UjRuRnhjWGo0OENGU1VsTEE1WExScmwwN2JOaXdBWm1abVpCSUpHamF0Q2tpSXlPeGJ0MDZTblI2Zkh3OG85aFZJcEdnWmN1V0dydUFYYmh3Z1hTTEluQjJka2JUcGszVnVzRnBTdWZPblJsZFRwWDU5ZGRmVVYxZFRidUhTU1FTL090Zi84THMyYlBSdFd0WHhxak51a3llUEZsdFBGOWR3WmlSa1JIR2poMkxrU05ITWpxV3hzVEVRQ0FRTUlvcU16SXlZR2hvcU5IZ0lTYlVYYWRwYVdrNGZQZ3dPblRvZ0kwYk42b2NUS1VLYzNOemhJZUhJekV4a1hMUEpzNUp3a0c3TG9NSEQxYnA0S3M4NE9oTFlBVmFMQ3dzTEN3c0xLcGdSVm9zTEN3c0xDd3NMQ3gvS3hLSkJGcGFXaHAxNXJQOC9YenRhTStzckN3QWdLMnRMYTJZOC9IalJ3QzFzUVJNSGNLYUNpSlV1VkdvSzl5L2VmTUdjcm1jRXRjMmZmcDBzb2hKT0JtbHBhVmh4NDRkR0RSb0VCd2NITEJqeHc0a0pTWEJ6YzJOVVVpVmxaV0Y4UEJ3NU9Ua1lQWHExYlFpWmUvZXZSRVdGZ1lmSHgvTW5Uc1gwNmRQeDdoeDR6U0tBQ0VnbkxHVWl4U3FVSTUxcktpb2dLZW5KMFhZd1FRUmQ2Z3Vrb1BBMnRxYVVnUm8wcVFKRmk5ZWpNTENRbHk5ZWhXbXBxWUlEZzZtak00bmVQandJZUxpNGxCU1VvS1BIeitpc0xBUUVva0VWNjVjZ1Vna0lpTnUxcTVkaXc0ZE90QytuNUNRUUhFM1VlYklrU000ZHV3WUlpSWlLQzRIRGFHbXBnYTV1Ym5vM3IwNzQvbXByNjhQSG8vSE9JL3BmTHg3OXk3czdPd29iZDM1OCtkSmw2YTZibGlFU092WXNXUGc4L213dGJVbDUvWG8wUVB4OGZHb3JLeUVqWTFObzdqZ0RCOCtIS0dob2RpOWV6ZHFhbXJVeHRTbHBxWWlNVEVSL2ZyMXE5ZkZwS3lzVEtXZ01DRWhBU0tSQ04yN2Q2ZE1QM0hpQlBMejgrSHA2VWtXZlloOTNMZHZIMnh0YlZVV3paT1NrckJ4NDBZc1hMaFFyVU5IZlJBeFZVK2VQRUZlWGg0U0V4TXhiTml3ZXAxdmxHbmV2RGt0V2xVVGlDSnNTVWtKNWJmVDF0YUdtWmtaNXMyYkJ3Y0hCN0tOVzdac0dabzFhd1lQRHcrMUJWd09oNFBseTVkajI3WnRaUEZmTHBmaitmUGFOdDdMeXdzQVNQZS9vS0FneU9WeTJOallZTm15WmVqVHB3OWwvV0t4bU5MT1ZsZFhJek16RTQ2T2psaXdZQUVXTEZoQXpzdk96c2FhTld0Z1pXV0ZyVnUza20zZXJWdTMwTGR2WDhidFRrOVBCMUJiUkZOdWp4UUtCUUlDQWhBZkh3OXZiMi9TZGViTm16ZjQvUGx6Z3gzUEdvcUhoNGRLOFdkYVdocXNyYTIvcXBEZW1CUVVGQ0F3TUpDTUNGVEcxTlFVQ3hZc1FGUlVGS3lzck9xOVhqWnMySUQ4L0h5Y09uWHFpL2RQTHBkRExCYkQyZG1aTElER3hzYmk1czJibEFLMnE2c3J4bzhmVHdwNlVsTlRzVy9mUGthWFRMRllERDgvUDhoa01oZ2JHK1BkdTNjVWtVUmFXaHI4L2YzUnRtMWJ5am1wS2ExYXRhSzBVVHdlRDk5OTl4MXNiR3pBNS9OUlhGeU1tcHFhQmtkRXhzWEZJU2twQ1RvNk9wREpaTGgxNnhaanRLOHFTa3RMa1orZlQzRkdJNmpyUnRhaFF3ZkcyTGh2aFZBb3hNS0ZDeG5ucVJLNEEvOFJ1ZVRuNTVQM3lnMGJOcER0aGI2K1BycDE2NFkvL3ZnRGYvNzVKMWF0V29VUEh6NWc1ODZkU0V4TWhLdXJLK08xMlZqM0JTWVVDZ1VpSWlKdzc5NDk3Tnk1aytJNk5ISGlSQ1FrSk1ERHd3UGJ0MituM1Q5NjlPaUJFU05Hd01EQUFES1pETzNidHllak9EZHMySURSbzBkanhvd1o1TG1scTZ1TDh2SnllSHQ3bzdDdzhKdUl0Q3dzTEZCVVZJVHk4bkxHK2NUdnE2V2xSWHQyNWZGNDBOYldWaXNPcWJ1OHVtallyMzIyNFhBNEZDZE81WHRXV1ZrWlZxeFlnWGZ2M3NIRnhRVzlldldpaVp3L2YvNE1tVXhHbSs3cDZZbmc0R0I0ZUhoZ3o1NDlzTEt5Z28yTkRRb0tDbUJvYUtoMm53b0xDelgrZlFnYW8rMEZnTk9uVHlNakl3Tno1c3loUEx2OTYxLy93dXJWcTdGeTVVcE1uandaaHc0ZFF2djI3YkZodzRaNjM4VmV2bndKSHg4ZlBIejRFQk1uVHNTY09YTWdsOHV4ZnYxNkNJVkNqQmt6aGlMU01qQXdRR3BxS2g0K2ZJaEpreVpSMW5YaHdnVVlHaHBpMDZaTk9IVG9FRnEwYUlIWHIxL2p3NGNQOFBMeVFrbEpDVFp1M0VnS3phcXFxaEFlSG83NTgrZkR4c2FHdG0ybXBxWWFpN1NTa3BMdyt2VnJ5clRHZEhIVjA5TkRodzRka0orZnIzSVpMcGNMRG9kRHU2NElCMEp6YzNPTno1MG1UWnFvUFEvcm5rY3RXN2JFaWhVck5GcDNYVHAxNnNUNG5xY3A2cTVUVzF0YkJBWUd3c2JHaGxIY3B3bDhQcDhtRG82UGp3ZFFPMWlFU1RqY3VYTm5qUVdLRGVXL3hVbnJVNlVNS1FXbFNIOVZocUt5aHJtQnN2eHY4K2hGS2NxcmFwMzdlbGcwZzU2UWxRU3dzTEQ4djRYM1Q1My82VTM0WXRnV21ZV0ZoWVdGaFlXRlJTMlptWm5nY0RnMDRjUGJ0MjlSVUZDZzhudFdWbGEwUXIxY0xvZXJxeXVhTldzR2QzZjNyM0s4cVk5WnMyYkIydHFhMFJHSFJUVmYyNGw0NTg0ZGlFUWlmUGZkZDQyMFJmK0JpT2tZTldvVW8zT0NPcDQ5ZXdZT2g0TWpSNDZnWThlT0FBQkxTMHYwNnRVTFFHMmhNQ1FrQkpjdlg0YXRyUzFjWEZ3Z0ZBcGhhV21KelpzM1kvbnk1Vml4WWdVWllWTlVWSVFqUjQ0Z0ppWUc3ZHExdzY1ZHUxU090TzNRb1FNaUl5UHg2NisvWXUvZXZUaDkralJHang0Tkp5Y254c2lPdWhCT0V3MFJpd0MxeFM0TEN3c0VCZ1lpSlNVRksxZXViSkE0aktDd3NCQWZQbnlnSEZPeFdJeVVsQlFrSkNRZ0xpNE9IQTRIa3lkUHhpKy8vS0t5eUNhUlNDQ1ZTdEd1WFR2MDZkTUhzYkd4YU5teUpWYXZYZzBkSFIweXRrbFBUdzg2T2pxb3Fxb2kvMVZXVnFLb3FBalYxZFU0ZGVvVU9uZnVUQ2xjUEhueUJDWW1KbDhzMEFKcUhhNHFLaW9hWEV4VHhkNjlleEVjSEl5dVhidENTMHNMejU4L1IzNStQa1FpRWR6ZDNXbkhvbnYzN3REUzBrSlNVaEs2ZCs5TytSMjdkKytPaXhjdjR1blRwMThrT21CaTRNQ0JpSXFLUW54OFBNek16RlRHMHBTWGx5TXdNQkE4SGc5ejU4NnRkNzN2Mzc5bkxONlVsWlVoSlNVRmd3WU5vclQ5VDU4K3hkR2pSekZtekJpYXc5YnExYXN4Zi81OCtQdjdJekl5a3ZHZThlVEpFd0NvMStGTEUvYnQyNGNYTDE3ZzU1OS94dW5UcDdGNDhXSzR1N3VySEhsZkZ5MHRyUWFQK2xlbXVMaVljdCswc2JGaGRHTHc5ZldsT1FPcTR2dnZ2OGUrZmZ2QTQvRnc4T0JCWEw1OEdjWEZ4VEEyTnNhd1ljUGc1T1NFbGkxYm9yQ3dFSU1IRDhiRWlSTVpoWWhBcldCVVdReno2TkVqbEplWDB3cWJCUVVGY0hOemc1bVpHWHg5ZmNsei9jV0xGd2dNREVUWHJsM2g3dTVPYXl2aTQrTmhaV1ZGMjYvZHUzY2pMaTRPcnE2dWxCamE2T2hvM0xoeEErN3U3bDlkWEEwSkNWRXBIbGYxckpLZW5vNzgvUHg2WTRqK0xqNTkrZ1EzTnpmd2VEeHMyYktGTWJKcXdvUUp5TWpJd0w1OSs5QytmWHVhWUpKQUtwVWlPenNiQXdZTStPSkNxVExLeGVhVWxCUm9hV2xSMmxvdWw0c1dMVnFRMHdoUk54TjhQaC9MbHkvSHpaczNjZno0Y2V6ZHV4Y1dGaGJvM2JzM2VEd2Vmdi85ZDdScjE0NGlEbVRpOCtmUFNFdExnMFFpUVhWMWRiMzdPWFhxVklqRllsUlhWNFBINDlIYVRDTCtxYVNraFBIN2xaV1ZsQmhQSXlPakJyWG4xNjVkZzF3dVIweE1ETWFNR1VPNVRzNmVQZnVQRFg3bzBxVUxacytlcmJFNFFwbG56NTZCeStYQzM5K2ZqSlBxM3IwNzZUeVVtcHFLbzBlUDR2SGp4NWd4WXdaR2p4NE5vRmJJdVdYTEZpeGF0QWdlSGg2MCszWmozaGVVRVl2RkNBb0tRa0pDQXR6ZDNXblBIRnd1Ris3dTdsaTVjaVZXclZvRkR3OFA4cGtUcUJWU2pCdzVFanQzN2tSSlNRbG16NTVON2l1SHc0R3VyaTZNakl4dzdOZ3hIRHQyRENOR2pNQlBQLzJFSFR0Mk5PcCsxT1czMzM3RHRXdlhHT2NSUXNtZE8zY3l4aDB5eGUycUlqOC9YNjB3UkYwODVwZWc3R0tscjYrUHNXUEh3c2pJQ0lNR0RVSkZSUVhGdFEzdXFpbWlBQUFnQUVsRVFWU292UWZsNStmVHBwdVltTURFeEFUaDRlRjQ5dXdaYkd4c29GQW9rSnljVERtK25UcDFvdnhHang4L1JsRlJFZDYvZnc4Zkh4OU1uanlaalBkVkZWdmRXRzF2Wm1ZbURodzRBQ3NySzlyK2lFUWllSHQ3WTlHaVJmajExMStocTZzTFQwOVBSc2V2N094c0pDUWs0T0hEaDZTb0VxaDF2QnMwYUJBVUNnVjI3ZHFGNU9Sa3JGbXpodkc1NU0yYk4vajk5OTh4WU1BQTh2Y1pOR2dRNlhKWVdscUtyVnUzVXB5U2hVSWhQRDA5c1gzN2RwU1hsK1BVcVZPUXkrV1lPWE1tZHUzYUJVdEx5Mjh1MFA1YVNrcEsxTVltRW5HSFh4dXRDTlErSjZrVDJERUpudjlicU9zMnB6eElwVEhJeXNwQ1ltSWl6TTNOY2ZYcVZYVHQybFZ0SkcxajgwOEx0R1ExY3F3N2xvclFLOWxvM0JhVzVYOEdoUUw0Lzl1SEc1a2YvdUdOWVdGaFlXbDhXSkVXQ3dzTEN3c0xDd3ZMLzVQSTVYSnMzYm9WWldWbENBa0pvWFRFSnlRazBPTFJsUEgzOXljRk1BUmNMaGZ6NXMyRHA2Y25mSDE5NGVucGlmTHlja3lkT2xXajdiRzB0RVJrWkdTOXk0bkZZcng5KzFiandqckxmL2lhMFo2dlhyMUNSa1lHK3ZmdjMrQmlvVnd1UjAxTmpkb09aaU1qSTh5Y09WT2o5UkdPQUVTQjlzYU5HK2phdFN2czdlMnhhZE1tMU5UVWtNVWd1VnlPc0xBdzVPVGtZTkdpUlJnL2ZqeFpSR2pSb2dXQ2c0T3hZOGNPY3NUMStmUG5FUmtaQ1MwdExjeVpNd2RUcGt5cHQ1Q2lwNmVITld2V1lNU0lFZGkvZno4T0hUcUVQLy84RXdjT0hGQTc4aG1valg4QjBHRHhCNC9Idy9MbHk5R21UUnZzMnJVTEppWW1aTnlKTW5YalBwUjU5ZW9WWEYxZHdlVnljZXZXTFZ5OGVCSFcxdFpZdG13WlpESVptalp0aWttVEptSGN1SEgxaXNqNjlldEhLWmcrZnZ3WU9qbzYwTkhSd2JwMTYwZ1hIV1ZoSlJGdHBxT2pnNXFhR3RUVTFPRDI3ZHVVdG9odzgvbmFFZEJFOGZ4THhCNHltWXpjWG9MaHc0Y2pOallXZCsvZWhWd3VoNUdSRVVhT0hJbnAwNmN6UnBmbzZPaWdTNWN1WkZ5TU10Mjdkd2VIdzBGTlRRMnRYZjFTUkNJUit2WHJoK3ZYcjZ1TVVLdW9xSUNibXh2ZXZYdUgrZlBuMTF1TVRVOVB4K2ZQbnhtWHUzSGpCdVJ5T1dVRWUxSlNFdno4L05DNmRXc3NXclFJbno5L1JubDVPZVZmbHk1ZGtKaVlpRU9IRGpIRzFqMTU4Z1FXRmhacTNWbzBJVG82R2lkUG5zU0NCUXN3WmNvVS9QampqL0QxOVNXUHJUSnl1YnpCVVlqMVVWQlFnUHo4ZkkzT1l5TWpvd2FKTm9uMk9DOHZEeDA2ZE1ES2xTdGhiMjlQS1NhYm1abGgzYnAxS3RkUlVWR0JWNjllVWR3ckxsKytESDE5ZmZUczJaT2NscHFhaXMyYk42TlpzMllJREF5a0NJWGF0bTJMNE9CZ2JOcTBDZXZXcmNPV0xWdkltTnJjM0Z4a1pXVlJZbi9FWWpHaW9xSnc4ZUpGdUxpNDBNN1ROV3ZXUUNBUXdOUFRFNjZ1cm95T2dZV0ZoV1RNcGpMdjNyMmpmTmJSMFNILy8vbnpaOHJ2cG9wang0NlJNWlQvTk1YRnhmRDI5c2I3OSsreGZmdDJ0R2pSQW5LNUhES1pERktwRkZLcGxQei91SEhqeUdzdk1qS1NzVDNLeXNwQ2RYVzEycWk2YjRrNnNRYVB4ME9QSGozUW8wY1ByRnExQ3JkdTNVSjRlRGpGYWJGRml4WklUMDlIang0OUdJVUhGUlVWV0w5K1BZcUtpcUNscFlYZzRHQ3NYcjBhaXhZdGdybTVPV1ZaWDE5ZnRHclZDa1pHUmlndUxnWlFLeEpTYm5OaVkyTVJFaElDYzNOelJFZEhvM256NXJUemRlVElrUmc4ZUREa2NqbTRYRzY5RVdqS3YwRlpXUmwrKyswM3RHdlhEZ0tCQUM0dUx0aTRjYVBhNy85ZDFIWFlWQWZ4YkthbHBRV1pUSWJidDI5anhvd1p5TXZMZzcrL1A0RC83SGR4Y1RIOC9mMGhFb2xvN3hTMnRyYUlqSXlFcjY4dm95aXVzZTRMeXZmMmdvSUN1THU3bzZpb0NKczJiYUtKaWdsTVRVMnhiZHMyckYrL0hpdFdyRUJFUkFRc0xTMlJuNStQNDhlUEl6WTJGaDA2ZE1EbXpadkpjNkR1TS9DWU1XTWdsOHZ4eHg5LzRNeVpNM0IwZE1TMGFkUHFqV0g4VWxhdlhxMVNLSktkblkybFM1Y2lLQ2lJZHB6MzdObURwS1FramY5T2ZlOXhGeTllUkVoSUNPMytHaHdjak5EUVVQSnpUVTFOdlg5TEpwTWhPenViY2c0b3U2cUpSQ0phbEhKZVhoNktpb3BVUml3VFlpMmdWbUJZWEZ4TWNkMGlvbDBWQ2dYaTQrTVJHaHFLdG0zYll0S2tTVGgrL0RoV3JWcUZUcDA2WWVyVXFhU1RaVjBhbysxOStmSWxObTdjQ0lGQVFIT0NmUHYyTFM1Y3VJRHo1OCtUejJUMzd0M0RnZ1VMTUdiTUdFeWNPSkVpdEhyMDZCR09IejhPR3hzYkxGMjZGUDM2OVNQamZUOS8vb3pObXpjaklTRUJQLzMwRTBhTUdFRTZLaXVMZ2o1OHFCVUZORy9lbkJ5UW9jeUpFeWNnRkFveGRPaFE1T1hsa2Q5dDFhb1Y2UWlZbDVjSHFWUUtYMTlmM0xsekIwRkJRZlVLa3hxRHg0OGZvN1MwbERhOXZMd2NXbHBhdUg3OU9tMmVVQ2hFbno1OVlHcHFxdGFsMk1QREE5WFYxZGk2ZFN0bGVsVlZGY2FPSGR1ZzdmVDE5YVhFKzlWbDJyUnAzL3kzYXF6cnRER1J5K1hZdFdzWCtIdyt0bTNiaG9NSER5STRPQmlGaFlVYTl5bDhMZitrazliTEQ1VVl0L01XVWdvKy9TTi9uNFdGaFlXRmhVVTlyRWlMaFlXRmhZV0ZoWVZGSlZ3dUYxNWVYbkJ4Y2NINjllc1JFaEtDbGkxYkF2aFBFZVhnd1lPVVFtWmVYaDQ4UFQxVnJ0UFcxaFpidG15QnU3czdZbU5qTVdqUUlFcFJWaFdYTGwzU2VMcy9mYXJ0aU5MRXBZaUZ5dGQwSXU3ZXZSc0toUUxqeDQvWGFQbFRwMDdoMDZkUEVBZ0V5TTNOaFZ3dS8rSmpkdi8rZldSa1pJRFA1NFBENGVEYXRXdmdjcmxvM2JvMWNuSnljT2ZPSFN4WnNnUVRKa3lBb2FFaElpTWo0ZWZuaDY1ZHU4TE16QXdkT25SQXQyN2R3T1B4OE5kZmZ3R283ZGl0cnE1R2RYVTFXclZxQmFsVWlrdVhMc0hCd1FINStmbVlObTFhZzkydHJLMnRFUlFVaEtkUG42S21wb1lpMEVwUFQ4ZUJBd2ZRcEVrVE5HblNCRUtoRU8vZnY4ZWpSNC9RcFV1WEJydUhFWXdaTXdZZE8zWWtJd1NqbzZOUlZsWUdnVUNBaW9vS3hNWEZrUVVYWlVwS1N1RHE2b3FhbWhyczJyVUxaOCtlUlVoSUNLeXNyS0N0clExN2UzdjA2TkVEQW9FQWFXbHAwTkxTZ2tLaGdFd21nMHdtUTNWMU5mbi8xcTFicXhVLy9menp6NUJLcFdUc2owZ2tnbzZPRG9SQ0lWbFV1SGp4SXFLaW9tZ1JUdG5aMlpCS3BWL2xtSkdWbFlXNHVEalkydHBxSkliTHo4L0hoUXNYb0tPakE0VkNnWXNYTDBJa0VsR2NnYVpObTBhTHpLbVA3ZHUzTTA3WDA5UERsU3RYR09jWkdCZ2dOamFXY1Y2VEprMVV6Z05xaStCY0xoZkRoZzJqelh2OStqVzh2YjJSbDVlSDRjT0gwL1lsTWpJU1JVVkZNREl5Z282T0RpUVNDYTVldlFvT2g0TUJBd2JRMWhjWEZ3ZHRiVzFLWE5QdTNidFJYbDRPc1ZpTU1XUEdNQW96OVBUMG9LZW5oNU1uVDZKZnYzNlVJckZjTHNmVHAwOXBFVG9Ob2JxNkdvR0JnYmgrL1RvbVRacEVPazYwYTljTy8vNzN2OEhsY3BHZm40K0VoQVRvNnVwQ0lwSGc4ZVBIWkhSYlE0bUlpRUIxZFRWNWZ2TjRQSHo2OUFseGNYRUFnQ0ZEaG56eHZ0U0hsNWVYUnRGSmI5Kyt4Y21USjJGZ1lBQnRiVzNJNVhJa0pDUkFMQmFUMTNGNmVqcHUzYnFGS1ZPbWtNOEFPM2Z1eElVTEZ3RFVGdDdtenAyTG1wb2F5T1Z5VW9SQS9MK2twQVJyMTY1RllHQWdEQTBOc1h2M2JnaUZRZ3dhTkFoQXJldldtalZyVUY1ZURpNlhpMy8vKzk5ay9CMGgyQ1QrRHdDQmdZSGtlYVRNM2J0MzhmRGhROW8rU3FWU2lpdlliNy85QnBsTUJoNlBSem9pcVNzYXhzVEVJREV4RWJObno2WUl2UDRKU2t0TE1XZk9ISWpGWW5DNVhHemN1QkZTcVZRajV3d3ZMeStFaG9iU1hNM1MwOU1oRUFnb0FyeS9nLzM3OTBNZ0VKRGk1TG9pWnJsY2pnOGZQaUF2THc5WldWbElTVWxCZW5vNjVISTUrdmJ0QzBkSFJ5UW5KK1BXclZ1NGRlc1crSHcrZnZqaEIvVHAwd2Q5Ky9ZbDc5a2VIaDdJemMxRllHQWdwRklwdkx5OGtKS1NBZ2NIQjN6OCtCSFoyZG5nOFhqa3Y3S3lNdFRVMUVCSFJ3ZlYxZFZJUzB0RFVsSVNURTFOWVdSa2hLQ2dJUHp3d3cvdzkvZkgzcjE3RVJRVWhOT25UOFBPemc3R3hzYlExdFltbzc2SmZ6VTFOWkJLcGFUTHBGUXFSYWRPblpDWm1ZbXlzakxrNU9UQTBkRVJNcGtNVzdkdVJYbDVPWHg5ZldGdWJvN05temRqMmJKbDVEUFRqUnMzeUdNb2w4c2hsVXJSdEdsVGlpTkpabVltbzl1VlJDS0JRcUZnbkNlVlNyL3FXZnJjdVhNb0tTbUJRQ0NBUkNMQjJiTm4wYnAxYS9ENWZQenh4eC80OU9rVEhCd2NNR1BHREJ3K2ZCZ25UcHpBckZtejhNTVBQOERVMUJRREJneUFxYWtwWHI5K2pYUG56Z0dvYmJOcmFtb2drOG5RbzBjUHBLYW1RbGRYbDJ5VEcrTytrSnFhaXZ2MzcrUHQyN2NBQUVORFE3Um8wUUpXVmxaWXQyNGRPbmRXUDFxN1RaczJpSWlJd1BYcjEyRnBhVW0yalUyYk5zV0tGU3N3YXRRbzNMdDNEK25wNmREVzFrWkdSZ2JrY2puNUxDWVNpVEJqeGd4TW5EZ1JGeTVjd05HalJ4RVhGNGR4NDhaaCtmTGw1Ti81VnNmMHpKa3o0SEE0NFBGNDVMWElGTG45dGM2ZVdWbFp1SHIxS29SQ0liaGNMdTdjdVFNOVBUMWFlMlJ2YjA5eGVIeng0Z1VaWHdiVTd0UFdyVnRoYW1vS1hWMWRjTGxjM0w5L0h5VWxKVi9rOEtZSjBkSFI0UEY0NVBOT2RYVTFuajkvam9jUEgrTGF0V3Q0OWVvVnVuYnRTc2FsRHgwNkZBa0pDWWlPam9hWGx4ZmF0bTJMNmRPbnc5SFJrWEpmYm95Mk55QWdBQktKQlA3Ky9talJvZ1VLQ2dwdy8vNTkzTHg1RXhrWkdlRHhlQmc4ZURCbXpacUZGaTFhNE8zYnQ5aTNieCtPSFR1R2t5ZFB3dHJhR2oxNjlFQ3ZYcjB3WnN3WWpCbzFpaFJVQTdWOUFOZXZYOGV2di82SzR1Sml6Sm8xQzcvODhndUEvN2orbmo1OUdoOCtmSUJFSXNHbFM1ZlFzbVZMNk9ycTBrUmFWVlZWdUh6NU1xWk1tUUtSU0FRVEV4TWtKQ1NRenN4QTdUUEpnd2NQTUd2V0xIQTRIRkpRWGxkMDlPREJBNDJQdDFRcTFTaHU5dWpSbytRZ0VpWUNBZ0pvMDVvM2IwNXgvU1RJek14RWFtb3F0TFcxVVZWVmhkVFVWTVozbHlaTm11RHk1Y3RmRlhVWkhSMk5pb29LQ0FRQ2xKV1ZvYmk0bVBGZHJ6SDViN3RPRlFvRmR1ellnYWRQbjJMR2pCa3dOVFhGbWpWcm9LZW5oK1BIaitQUFAvOGszNDBmUFhvRXNWaE1QczhTZlFERWZicFZxMVlxQjdUVXh6L3BwRFVwL0E1Rm9EVzRreW1zVytuRFNMZmh6dG9zLzd1d2NZY3NMQ3dzLzcyd0xUSUxDd3NMQ3dzTEM0dGFMQ3dzc0dIREJuaDRlT0RhdFd2NCtlZWZBZFNPaXRYVDA0T1ptUmxsZVNLYXJTNFZGUldZTldzV0ZpeFlnQkVqUnVENDhlUGtDSEpWSTVhVlNVbEpZUng5eXdUaGVOUlFBUTNMbDQvMlZDZ1VrRXFsc0xlM1Z4bWJ4dVZ5SVJLSnlCSGRlWGw1cFBDRXcrR2djK2ZPakU0b212RHAweWRFUjBlVG53ME5EYkY4K1hJWUd4dERTMHNMelpvMUk0VW9RNFlNUWQrK2ZYSG56aDA4ZXZRSU9UazVLQzR1UmtWRkJTUVNDVm44VnlnVTRIQTQ0SEE0ME5MU2dwYVdGcFl0VzRhbVRadVNFUjFmQ3BQcnhIZmZmWWVzckN5SXhXSnlta0FnUUs5ZXZiQnExYXF2K252S2tUd0ZCUVZrckEyWHk0V1ptUm1sNkVlZ3I2OFBYVjFkdUxxNm9sV3JWbGk2ZENtNmRldUdTNWN1b2JTMEZBOGVQTUR0MjdjMUVnTFVGenY2cFlJWG9OWXhRMDlQNzZ2V1VWRlJBVDZmajNuejVxbGNSbHRibXl3WUNRUUNuRGx6aHB3bkVvbklxS2IvRmZMejg1R2FtZ3A3ZTN0YVc2bFFLT0RuNTRlOHZEeE1tRENCRWtGRG9LV2xoWHYzN2xGR3loc2JHMlBKa2lXVStCK2dWa1NTa1pFQmUzdDdTdkgxbDE5K3daMDdkOUMwYVZNMGJkb1V6Wm8xZzZHaElRd01ETkMwYVZNWUdCaUF4K01oUHo4Zml4WXR3dDY5ZXlraXZaeWNISWpGNHE5eW5PRHhlS2lzck1TeVpjdG9BbE9pUUZaZFhZMkRCdytTMHl3c0xOU2VLK3I0OE9FRDd0eTVRN2x1dUZ3dXZ2dnVPemc3TzFPY3Fob2JUUXQrK3ZyNnVIRGhBdVhZbXBpWVlObXlaYVRJcnJ5OEhQcjYrcGcrZlRxNWpMMjlQVXBLU3RDOGVYUG82dXFTd2tWdGJXM3crWHp3K1h6d2VEeHd1VnhJSkJJRUJ3ZGoxNjVkMkxScEU2cXFxakIxNmxSU2pOcW1UUnN5OXN6QXdBQzZ1cnFrZUpYUDUwTWdFRUJMU3d0Y0xoZGNMaGMzYjk1RWVIZzR1bmJ0U25GeW16UnBFcU1EMjQ0ZE81Q1Nra0orVGt0TEk4VmNJcEVJMDZkUFYrdGEwN3AxYS9UczJSTXpac3pRNkRmOWxoZ2FHbUxvMEtFb0tpcENpeFl0U0dHanN1aFZLQlNTQW1CdGJXMW9hMnZqNnRXckNBc0x3NUVqUjJoaWl5ZFBucUJuejU0cTQydS9GWm1abVhqNThpVUVBZ0ZtejU1TkVXbTV1N3ZqNGNPSDVIbXByYTBOYTJ0ckxGeTRFRC8rK0NQcGNETnc0RUNzV3JVS2p4OC94dlhyMTNINzltMDhlUEFBc2JHeENBc0xBMURydERWa3lCRHllb3VNak1TcFU2ZVFtSmlJNHVKaVV1UlNIMHVYTGtYMzd0M1JzV05IZUhwNmdzL25ZOW15WmVqVHB3OHVYcnlJbXpkdm9yUzBGQktKcE41N0pTRkdQSHo0TUhnOEhreE1UREJ1M0RnOGZ2d1lxYW1wV0x0MkxTa08ycjU5Tys3Y3VZUHIxNjhqTnpjWFlXRmhrRXFsNVBNTEFNeVpNNGNVYVkwZE81YlJEYVkrcmw2OXFwRWJpaXF5czdOeCtmSmxBTFhQZWVibTVuQnhjUUZRSzRLMHNiRWhpL3J6NTgvSDJMRmpjZVBHRFR4NThnUnBhV2tvS1NsQlpXVWxwRklwcXF1cnlXTkNDSWg0UEI2MHRMUW9yak9OY1Yrb3FxckNpUk1ud09Gd1lHdHJDenM3Ty9ENWZMaTV1V204RGlNam8vK1B2ZnNPYStwdS96aitaaW95RmNSWnRXNWJRSEZYY2RhOVI3VzJGbXRyM2RZNnFQcFlYSFVWZHhWVUZCVnhXd0dyVlZRc2JxMTdvS0lveFFYaVFBa3pKSkQ4L3VDWFUwSVNDS2hWbitmN3VxNWVOV2NuT1Rrbm5QUEpmVXRCc1JZdFdsQ21UQmw2OSs0dGZhWWVQSGpBdW5YcmdKektPNjFhdGRJSjZSWXJWb3crZmZyUXNXTkh0bS9mcmxWTjdFMitwK0hoNGR5OW0vTzNnSldWRlo5Ly9ybmVpbnV2RWlLQm5PZDM1c3daNmJHZG5SMWVYbDQ2MHpWcjFrenJ0VGwrL0xoVytNUFMwcEk3ZCs1dzh1UkphWmk1dVRudDJyWFRhZlgzT2lRbEpYSGx5aFU2ZE9pQWc0TUQzdDdlWExwMENhVlNpYW1wS1hYcjF1Vzc3NzdUQ3VDWW1wclNxbFVyV3JSb1FVUkVCQnMzYm1UKy9QazhmUGhRcThydDZ6ajJEaHMyREtWU1NkMjZkUWtKQ1dIVnFsVkF6bm5jMDlPVExsMjZhQVgxeXBZdGk3ZTNOLzM3OXljME5KUmp4NDV4L2ZwMVNwVXFwZk45RHVEa3laUE1ueitmY3VYSzRlUGpveFVHMWJTbUR3NE81dlRwMDVpYW1sS3hZa1c5ZjJkQXp2NjFidDA2S2V6Y3BVc1h6cDA3eCt6WnM2VmptYVdsSmU3dTdsSnJZVU5obzhxVkt4djlRNkUvL3ZqRHFHUGI2MncxbXBpWUtGVWhOekV4b1VxVktnYXJpYjlxKzFyTmozd2c1N1B3NmFlZkZqbGtaS3gzN1hNYUh4L1A0Y09IcVZldkhwNmVudEw2Um80Y1NZY09IVGh3NEFDUmtaSFkydHB5NnRRcHZWVlhOVjdsNy82M1ZVbnI1OTAzdVhBdnA5SmtLV3RMdG8xcVNnZVhNZ1hNSlFpQ0lBakN2OGxFL2JvYnZndUNJQWlDSUFnRk9odnpncVkvNTRRa0dsY3R4ZGtabjc3bExTcFlkSFMwRlBUSXpzNW04T0RCVkt4WVVhZEVmM1IwTktOSGoyYjI3TmxhWmZkVFUxUHAzYnUzM2h2aHhwZ3hZd2JQbmowenF0Mmg1b0wwd0lFREdUeDRjS0hYSlJSTmFtb3FDb1dDVXFWS0dUMlBwaEtLcWFucEsxK1F6cjNNdkRlT0hqeDRVT2gyZ1crVFVxa2tPenViWXNXS3ZmSDJGUGxKUzB2VGFsZW1qNlpxaCtabWh5YllwdGx1RXhNVExDMHQzK3J6TUVaUjloSE5EZkhjcldUZUIycTFtcDkvL3BtVEowK3liTmt5dlZWQkVoSVNpSW1KS2JCQ21hYUZtcG1aV2I0M0ZSTVRFMGxQVCtlRER6NG8wamIvOWRkZnVMaTRGTmdldENqMEhUTU1UWmQ3MzM1Vm12M0gzTno4bmZ4OGFDb0ptcG1aNmQzSDQrTGlkSUxhaFhIbnpoMUtseTZOZzRNRHo1OC94OGJHcHNnM3BsVXFGWmN1WGRLcVBoSWJHNHVkblozUmdXM05EV0ZqZ3dmRzdqZnZzdjM3OTlPdVhUdXBOZkM3N01LRkMxeTZkSWxLbFNwUnRXcFZxbFdyWnRUM0JxVlN5Zm56NXlsVHBvd1VDRExtM0tiWi81VktwUlRhQnUxem5LWUNVRlpXVm9GdGozTlhtc3o5dlVmemZ6TXpNNFBIZ1pTVUZLMUtOZ1hKSFdaNkY2alZhdFJxOVh2LzNleE5lRmVQSTRiZXMzOVRWbFlXejU4L3g4SEJ3YWh6UTNaMk5wbVptU2lWU214dGJkL290bCsrZkptcVZhdGliMi9QcVZPbnVISGpCblhxMUtGdTNiclkyZGtWT0g5V1ZoWmhZV0cwYnQyNlVKL3R3bEtwVk96Y3VaT1BQdm9JVjFkWG80NEpLU2twUkVaRzBxeFpNNFBUbkQ1OW1rYU5HcjB6MzM4ek16T2x2emZlZFlYOXJ2R3VlNWMvcDJGaFliUm8wY0tvdngxeVYyZk5ldzU5Vjcrbkc2SlNxM0VZc1pzVWVSWUEreWUyb0xPYmJ0QldFQVJCRUlTM1M0UzBCRUVRQkVFUTNvTDNNYVNWbTUrZkg3dDM3MmIrL1BrNjdSZ1NFaEx3OVBTa2R1M2FOR3ZXREJNVEU5cTNiMCt4WXNWMFFsb1BIejRrTlRYVjRIcktsaTBydGRjb1RFaHJ3WUlGaEllSFU3Tm1UZno4L0Y3aG1mN3ZlVnUvOWhRRTRjMkxqbzVtMjdadFBIMzZsT2pvYUxwMDZTSlZOUkVFUVJBRVFSQUVRUkJlajdkeGJlVkdYREl1VXc4QzcrZTFSa0VRQkVINFh5SGFIUXFDSUFpQ0lBaDZCUWNIYytMRUNlbng4T0hEcVZ5NU12UG16ZVBzMmJONGVucnFCTFFnSjFqVnMyZFBJaUlpMkxwMUt3QXRXN2FrV0xGaU90UDYrL3R6OXV4Wmc5dFFsS3BiYXJXYVM1Y3VZV0ppUW5SME5FK2ZQalhZRmtIUUpRSmFndkRmS3pzN20wdVhMbEc4ZUhHKy9QSkxxZjJISUFpQ0lBaUNJQWlDOFBxOGpXc3JwNktmUy85dVVLWGt2NzUrUVJBRVFSQ01JMEphZ2lBSWdpQUlnbDZWSzFkR0xwY2prOGtJRFEwbE5UV1ZFaVZLVUs5ZVBUcDE2b1NIaDRmQmVjZU1HY09ZTVdPMGhobXFtT1h1N3M3dzRjTjFobzhkTzdaSTIzM256aDBTRXhQcDFLa1RmLzc1SitIaDRRd2NPTEJJeS9wZkpDcHBDY0ovcnpwMTZ2RDc3NysvN2MwUUJFRVFCRUVRQkVINHIvWTJycTNFSjJWSS95NXRxL3REU1VFUUJFRVEzZzBpcENVSWdpQUlnaURvMWJCaFF4bzJiTWlEQnc4SURRMlZodGVyVjQveDQ4Zmo0K05UNERMOC9QeW9WS2xTdnROWVcxdFRyVm8xbmVHbXBxYUYzMmdnSWlJQ2dQYnQyNU9Ta3NLQkF3Y1lNR0FBWm1abVJWcmUveG9SMEJJRVFSQUVRUkFFUVJBRVFTZzZjVzFGRUFSQkVBUkRSRWhMRUFSQkVBUkJLSlF5WmNvd2JOZ3dsaTlmVHBjdVhYQjFkZFdaSmpRMGxMLy8vaHRiVzl0L2Rkc3lNakk0Y09BQTVjcVZ3OVhWbFl5TURMeTl2WW1JaUtCOSsvYi82cmE4cjBRbExVRVFCRUVRQkVFUUJFRVFoS0lUMTFZRVFSQUVRVEJFaExRRVFSQUVRUkNFUXJHMXRhVjc5KzRjUFhxVTJOaFl4bzhmcnpYKzhlUEhMRjY4bUU2ZE9sR3laTWwvZGR0Ky8vMTMwdExTR0Rod0lDWW1KalJxMUlnS0ZTb1FGQlJFeTVZdEtWWk1sSHN2aUxpSUtBaUNJQWlDSUFpQ0lBaUNVSFRpMm9vZ0NJSWdDSVlVclllTUlBaUNJQWlDOEQvUDA5T1RxS2dvd3NMQ3BHRnF0Wm9sUzVaZ1pXWEYxMTkvYmZTeXNyT3pkZjRycktkUG43Smx5eFljSEJ6bzNyMDdrTk15OGF1dnZpSWhJWUhObXpjWGVwbi9pNUlIVm4vYm15QUlnaUFJZ2lBSWdpQUlndkRlRXRkV0JFRVFCRUV3UkZUU0VnUkJFQVJCRUFvbE9Ua1pPenM3NnRXclI1czJiZkR6ODZONjllclVxRkdETld2V2NPWEtGYnk5dlhGd2NEQnFlU2RQbnFSVHAwNnZ0RTBxbFlvbFM1WWdsOHNaTldvVXhZc1hsOGExYmR1VzBOQlFkdTdjU2IxNjlXalFvTUVycmV1L25maTFweUFJZ2lBSWdpQUlnaUFJUXRHSmF5dUNJQWlDSUJnaUtta0pnaUFJZ2lBSVJnc0xDMlBNbURIUzR4OSsrQUZuWjJjbVQ1N01MNy84d3E1ZHV4ZzRjQ0N0V3JVeWVwblZxbFZqN05peGV2K3JWNitlVWN2dzkvZm40c1dMdUx1NzA3bHpaNjF4cHFhbVRKZ3dBUk1URStiT25VdE1USXpSMi9hLzZIMzR0V2RXVmhZS2hlSzFMUzg3Tzl2Zzh1UnkrV3RiVDBFVUNnV3hzYkd2OWJtOWZQblM0TGowOVBSLzlmbmxscGFXOWxiVysyOTdsOS9Uek16TUlsVXRGSEtxUnU3WXNZUERodysva2VXbnBLUVUrYjI1Zi84KzBkSFJlc2NsSlNVUkV4T0RTcVY2bGMxN0l4SVNFb2lLaXBJZUp5VWxGWGxaV1ZsWnlHU3lRcjJHcWFtcEtKVktnK01URXhNTHRRMlptWm1vMWVwOHA1SEw1Zm0rRnlxVmlyaTRPS1BXSjVQSkRMN3Y3N09FaEFRdVhicFVwSE5WYkd3c3AwNmRNbmo4ZmZIaUJhZE9uU3IwZTV2Ynk1Y3ZDM3lmOWNuTXpPVHMyYk1HeHg4L2Zwejc5KzhYZWJzQU1qSXllUHIwNlNzdDQzV0xpWWtoS3l1clNQTytqK2Vzb2o1WGZWSlNVaGd3WUFCYnRteDViY3NVQkVFUTNxejM0ZHFLSUFpQ0lBaHZoNmlrSlFpQ0lBaUNJT1JMRTZaWXNXSUZqeDgvcG5uejV0STRhMnRydnY3NmErYk1tY09mZi81SnpabzErZkxMTDQxZWRydDI3VEF6TTZORml4WkYzcjZnb0NCQ1FrSndjbkppNnRTcGVxZXBWcTBhbzBhTllzV0tGWGg1ZVRGNzlteGNYRnlLdk03L1p1L1NyejNsY2puQndjSFVxMWVQanovK0dNaTVFVDEyN0ZnOFBEd1lPblNvemp3cEtTbE1temFON3QyNzgrbW5uMHJEczdLeVdMaHdJZFdyVjZkZnYzNWE4MHlkT3BYaXhZc3pZOFlNVEUzLytSMkxYQzdudSsrK28yWExsZ3diTnV3TlBjdC94TVRFTUhic1dMeTl2UXNWZERSRUpwTXhZTUFBZXZUb3dlalJvM1hHaDRhR3NtblRKbGF0V3NXSEgzNW9jRG5aMmRsMDZ0U0prU05IMHFkUEgybjQ5ZXZYQ3d3Zk9UazVVYWxTSmExaHAwK2Zac0dDQmN5Y09kUG9JR1pSN05temgwMmJOakZ2M2p4cTFLaFJxSGxWS2hXUEhqM2l6cDA3UkVkSDA3SmxTMmtmTEl4MzlUMVZxVlI0ZVhsUnFsUXB2TDI5c2JDd0tQSTIzYmx6eDJDWTRKTlBQaUUrUHI3QUc5VVdGaFpVci83bWJtSmN2MzZkWjgrZUZXcWVldlhxVWJKa1NiM2p3c1BEQ1FnSVlNR0NCYTlqODNTc1hMbVNNMmZPc0dYTEZxeXRyWTJlTHpzN203bHo1NUtXbG9hL3Z6ODJOalphNHlNaUlsaTFhaFY3OXV6QnlzcEtHcDZVbEVSYVdob1ZLbFFBY2dKSnJ4cmtzckd4MFZwSFFYYnYzazF3Y0RDSERoM2l3b1VMekp3NUUwOVBUL3IxNjRlWm1WbWgxbjNseWhYKzg1Ly9zR1RKRWx4ZFhZMmFKeWdvaVAzNzk3TisvWHFjbloyMXhpbVZTcjc1NWh1YU5HbkNUei85Vk9DeU1qTXptVEJoQXVYTGwyZnk1TW1ZbSt1LzlMWmt5Ukx1M2J2SHp6Ly9UTm15WlhYRzM3eDVrL0hqeDdONjlXcXFWYXVXN3pyUG56K1ByNjh2dTNmdkxuRDdYZ2VsVWxta2NKS0d1Ym01MXZrMktpcUs3ZHUzTTJuU0pLMTkvdURCZzJ6ZXZKbWdvQ0RLbFN0bjlQSlZLaFd6WnMyaWVQSGlXdDliY3dzTkRXWEhqaDFGRHIzRXhNUXdac3dZeG8wYlI4ZU9IUXMxYjBoSUNJR0JnYXhmdjE3NjNPVzJkT2xTdnZ6eVN5cFhyb3hNSnNQZTNsNW5tdVBIait1Y2d4MGRIWEYzZHdjZ0lDQ0FRNGNPc1hIalJrcVZLbFdvN1lPY3dPZlNwVXZ4OGZHaFdMRmlBRnkrZkpuZzRHRG16SmxUNk9VbEppWXljdVJJT25Ub2dKZVhWNkhtZlIvUFdlZk9uV1Bod29YTW1ESGp0ZnpOb1ZLcFNFeE1KS3pPUmNzQUFDQUFTVVJCVkRVMTlaV1hKUWlDSVB3NzNxVnJLNElnQ0lJZ3ZGdEVTRXNRQkVFUUJFSEkxOUdqUjRHY05vZVRKMCttWGJ0MlFNNE50UjA3ZG5EcTFDbktsQ2xEelpvMU9YSGlCSU1HRFdMQWdBRjA3dHhadXFsalNPdldyWTNlanBTVUZDd3RMYVhIQ29VQ1gxOWZ3c0xDc0xlM1o5NjhlZm0yV096Um93ZFBuanhoNTg2ZFRKdzRrVUdEQnRHL2YvOVh1dEh6M3loNVlQVWlYVXg4K3ZRcEJ3NGNlQzNiVUt0V0xabzBhVUo2ZWpxQmdZRU1HVEpFQ3NqWTI5dFRvVUlGZ29PRGFkKytQVldxVk5HYVY2bFVjdVBHRFpvMmJhbzEzTnpjSEFzTEM5YXNXVVB4NHNYcDNyMjdOSzVqeDQ3TW56K2ZWYXRXYVFWZnRtN2R5cE1uVDk1b2VDUzN4NDhmQStnOHAzNzkraGxWUldUTm1qVmFON0dQSFR1R1NxWEN3OE5ENy9TblRwM0MyZGs1M3pCUGZ1Yk1tWU5NSmpNWVFNak16S1JqeDQ1TW5EaFJhM2lqUm8yb1c3Y3VQLzMwRTNQbXpNSGQzWjFseTVheGI5OCtvOVk3ZS9ac25mZFhuNFNFQkpLU2t2VGUzTTRyTmphV3c0Y1BFeDhmVDF4Y0hQSHg4V1JtWm1KaVlrS0ZDaFg0OE1NUGl4VFNlbGZmVTFOVFU3Nzk5bHVtVDUvT3p6Ly96UFRwMDBsSlNlSHp6ejh2Y0pzQWF0U293Y3FWSzRHYzRFOVlXQmdmZlBDQk5ENHJLNHU3ZCsreVpzMGFwazZkV21CVkpHZG41emRhSGVTMzMzN2p6Smt6Qlo2VElPZEd1RUtod01mSFIyOUlTeWFURVJBUUFNRDA2ZE1MdlMxVHBrelJDbzBvbFVvaUl5TzFwamwzN2h3ZmZQQUJ0Mi9mMXJ1TUdqVnFZR3RycXpOOHk1WXRQSHo0a0tWTGwySmpZOE8xYTlkd2NuS2lmUG55ZXBlVG1wcktybDI3Q0E0T3BrS0ZDcXhjdVJKVFUxT0dEQm55eXRYdThvWTZDNko1YjlScU5RMGFOT0Nycjc0aU1EQ1FvMGVQc21USkVrcVVLSUZjTGljek05UGdNdXpzN0RBeE1aSENROGFHdTdLenN6bDI3QmkxYXRYU0NXZ0JYTHg0a1l5TURCbzNibXowYzJuYXRDbEJRVUdrcHFZeWMrWk1uWDN2N05tekhEbHloSVlORytwZEorUUVXa3VYTGkwRnRKNC9mODdObXplbDhXNXVibHk2ZEFtVlNzWE5temZKeXNyU3F1N203dTZPbzZPalVkdGNXSDM2OUhtbFNveWpSNCttVjY5ZTBtTzVYTTdGaXhjWlAzNDg4K2ZQbDdaYlU5M00wSG5Ha01PSER4TVhGMGZyMXEwNWVQQ2cxamdyS3l1YU5HbENXRmdZVGs1T1hMcDBTV2QrWjJkbjNOM2R1WC8vdm5RYzE4Zkp5WW1BZ0FCcDM5T25ldlhxT0RrNWFRM3IzcjI3RkJDYk5HbVN6anhxdFJvVEV4TnUzTGpCbENsVG1EaHhvczUzNW1YTGxwR1dsaWJ0NTFsWldkU3JWdzkzZDNkdTM3N04zcjE3OGZEdzRONjllOXk3ZDA5cjNvOCsra2hxRGE1VUtybDQ4YUxPTmp4OCtKQWJOMjV3OXV4WjZmdDNaR1Fra1pHUi9QWFhYM3FmcTRPREE3VnIxOVk3N3NpUkk2alY2a0o5OTlkNEg4OVoxYXBWSXpNemswV0xGckYyN1ZyeDk0WWdDTUwvb0tKZVd4RUVRUkFFNGIrZkNHa0pnaUFJZ2lBSStYSnhjZUgyN2R0TW5Ub1ZoVUxCenAwN09YejRNTEd4c2RqWTJEQjQ4R0ErKyt3emloVXJSbVJrSkN0V3JNRFB6NCsxYTlmaTV1Wkd3NFlOQzExaElEczdtOERBUUN3dExiR3dzT0RwMDZkRVJrWkt3WnJidDIvajQrUER3NGNQS1ZPbURIUG16TkVKUWVnemRPaFFpaGN2VGxCUUVJR0JnWVNIaDdOcTFhcENWZnY0YjFmVWk0alBuei9udDk5K0svUjhta0NFdWJtNWRCTzJhOWV1TkduU3hPQThJMGFNWU9qUW9majYrckpvMFNLajF6VisvSGdTRXhOWnZudzV4WXNYcDMzNzlnQzBiZHVXR3pkdXNHZlBIcnAwNmNLSEgzNUliR3dzTzNmdXBIUG56clJ0MjdiUXo2c280dUxpTURNejA2bXE0ZW5wYWJDcXc3MTc5d2dMQzZORWlSTFNmaXlYeTFHcjFlemZ2NTlLbFNwUnMyWk5Nakl5Z0p6cUQrYm01dHkvZjU4N2QrN1FxMWN2dlJXR3JLMnRLVkdpUklIYi9OVlhYekZ3NEVDOTQ4YU5HNmQzdUlXRkJkT21UV1B1M0xrc1g3NmNWYXRXMGFwVks1MktXM2tWZGgrVHlXU1ltSmdZVlVIRXpNeU12Lzc2aS9MbHkrUHU3azVzYkN3REJneGc0TUNCMG8xc3VWeXVVNFV0cjIrLy9aYmV2WHRMajkvbDk5VGQzWjI1YytmaTdlMU5lSGc0YmR1MlplVElrUVcrVm1GaFlUckQ2dFNwdy96NTg2WEhMMTY4a0c2ZTc5aXhRd3JOeE1URU1IcjBhUHo4L0xRcUF4a0tON3hPcnE2dUxGNjh1TURwWW1KaUdERmloTjV4YXJXYXhZc1hVNnhZTVg3NTVaY2liWGZWcWxXMUhpY2xKVEY1OG1Rc0xDeTBRa1gzN3Qxanhvd1pXdFBtRHBEVnIxOWZhOXkxYTlmWXNtVUxvMGVQcG5idDJtUmxaYkZvMFNKc2JHejQ5ZGRmdFFJQ0NRa0pIRGh3Z0xDd01KUktKWjkrK2luOSt2V1RLaHY5L1BQUEJ2ZlAxTlJVL1B6OFVDcVZUSmd3d2VCeG9tTEZpc2EvS1B3VDBzckt5c0xTMHBJdnZ2aUMrdlhyYy9YcVZXa2Q2OWV2SnpRMDFPQXlkdTNhaGIyOXZWUUZyS0JnVDFaV0ZrcWxrdlBuei9QaXhRdUdEaDBxZmE1TVRFeWt6MzU0ZURqbTV1YlVybDFiNTdObFltS2lFOENCbk05NGRuWTJXN1pzNGRkZmY5VUs0cVNrcExCMDZWTEtsaTNMMUtsVHRTcEs1WGJtekJtY25KeTBRa1pCUVVGa1oyZVRtSmpJZ2dVTENBc0xRNlZTOGZMbFM1UktwZlQ1dkhidEd2UG16WHRqSVMyQXVuWHJGdnI4bUo2ZWpyKy92ODV3ZDNkMzVzeVpnN2UzTjJQSGptWGh3b1dVTDE5ZUN1VVpFN0RVU0VsSlllM2F0ZEp4UFcrZ3lOblptYi8vL2h1WlRFYng0c1h4OWZYVldVYlRwazF4ZDNkbjM3NTloSWFHU3Z1Q0lmUG16ZE1acGxhcnljek1aUExreVRScDBvUS8vL3hUYTN6Tm1qVnhjSERRcW41V3RXcFYzTnpjeU03T3h0VFVsTnExYTlPdVhUdm16cDFMWEZ5Y3p2bjJtMisrWWNDQUFVRE8rYmgyN2Rvb0ZBcVdMbDJLbVprWjU4K2Y1L3o1ODlMMENvVUNsVXJGbWpWcnBEQnZXbG9hSzFhczBObCtUVUF1OS9zbGw4dkp5TWpRT3ozazdCTXFsWXJKa3lmcmpOTlUvWm81YzZiUng4NTE2OVpKSWNiMzdaemw2T2pJVjE5OXhkcTFhemwzN3B6QmltNkNJQWpDZnk4UjBCSUVRUkFFd1JBUjBoSUVRUkFFUVJEeTFhSkZDNW8zYjA1eWNqSWpSNDRrT1RtWnlwVXJNM3IwYURwMDZLQjFnOWJWMVpWVnExWng1c3daRGg0OHlMbHo1MUFxbGZUdTNadjA5SFNqMTJsbVpzYXhZOGVrNmdYbTV1YlVyVnRYdWptbFVDaUlqNCtuU1pNbWVIbDU1VnRCS3k5UFQwOXExcXpKMHFWTCtmenp6MFZBSzQraS90cnpvNDgrWXUvZXZZV2VUeE9JR0Q1OHVGWlZqZnhVcWxTSnpwMDdzMi9mUGs2ZE9tWDBqUzh6TXpOKyt1a254bzRkUzBwS0NnQW5UNTRrTFMyTnFsV3IwcjE3ZDZLam80bU9qaVkwTkJRTEN3dHExcXdwM1NBdmJOalFXREV4TVdSblozUDc5bTBjSFIzNSsrKy9wWEZseXBTaFI0OGVldWU3Y09FQ0d6ZHV4TW5KU2F1UzNKZGZmaWs5UDBCci9tSERodEd2WHovMjc5OFA1TFFZMDljZWE5aXdZYlJwMDRiSXlFanBadVhkdTNjNWN1UUl4WXNYNTVOUFBnRWdQajVlYnhVU1FHOGxuZzBiTm5EczJERUNBd1B4OXZZbU96c2JTMHRMM04zZHBSWk4rYjFPaFFscHhjZkhZMjl2YjFRRmxrcVZLckZ1M1RvZ0p5UWFFaEtDbzZPajFvMTV0VnFOWEM2blljT0dPZ0VadVZ4T1VGQ1FGR3g1VjkvVGZ2MzZrWmFXaHFlbkowT0hEcVZ6NTg3czJMRkRPZzRhVS9ubzZ0V3JPa0dWRnk5ZWNPVElFZWx4N3ZjK2R3QWxJU0VCZ01xVkt4ZTZoZDJyU2s1T05sajlKVGZOTnVxemZ2MTZ6cHc1dy9mZmYxL285bUZPVGs1NnExOXBUSmt5aFpZdFd3S3dlUEZpSEJ3Y3RFS0NZRGhBRmgwZHpZd1pNMmpkdXJXMGI1aWJtek5wMGlRbVRKakF1blhydE9ZYk5td1lOalkyOU96WmsxNjlldW5zbzI1dWJucTM4ZEdqUnl4ZnZoeVpUTWJQUC85TS9mcjFqZnA4SlNZbU1uanc0SHluMFh4Mit2YnRxek51MDZaTmRPalFnYlp0MjByVmI4TER3N2w3OTY0VTBwREw1Y2hrTWpJeU1raE1UQVJ5Z3ByNjNrOUhSMGNzTEN6NDQ0OC84UFB6azRiNytQaEkveTVldkRoNzkrNUZKcE54K3ZScHNyS3krUGJiYjNXV3BabE80OHlaTTFKSXJFYU5Hcmk2dXZMUlJ4OXg2dFFwYVpwRGh3NlJtSmpJb0VHRHVIYnRtalRjMXRaV2V1MnZYTG5DbzBlUGNIWjJKaWdvQ0FCdmIyKzJiTm5DYjcvOXhzNmRPNmxUcHc0TEZ5NEVjaXBIK2ZyNlNrSEVOM1creXExeTVjcDA2ZEpGWi9pTUdUT1F5V1FzVzdaTVo5eUxGeS8waHJRZ3A4WG8zTGx6Q1FrSmtUNWZMMSsreE5UVVZLZDFweUZxdFJvZkh4K1NrNU5adG13WmQrL2VSYUZRYU8xWFVWRlJqQjgvbnViTm16Tno1a3kyYmR1R3RiVzF3ZU95dnFwSk4yL2VKQ0VoZ2FaTm14b01LdVlPL3Noa01yM25yN2k0T0szSEhUcDB3TTNORFpWS2habVpHV1ptWnZ6d3d3K1VMMStlM2J0MzA3VnJWNzNmZVNNakkzbnk1QWxkdW5SaDhlTEZQSHIwQ0g5L2Y2M3c4L1BuenhrNWNpUWZmdmloVmhVcEJ3Y0gvUHo4ZVB6NE1YWHExTkY2bmNhT0hVdEFRSUIwampoeTVBZ3JWcXhneTVZdDdOeTVFMXRiV3pwMjdNaThlZk1ZUG53NHBVdVg1dm56NXd3YU5FaHIrMjdkdXNYeDQ4ZHAxNjZkVGxBMVA5YlcxdS8wT1V1bFVoRWNIR3h3M2RuWjJiUnIxNDc0K0hpOTczLzE2dFcxdnZ1a3A2Y2JyR0tvYVhPWWtaRmhzSDJ2cWFucEd3MW1Db0lnQ0lVaktta0pnaUFJZ21DSUNHa0pnaUFJZ2lBSUJUSTFOY1hCd1lHNWMrZGlZV0doOVd2eXZNek16UER3OE1ERHc0T1hMMTlpWm1ZbTNXQUxEdzgzZXAyYW01SXFsUW9URXhPdFg2Mjd1cnF5WnMyYUFpdnZHTktrU1JNMmJkb2tXby9vOGI1Y1JQVDA5Q1E4UEp6ZmYvOWRLNlNscWRTUXV6Vm1ialkyTnZqNyswdnYvYnAxNjRpUGo1ZW16OXNXeWQvZm42eXNMTEt5c3Q3WVRlK0pFeWRxM1pUTDNYSngvUGp4ZW0rQy8vSEhINnhZc1lJcVZhb3dkKzVjblVvdXJxNnVXdHVia1pFaGhSRlNVMU01Y09BQWpSbzFvbXZYcmxyelBYbnloRldyVm1GdWJzN2R1M2Rac21TSk5PN0lrU09jT0hFQ1oyZG5LYVIxNU1nUnJmQkJiaGtaR1RwdGp6SXlNa2hPVGdhUWJrQy9LYkd4c1NnVUN1UnllWUZWVUFyRHhjVkZwNktXVENhVGpsbnc3cjZua0JOaVNFbEprU3JVdkk2ZzZwTW5Ud2dKQ1pFZTU2N0M5UFRwVTdadTNRcmtWSWV5c0xCZzFhcFYwbmdIQjRjQ0F6eXZ3LzM3OTVrN2QyNkIwMmtDTm5sdDJiS0Y3ZHUzVTcxNmRZTlZaUEtUdDcxYjN2WGxQc2MxYXRTSVgzLzlsZkR3Y0taT25Xb3dOQVU1MVc1Ky9QRkgwdFBUVVNnVWVIdDdrNXFhU25KeU1qS1pETFZhVFVoSWlGYUx6R0hEaHRHdFd6ZnB2Yy9LeW1MNDhPRU1IejZjeno3N1RPOTY5dS9mejZwVnEzQndjTURNekl5alI0OXk5T2hSSGo1OHlIZmZmVWZkdW5VTmJxTktwVUl1bDlPc1dUTmNYRnowVG5QNzltMk9IVHRHNzk2OTlZYlpOQzFITlcxSG82S2lpSTJObFNwc0hqbHloQ0ZEaG1qTk0zWHFWTDNyOHZQem8yYk5tdExqRVNOR2FJV0Evdnp6VDZLaW9nQUlEUTBsS3lzTEx5OHZuYURRamgwN2VQandvZGF3MmJOblN4V0lOUEsyczlUSWZjd0E3WlpzbXpkdnhzWEZoYVZMbDJwTms1NmV6dmJ0MnhrNGNDQnIxcXlSanFkUG56NUZMcGN6Wjg0Y0lPYzEzNzU5T3lrcEtmOWFOY2lpVUNxVjNMMzd6L2NPUzB0TEJnd1lRR3hzTEpEVE10Ykt5c3BnNjAvSU9ZWnBxcW11V3JXS3MyZlA4dDEzMzFHblRoMHBXT2pzN0V5TEZpM1l1M2N2TjIvZXhOWFZWV3JGcTFhcjhmWDFwVXlaTWpwVlBGMWRYYkcydHRZYUZoY1hoN2UzTjlXcVZUUFllaFp5QW53OWV2VGdndzgrb0dMRmlvVnE2YXBTcWJRQ2tQMzY5YU43OSs0R3oyVUhEeDZrUVlNR1JFUkVFQkVSUWNlT0hYbjU4aVV2WDc2VXBsbTNiaDBLaFlLZVBYdHk0OFlOek16TXBNL2o1Y3VYQ1FnSVlNdVdMU1FtSnBLVWxJUlNxV1RreUpFOGZQaFFPbGZiMnRyeTlkZGZFeE1UdytYTGw3R3hzYUZtelpvNE9qb1NGQlRFNE1HRGNYSnkwamxIamg0OUdudDdlMzc0NFFldDU1Q1FrTUR6NTg4TkhoY2c1L3oycnA2enNyT3pkVDdIK3B3OGVWTHJzYWFpV2MrZVBiVkNXcUdob1FRR0J1YTdySDM3OWhsc0QyMXJhNnYxdkFSQkVJUzM2MzI1dGlJSWdpQUl3cjlQaExRRVFSQUVRUkFFbytVTlhCU2taTW1Tcjd4T1EyMkFpaHJRMGhBQkxmMWU5ZGVlR1JrWld0VUo5R25VcUJHbFM1Y3U4am9ncHhMSy9Qbnp0YW8rQU5KTlBFTWhMZEI5N3p0MzdteXdOUi9rVkNiS1hXM2xkWnMvZjc0VXRPamV2VHV0VzdmbTJiTm56SnMzVCtmbU1NQ3hZOGY0OWRkZmFkQ2dBZE9uVDlkYnhhTkNoUXBhZ1I2WlRDWTloNUNRRU5MVDB4azZkS2pVN2toRGM3UGMzTnljcGsyYnNuZnZYckt6cytuVXFSTkRodzdWcVZveGNPREFRcmM3ekUwdWwwczM0L1V4TXpQVENsTVlLeUVoUVFwSlhiMTZOZC8ybVpCVEZlWEpreWNBT3BYRElPYzQxTGh4WTZQWC82NitwNFk4ZlBoUXF0S2hUOW15WmZNOW51ZlhPaW9wS1lsOSsvWXhmUGh3cWxTcFF1dldyYVhwb3FLaXVIVHAwcjhTMG5xVmRvZFBuejVsOCtiTmZQSEZGNVFxVllxWEwxK3lmZnQybzllZE43Q2dWQ3FsVUlDbVFwcGFyWlphN1RWcTFBaGZYMTgyYnR4SW1USmxwT0dhNDV0Q29TQWpJME5xeWRleVpVdnUzTG1EWEM2blpNbVNmUERCQjlqYjIyTm5aNGVkblIxK2ZuNzQrdnJTb1VNSEFLMkFGaUFGT2ZSVks0cVBqOGZQejQ5ejU4N1J0bTFieG80ZGk2ZW5Kd0NkT25WaTVjcVZlSGw1MGFoUkk0WU1HWkp2aU52ZDNkMWd4Y1JqeDQ1eDdOZ3gyclZyVjZUeis4Y2ZmeXlGc3E1ZXZjcStmZnNZT1hLazFuNGJHUm5KM3IxN2RjNFBMVnUyMURvblJVZEhFeFVWUlVwS0NyLy8vanNlSGg1NlE3b0hEeDZVS241cXJGdTNUbS9RVDZWUzhlMjMzOUttVFJ1Ky92cHJ2YzlCczEyM2J0M2k2dFdyVEowNlZmcGNtcGlZWUcxdFRYQndNQllXRm5UcjFvMURodzVKKzRhcHFTbDM3OTZsVnExYUFCdy9mcHdLRlNxODhybjJUVXRNVEdUczJMRUZUcGZmTkpvd1cxcGFHaGN2WHFSYnQyN1M4YWQ5Ky9aRVJVV2hVcWxZdjM0OTI3WnRvMWl4WWxoYlc1T1ltSWl0clMxZmZQRUZseTlmNXV6WnMxcm5pdVRrWkJZc1dBRGt0TkxVVUNxVlpHZG5jK1BHRGIyVjMvSzZlUEVpZ1lHQktKVktoZzBiWm5DNjd0MjdzM256WnVuNDRPZm54K3JWcTdXbXNiQ3cwQW5ocEtXbGNlellNU1pObXNTSkV5Zm8zcjA3Qnc0Y0lDSWlRdTk2NXM2ZFMzWjJOdGJXMW5vRFBhR2hvZnoyMjIvNWZvK0NmMEx4dVNzVWxpeFpVcWZpM01tVEo0bU9qbWJJa0NFNkliUGZmLytkWGJ0MmNlREFnVUtGdHQrVmM1YUZoVVdocThoZXVIQ0JtVE5uWW10cnE5VWVPYmRKa3licGZBOUlUMDlud1lJRk5HdldURHFXNXhZU0VwTHY5eWxCRUFUaDN5Y3FhUW1DSUFpQ1lJZ0lhUW1DSUFpQ0lMd0ZacVltQlU4a0NHL0JxMTVFbE1sa0xGMjZGRk5UVTUwYmJtcTFtcXlzTE9iTm0vZGFiaHpycXk2anVXbVhPMnh3Ky9adHZMeThwTWNqUm96UXFUYjBOdFdwVTRmNzkrK2pVcWxvMHFRSkxpNHVYTDkrSFVEdjY2UUpWRXlaTXNWZ215VkRaREladTNmdnBtM2J0anBoSHZpbnFrOUJOMmMxb3FPanBUWjcrcll6ZDBzbGZSNDhlSkR2emZlaVZvVzRlUEVpa0JOc09IWHFWSUVoclQvKytJTVRKMDRBT1pVeElLZWF6ckZqeDRDY3NOaTJiZHVNWHYvNzlwNzYrL3R6OXV4WmcrTU5WWUhTdUhUcGtsVFJDUDRKdXVYV3RXdFhyS3lzR0Rod0lLTkdqYUo1OCtaWVdscEtGWXZldEJjdlh1aFV5dFBuNmRPbk9zT2NuWjFadUhBaExpNHU3TjY5RzZWU3lmbno1NDFlZCs0cUxRRGJ0bTFqMDZaTldzTm16NTZ0ZDk0Ly8veFRaOWkwYWRPazdkcXlaWXRVRWNnUWEydHJTcGN1emMyYk40R2NvSUdtWmFkS3BaTDI4NG9WSzByenBLV2xzWFhyVmtKRFF6RXpNK1BISDMvVUNRYTR1Ym14Y3VWS3dzTEMyTEJoQXlOSGpxUmJ0MjU4KysyM1JyZW4wOUNFeG5KWG9Ndk96cGFxSGhYRTJka1paMmRuNEovZ200ZUhoelFNa0FKTnhvYTB0Mi9mVG5wNnVzRVFvVXFsMHZsY2xTdFhUdSswbW4zQXhzYUdDaFVxNUx2ZUtsV3EwS3BWSytiTm15Y05zN0N3WU1lT0hRUUhCek5reUJBc0xTM3AxcTJiTlA3dzRjT2NPM2RPQ2dRR0JBVFFva1VMbzE2N1YzSG8wQ0dkeW5JS2hRSzFXcTExVElDY1kwRC8vdjIxaHBVcVZVcXJ6V1J1cWFtcHpKNDlteVpObWhoc2F6ZG56aHpwL2JTMnRtYlpzbVU2UWRnaFE0YXdmUGx5SWlJaUdEUm9FSjA2ZGVLbm4zNWkzTGh4akI0OW12YnQyek52M2p5ZC9hSkVpUkw4OU5OUDB1UE16RXhXcmx5SnZiMDlnd2NQMXZrUlFVSkNBcXRYcjZaRml4WjgrdW1uMHZCaXhZb0JPY2ZGUjQ4ZTBhMWJOeXBYcnF3MTc3WnQyNURKWkF3YU5JajA5SFEyYk5oQTI3WnRPWGZ1SEJVclZwUXFkdW43NGNMUm8wZkp5c3FpY2VQR05HN2NHRXRMeXdLRGI3Lzk5bHUrNTdUV3JWdnpuLy84Sjk5bCtQbjVJWmZMOHozK1pHUmtzSExsU3B5ZG5ZMXVhVzJNOS9XY2RmejRjZWJQbjArcFVxVll0R2lSd2VORjQ4YU5zYmUzMXhvbWs4a0FLRisrdk40MjM4ZVBIeGNoTFVFUWhIZU1DR2dKZ2lBSWdtQ0lDR2tKZ2lBSWdpQzhCZFdkLzdtQmRPZEp5bHZjRWtIUTlycCs3Zm5ERHovb3RIUzdmdjA2NDhlUGYrVmw1eWMrUGg3UURzS1VMbDJhYjc3NUJxVlNTVUJBZ0U0cnFuZUJwdHBSOWVyVkFYajI3QmtBWmNxVU1UaFA3dlpveHJLM3Q4Zkh4NGNTSlVxd1pjc1d2dmppQzYyYnZwcUFrcjZxUzJxMW10T25UM1AvL24yKytPSUxJS2NDVlZ4Y25ONTFKU1ltR3IxZDA2ZFBwM3o1OGxyRERoMDZWS2dXcWJtZE9YTUdVMU5UdW5UcFFrUkVCS05HamNxMzVlR2tTWk9ZTkdrU0FMNit2dnorKys4TUh6NWM2eWF2SnVCaHJQZmhQYzNOM2QyZDRjT0g2d3d2NkdhL3ViazVMaTR1V3ZNbUp5Y3pmZnAwdllHQ2pJd01hWnYrVGZIeDhmajcreGM0bmFGMmg3bmJjYVdtcGtwdDZZeVJucDZ1OWJoejU4NDBhdFFJeUtuUWMvcjBhUllzV0lDNXVUa3ltWXpFeEVTcVZxMnFzNXhIang2eFlNRUNSbzhlVGExYXRhUlFTVnBhR2dNR0REQzQvdWJObXpObHloUnNiR3dvVmFvVWt5ZFBsdDRidFZxTldxMm1UcDA2ZlBUUlI3eDgrWktRa0JEMjdObERlbm82TFZ1MjVMdnZ2ak1ZSmpBMU5hVnIxNjYwYXRVS2YzOS85dTdkeTRrVEp4ZzJiQmp0MjdmWG12Ynk1Y3M2eDE4ckt5dTZkZXNtdFRqVXRPK0RuTkRCdkhuejhQTHlLbFM3V1UzUUsyL2dVUk9VTWphazVlbnBpWnViRzQ4ZVBlTGx5NWZVcTFkUGEzeDJkbmFCbnlzTmZTRVFRNG9YTDg3VXFWUHAzcjA3WGw1ZVRKbzBpV3JWcW5INDhHSFMwOU41OXV3WlFVRkI5T3paaytIRGg2TlFLRkFxbGNqbGNpbk1aR2cvZnQwKy92aGp4b3dab3pWczgrYk4yTnZiNjRTMDlGVklzN1MwbEFLRGVXbENPRTJiTmpVNERXZ2YyL0syeXJ4NDhTTExsaTBqS1NtSktWT21TT0dwWmN1V3NXREJBaFlzV01ESmt5Y1pNbVNJenZacEtrcHFMRnEwaUJjdlhsQ2hRZ1h1M2J0SG5UcDFxRjI3TmxaV1ZwdzdkNDZkTzNkU3QyNWRKazJhbE84KzFxUkpFNjNsUWs1UUdLQlhyMTdFeGNXeFljTUcyclJwdzYxYnQ2aGV2YnJCa0JwQWd3WU5NRGMzSnpRMFZEb08zTHAxSzk5OVRsOFlOYThuVDU0d1ljSUV2ZVBjM2QwcFZhcVVGQnpTVkpqS1cxbHovZnIxUEh2MmpCa3pacnpXdHNPYWJYaWZ6bG03ZCs5bTVjcVZsQ3RYRGg4Zkg4cVdMZnZLeXhRRVFSRGViYUtTbGlBSWdpQUlob2lRbGlBSWdpQUl3bHZnWUcxSlpjY1MzRTlNNTJXYWtxc1BrcWhieWVGdGI1WWd2UGNYRVRXQm9keUJnbEtsU3RHblR4OHlNaklJQ0FoNFc1dVdyK2pvYUVxWExpMjE1N2wzN3g2MnRyYkV4c1pLVlc0MElpTWpnWnlidXJsYmx1V3RyR0xJeHg5L3pLbFRwd2dNRENRNU9abVJJMGRLNHpRQml0dzNtRFZocS9YcjEyTnViaTYxQkpvK2ZUcU9qbzRHUTBkMzc5NlZLb2dVcEdMRmlqcFZvSnljbkl5YU42K2twQ1F1WGJxRXE2c3IzYnQzNTQ4Ly91RG8wYU4wNnRTcHdIbFRVbEtrYWtzcWxZcVVsQlNkbS83R2VwZmZVMzJzcmEzMXRxb3oxSElXY3NJd24zMzJtYzd3TW1YS1NGVmFFaElTdE1hcDFlcDhsL2ttTkd6WUVGZFhWNzNibXRlelo4L1lzbVZMdnZ0ZnlaSWwyYkJoZzlIcno5dnVzSFRwMHBRdVhacVVsQlN1WHIyS3U3dTdWUEZvMDZaTmJONjhtZjc5K3pObzBDQ3Q5MDBUNHF0Y3ViSldxMWUxV28xY0xxZG56NTQwYTlaTWExM0xsaTJUMmlRNk9EaXdmdjE2b3FLaXBPQ1lxYWtwcFVxVm9uYnQycGlhbW5MbHloVzJiOStPbTVzYlE0Y09OYnJOc1kyTkRSTW5UcVJObXpZc1hicVV6WnMzNCtIaGdaV1ZsUlJ3T0gvK1BKY3VYWkxtVVNnVU9EczcwNjFiTnh3ZEhZR2NpbWNhdTNidHd0cmFtaFl0V2hpMURSb3ZYcnpBM054Y3A1cVg1ck5nYktYQTRzV0wwNmhSSThhTUdVTkNRZ0lyVjY3VUNsWW9sVXJwL2NuS3l1TFdyVnNHbDZWWmQxSlNrbFJWVHg4ek16UHExS21EcWFrcFZhcFVBWEtPajFXclZ1WHg0OGMwYjk2Y3YvLyttN05uei9McHA1L2k0K09EU3FYaTdObXpiTjI2VldycHVYUG5UdWsxZlpNcVZLaWdWUmxNclZhelpzMGFtalZycGpkWWwvdjlMY2lGQ3hlQW5GYWxLcFdLakl3TW5TcFpTcVZTNy9zWkV4TkRRRUFBRnk1Y3dNM05qWVVMRjJxOWR5VktsR0RtekprY09YSUVQejgvdnZ2dU8xcTBhRUdmUG4zNDZLT1A5QVptdmJ5OCtPYWJiN2h4NHdZM2J0eGd6cHc1cEthbTR1VGt4Tk9uVDZsZXZUcGp4NDU5NVhiYVNVbEpnRzdnekpDeVpjdlNyMTgvdG0vZlRxOWV2YVNRWDM2QjlLeXNMSzF6RGVRRXR6VEJ5clp0MjVLVmxjWFRwMDladDI0ZEFFRkJRZGpiMjlPelowK3NyS3lJaUlpUXdzdkhqaDNqN3QyN1dpR3QwNmRQczN2M2JzcVZLNGVIaHdkMzd0emh6cDA3V3V2VVZINDZjT0NBem12ZXNXUEhmRnNndmkvbnJLeXNMRmFzV01IKy9mdHhjWEZoMXF4WjJOblpGWGw1Z2lBSXd2dmpmYisySWdpQ0lBakNteU5DV29JZ0NJSWdDRytKZTJVSDdpZm0zQ1R0NTN1R005TS94ZEhHdUJ1SGd2Q212TysvOXJ4eTVRcE9UazZVS2xYSzZIbnUzNy9QN3QyN0RZN1hCR2plcEt0WHIvTFJSeDlKajZPaW9xaFJvd1luVDU3VWFYZW1xUWF6ZmZ0MnJlRjJkblpTb09mQWdRTWNPSERBNFBxYU4yOU96NTQ5Q1FrSm9WcTFhbEliTTAyWXdzTENncmk0T0RadjNzeVJJMGVBbkp1Mm8wZVBadXZXclRvVlVnb3lhOWFzZkN1aHZFNTc5KzVGcVZUU3NXTkhxbGF0U3MyYU5kbTJiUnNkT25RbzhFYXJwcG9Kd05hdFc5bXpadzgrUGo3NVZyOHk1RjE4VDErM09YUG1TRUVLUTNLM2JJT2NxaVI1d3dGdndvTUhEN1MyemRUVTFPaldtWlVxVmVMQ2hRdGN1SEFCVTFOVG5iWlppWW1KaGZvTXlPVnluV0VxbFlwRml4WWhrOG53OVBTVWhudDZlbUp2YjgvcTFhdUpqSXprKysrL0p6dzhIR3RyYTY1ZXZRcm9iNWtKT1dHZXZKK3ozSy8xN3QyNytlMjMzOWl5Wll2V05HcTFtdHUzYjFPN2RtM2F0R2xEMmJKbHRVSmdlWTBZTVVLcmpXQnU5ZXZYWiszYXRTUWxKVW5yMWdUQ3hvOGZyMVZkYS9iczJkeS9meDhBUjBkSHpISG5jQUFBSUFCSlJFRlVURXhNZVBMa0NaQnpMSStPam1iUW9FR0ZiZ0VhSHgrdmQvc01oYlMrL1BKTG5XazFWWDlNVFUyWk5tMGFJMGVPWk5xMGFheFlzVUlhbDUyZExYMnVrcE9UamFvVWVlTEVDYW0xcWo2MnRyYXNYNytlUllzV1NjY0ZmMzkvYkd4c2FObXlKVE5tek9EQmd3ZWNQWHNXS3lzckZBcUYxblBTdk9aZmYvMDFEZzcvZnZqL3hvMGJKQ2NuRXhZV1JyMTY5ZmprazArS3RCeVZTc1dKRXllb1VLRUNsU3RYWnVuU3BkeTZkWXVGQ3hkcUJWd1VDb1gwM0xPenN6bDE2aFI3OXV6aDZ0V3JPRG82MHJGalJ5NWN1TUM0Y2VNTXJzdk96bzRPSFRxd1o4OGVqaDgvanBPVEU3MTY5WklDeVZsWldTUWtKSER2M2oxaVkyT0pqbzRtS2lxSzVPUmtxbGV2VHJ0MjdYanc0QUVuVHB4ZzhPREJsQ3haRWhjWEY5emMzUER3OE5BSmZDNWR1bFFud0t5cHRBai90TDh0ekhtbmE5ZXViTnEwaWZQbno5T2lSWXNDajNWNTJ4MDJiOTZjSFR0MkFEbm5QazNMVVBpbkFwcU5qUTMyOXZiU1kxdGJXK216ZmU3Y09YcjA2Q0hORXg4Zno4S0ZDNEYvOXMxejU4N3BISHMwNXljL1B6K2RiV3pidG0yK0lhMmkrTGZQV1ltSmljeVpNNGZyMTYvVHRtMWJ2THk4M3NpNVdCQUVRWGczdmUvWFZnUkJFQVJCZUhORVNFc1FCRUVRQk9FdG1kUzFOcnN2NWJSbXUvTWtGWmVwQi9FYlZKOCtEU3NVTUtjZ3ZEbnZ5MFhFM0RkbU5XUXlHVkZSVWJSdTNicFF5N3A5K3piMzc5OG5KU1dGNHNXTFkyRmhnVnd1SnpzN0cydHI2emZlSGpFdExZMi8vLzZiNXMyYkF6bUJqdXZYci9QTk45L1FyMTgvblp2THUzZnZ4cy9QVDJvcHBZK3JxNnRXRlpPTWpBeWRtNkREaHc4bk1qS1M1Y3VYVTZ0V0xTcFhycXdWWXJoNjlTcW5UcDFpOE9EQnJGdTNqZzgvL0pEaXhZdlR0bTFiYXRXcXBiUE9IVHQya0phV3hyZmZmcXN6VGwvcnRqY2hMUzJOUFh2MllHOXZUNnRXclFEbzNiczNQajQraElXRjBiVnJWNFB6cHFhbUVoSVNRdGV1WFFrT0RxWnIxNjRjUDM2Y0gzNzRBUjhmSDRPaEZFUGI4UzYrcDYvYmhBa1R0TnBBSGp4NGtMTm56eko5K25ScG1LYjFIT1FFRWJLenN3c1ZvaXlxQnc4ZXNIUG56bnluU1VsSklTc3JTNnAycG8rbHBhVk9TTXZlM3A3WnMyZnorUEZqbEVxbDNqWnV1YTFldlZvcldKS1dsc2FDQlFzNGZmbzBYMzMxbFU0Z3FrZVBIdFNxVll1NHVEaXNyS3c0ZE9pUVZER29UNTgrVkt4WVVlOTYvUDM5cGFvM0dwbVptVklyMGJTME5LMDJaMnExbWxPblRoRVVGRVJzYkN5TEZ5L0d6YzJOT25YcThQanhZNFlNR1pMdjg5SkhFMFRJWGJWSXM0L2szYmZsY3JrVWZqQXpNNk5jdVhJOGV2U0lyS3dzZkgxOUtWbXlwRTRWc29Lb1ZDcWlvcUwwaGtJMW40VzhBWmtSSTBab1ZkMzY4ODgvaVlxS2toNlhLMWVPY2VQR01YZnVYRmFzV01HUFAvNG9MVS96dWJLenMyUDU4dVVHdCt2UW9VUDg4Y2NmbUp1Yk0zUG1USU9WZE16TXpEQXpNNk44K2ZKU0FFc1RQSDd5NUFseGNYRWtKU1ZSdkhoeDd0eTVJMzNXTkcwcnYvNzZhMmxaTTJiTTBLbXM5aWFwMVdvQ0F3TnhkSFNrZnYzNnpKZ3hneUZEaGtoaHA4STRlZklraVltSlVvQ3hhOWV1SERseUJDOHZMeFl2WG95dHJTM1oyZG1vVkNycFBVaE1UR1Rod29WWVcxc3pkT2hRZXZic1NXcHFxazZieXJ5c3JLeG8zcnc1L2Z2M1orL2V2WVNGaFVuSCt6Ly8vSk1GQ3haSTdTTWRIUjJwVTZjT25wNmVORzdjbU45Kyt3MjFXczM0OGVNWk8zWXNGeTVjNE9qUm81dytmWm9USjA3ZzZ1b3FoYlJNVEV4d2RuYW1WYXRXbEN0WFRxbzQ1dUxpd29FREI2Ujk4T2JObTlqWjJSazhGK2pqNk9oSTZkS2x1WGZ2SHJWcjErYmh3NGY1VHYvbzBTUHAzd3FGUXF0NlZON3ZQSnJXcmpkdjNxUllzV0trcHFiU3AwOGY3TzN0U1VsSjRkcTFhMXBWdUdReUdWT25UaVV6TTVNUFB2aEFXczdBZ1FOMTJpSDYrL3V6YTljdTl1N2QrOW9EV2ZyOG0rZXN2Lzc2aTRVTEY1S1dsc2J3NGNPTnF1U284ZFZYWHhrY0Z4b2FxaFVvMTFBb0ZEcVY1Z1JCRUlTMzYzMjV0aUlJZ2lBSXdyOVBoTFFFUVJBRVFSRGVraytxTytMcjZjNllUWmNCU0pESjZidmlOQ1VzeldoUXBTU21lbHF0Q08rTzJHZXBKR2ZrVkxuNHNMUTFkbGIvemkvajUvVnpwVm1OTjlmQzZIWDkydlB4NDhkYU43a0JxV0xLcTRxSWlHREhqaDM0Ky90ckRROE5EVVdsVXRHMmJWdWpsL1hsbDEvaTVPVEVoeDkrU0w5Ky9aZzRjU0t0VzdkbXdZSUZ4TVRFNE8vdlQweE1qRlRCNWsyd3NyS2laOCtlYk5xMENjaTVJYTlVS290Y2dRUnlXbERsRHZUSVpES2RRSStGaFFXVEprMWkxS2hSQkFVRk1XM2FOSzJxTFBYcjF5Y3dNQkI3ZTN1dDRFZVZLbFdvVXFVSzMzLy9QVzNhdEtGUG56NEFIRDU4R0ZOVFV5bVlWQmdxbFVxcXFKRjdXR0Z0MkxDQnBLUWtoZzBiSnQyNGI5dTJMVnUyYkdIdDJyVjg4c2tuQm0rMnJsNjltdlQwZFByMTYwZHdjREFsUzVaazBhSkZqQnMzamdVTEZyQm8wU0tqdCtOZGZVOExrdmM5S0VqcDBxWFpzMmNQVzdkdVpmdjI3VGc0T0dCcGFha1ZXb3FPanBiK2ZlWEtGYURvclN3THc4UERBdzhQRCtueDc3Ly9qcHVibTFaYnpWbXpaaEVURTBOUVVKRFJ5KzNac3ljOWV2VGc5T25UK1BqNDBMVnIxM3lyVGdGTW5EaFJLd2htWW1KQ1hGd2M3ZHUzeDhYRlJhc0ZZRzRPRGc0a0pDVGc3ZTJ0TlR3bUprWnZtNi9QUHZ0TUo2UTZlL1pzbmVuUzA5TUpEdzluejU0OVBIandnRXFWS2pGbHloUmNYRnlrYVZRcUZVcWxrazgvL1pTUFAvNDQzK2Vuc1c3ZE9yMmhWazB3TEcvb0pDTWpRNnRLVnRXcVZibDE2eFk3ZHV6Zy92MzdUSjA2VmFwYWxaK2twQ1F1WDc1TXExYXRpSXlNSkNVbEJYZDNkNTNwTWpJeU1EVTExUW1EdEd6WlVxczZtYVpTVW02dFc3Zm0rUEhqSEQ1OG1MNTkrMUsxYWxVVUNvWDBuTXpOelEzdUI1cXFhYVZMbDBZbWszSGl4QW04dkx6eWZVNmpSbzFDSnBPeGI5OCsrdmJ0UzUwNmRaZzFheFl2WDc2a1VxVktPRHM3MDZSSkU2azk2K0hEaC9IMTljMjNLdVNiRmhnWXlOV3JWNWt3WVFLZE9uWEMxdGFXZ0lBQUhqNTh5TGh4NHpBM04rNFNwRXFsWXR1MmJaaWJtMHVWQkd2V3JNbnMyYk9aTW1VSzN0N2UrUGo0U1B1YVpoOXhkblptMmJKbFZLcFVTYXBXVkt4WU1kcTFhMmZVZWgwY0hQRDA5R1Rnd0lGUzFjV21UWnN5WXNRSTZieVhOOUI1NTg0ZDZWeGxabVpHa3laTmFOS2tDUXFGZ3F0WHIycDlUaTBzTEZpOGVERW1KaWFVS1ZPR0RSczI0T0xpZ3AyZEhjT0hEOGZOelEzSU9VNFdkRXpSeDl6Y0hJVkN3Ymx6NTFpOWVuVyswK1p1ZHhnYkc4dkVpUlBKek15a1dMRmlaR1ZsYVIxSE5OTnB6bDk3OSs2bFpjdVdsQ3BWaWhjdlhyQjkrM1o2OSs0dEJZUTJiZHBFZkh3ODA2ZFA1K2pSbzl5N2Q2L1F6OFZZNytJNUt6TXprNENBQUhidjNrMlpNbVdZTTJkT29kL1AvdjM3Nnh6NzVISTVRVUZCZlB6eHh6UnQybFJubm9pSUNLa1NvU0FJZ3ZCdUVKVzAvajBSRVJFMGJOaFE1NGNRTVRFeEFGU3JWZzJGUXNIRGh3LzEvaDBsL0c5TFNrcmk2ZE9ubENwVjZsKzVWcEVmdVZ6TzA2ZFBjWFoyTHZCdjRjek1USjQ4ZVdKd1dwbE1WcWdmZnJ5S3FLZ283TzN0cFIrSUZTUTlQYjNRRmJQL1Y2eGJ0dzRMQ3dzR0RScjBSdGVUbHBZbWZ1VHhsb21RbGlBSWdpQUl3bHMwdWwxMWJJcWJNeWJvTXFtWk9ZR2ZkRVUySjZLZnYrVXRFd3JqOG9Pa2YyMWRpYW1aYjNUNXIrc2k0dmJ0MjNWYXQ3MnF1TGc0VnF4WXdjV0xGeWxYcnB6V3VJU0VCRUpEUXdHNGZQa3lUWm8wS1hCNUR4NDhvSFhyMWxoWVdFZ1g3L1Jkd0toV3JWcStGL0kwYllGc2JXMk5maTY1bVpxYU1ucjBhS3BXcmNyeTVjdFJxOVUwYU5EQVlMV2MxNmxhdFdyTW16ZFB1am1jbVptemYxbGFXa3FWY1BUZEJFMU9UdWJXclZ2U0RYU050TFEwbmNCSm1USmxxRkFoL3dxQkkwYU0wRHU4TUsvcHRXdlgyTHQzTCtYTGw2ZG56NTdTY0ZOVFU0WU9IY3FNR1RPWU4yOGVQajQrT2lHTnk1Y3ZjL0RnUVFZTUdLRFZJc3pSMFJFZkh4K2p3d1c1MS9rdXZxZjVPWG55SkowNmRTcjArcEtUazdWZXM3dDM3MHF0QU11Vks4ZXlaY3VrMXpBNE9CaklDYUJNbmp5WkprMmFVTGx5WmIzTFZTZ1VVb2puVmR0REpTUWs0T3ZyeTdCaHc3UkNXcEFUM05HMDlNeExYOXMvRXhNVC92enpUeFl2WGd4QWVIZzQ0ZUhoQnRlZG1abUpXcTFtNk5DaDlPL2ZINEFTSlVxd2ZQbHlidHk0d1pRcFV5aFdyQmdtL3gvTWxzdmxXRmhZU1B1b1hDN0gzTnhjMmdjVkNnWDE2OWRuL3Z6NU91dHlkSFRVT1ZibHJSb0Y4UG5ubnlPWHkzRnhjY0hiMjVzV0xWb1liQVhxNXVaR2x5NWRERDYvM1BLMk10UFFCSFR6N3Y4cEtTbGE0WWk2ZGV0eTh1UkpObS9lVExObXpXalRwbzNlNVQxOStwUVhMMTZnVUNnWU5td1lzYkd4QUxpN3U3Tjc5MjdNemMzMWhrWGxjcmxSb1M5RHhvNGRTNzkrL2FUS2dKbVptVWFGSDRPRGczbnc0QUhmZi84OXljbkpiTnk0a2ViTm14YzZ0Tm1wVXljcDhGRzNibDJpbzZONThlSUZrSE1ES2pzN203Lysra3VhdmtLRkNscVZqRFJlOVp5VlYyWm1KcXRXcldMZnZuMjBiOStlenAwN0F6Qnk1RWhzYlczWnVIRWpUNTgrWmNhTUdVWXRiLy8rL2R5OWU1ZGV2WHBwaFdycjFxM0xoQWtUQ0E0T0pqTXpVNnFJbFBzOXpiMy9qeDQ5bWdjUEhoajlQRWFNR0VIWHJsMmx6NEpjTHVmaXhZczRPanFTa3BLaXQvVnhTa29Lang4LzV2ang0M3FYcVJudTRlR0JxYWtwNjlldjU4R0RCMW9ocXVQSGozUGp4ZzNXcmwxTGRuWTJkKy9lWmRTb1VYcVhkK0xFQ1JvM2JpeDlycU9pb2dnTURPVDU4K2M4ZnZ5WW1qVnIwcUpGQ3hvMmJNaXRXN2RvMnJRcDgrYk5vMSsvZmxvaFRFMEZVWUJhdFdvUkZCVEU1NTkvenNhTkc5bTFheGN5bVV5YTlwdHZ2dEg3bkRTaHc3Ly8vcHVwVTZkSzQvdjM3MCtOR2pYdzhQRGc2TkdqQmw3dFYvZXVuYk1ncDgzeDRzV0xlZno0TVczYXRHSHMyTEZhVmZvS1VxdFdMWHIwNkVHL2Z2MTBqbFV5bVl5Z29DQnExcXlwdDhLZ2c0UERhL3N4aENBSWd2QjZpSUNXZnMrZlArZml4WXRGbXRmTnpVM25XdENkTzNlWVAzOCtRNFlNWWNDQUFWcmpmSDE5U1U1T0ppQWdnTldyVnhNUkVjSHExYXUxcXY3bWxwS1N3bzBiTjRxMGJRRGx5NWVuVXFWS1pHUmtTRCtXZWhVV0ZoWWl5UEtHM2I5L244bVRKMk5qWTFPb0grWkJ6dlV2VFl2NndqSTNOOWNia0xsOSt6WmVYbDRzV3JTSXVuWHI1cnVNTzNmdU1INzhlSHg4ZkhRcVNXL2V2Sm5mZi8rZFgzNzVSZm9iS1RrNUdiVmFiZFQyRmZZNnpNU0pFMm5WcWhXVEowOG1NRENRMk5oWUprMmFwUGM1cmxtemh0T25UN053NFVLdEgwc1YxdlBuejZVZlZlUlZ1M1p0VEV4TVNFNU9MbkE1MWF0WGYrMHR5WjgvZjg3dDI3Y0xuSzV1M2JvNmZ5K2NPWE1HS3lzcm5aRFc1Y3VYQzcyLzJkalk2UDNCeUpNblR4ZzVjaVNmZi81NWtTcGY1M2J1M0RtOXI3T2xwU1ZObXphVnJyZm5wekFCdi84bUlxUWxDSUlnQ0lMd2xuM3RVWVhtTlp3WXVmRWlmOTE5SVlXMUJFRWZsWEYvVHhmWjYvcTE1N2ZmZmt2TGxpMzFqbk4wTks0U21PYmlnVktwWk5PbVRXemJ0bzNzN0d6Njl1M0w0TUdEcGVua2NqbHo1c3doSXlNRGQzZDNnb09ES1ZHaVJMNi9PanA5K2pTLy9QSUxLMWV1cEdMRml0eTZkUXNnMzdabElTRWhOR3pZVUdzYXVWek9aNTk5UnFOR2paZ3paNDVSejh1UXpwMDdjL2Z1WGZiczJjTzllL2U0Y2VPRzBSVnNYa1dEQmcya2Y4dmxja0Ivc0NPM2E5ZXVBZWhjSUwxLy83N09qZmpldlh2cmJZR1kyOENCQS9YdUZ3VnRoOGJqeDQrWk5Xc1dhcldhaVJNbjZnUW5talZyUnF0V3JUaDI3QmkvL3ZvcjQ4ZVBsMEl4a0JPMHFWaXhvdFJhS3pmTmhZTGNMWktNOVQ2OXA5V3FWVFBZRHRMVjFkWGdmSThlUGVMbHk1ZWtwcVlDT2EvWDZOR2pnWnp3UklrU0pYQnhjV0hSb2tVOGZQaVF4WXNYRXh3Y3pNU0pFL25paXk4TWZrNDNiZHJFOXUzYjhmUHpvMmJObXZsdWUwRTAxWVphdEdpaE15NHBLWWtsUzVib25hOTE2OVphRjdRVUNnWHIxcTBqSkNTRTVzMmJjK25TSlR3OVBlbmJ0NjlPeUNrOVBaMk5HemV5ZS9kdTJyUnBRNDhlUGJURzU3N1k3dS92VDRVS0ZVaE5UYVYzNzk1TW56NWRxcFRTcjE4Lyt2YnRLOTF3bURGamhzRUwvZ1cxTzlUbzBLRUQzYnQzcDBxVkt0S3daY3VXMGJselo3MnRURi9WN2R1M3FWaXhvdFlGV3JWYXpmUG56N1gycmRxMWF3TTVGK2h5VjVyYXVuVXJUNTQ4d2Q3ZW5rT0hEcEdZbUFqa3ZJYk96czUwN05pUmV2WHE4ZkRoUTA2ZVBFbm56cDIxUWhnYUdSa1pSaDlUOUhGd2NOQmFybHd1TDNCNTU4NmRJeUFnZ0JvMWF0Q3RXemV5czdNNWN1UUlQLy84TTlPblR6YzZxSFhreUJFOFBEeW9VS0VDbHk5ZnBsZXZYaHc5ZWxTNndaV2Fta3BtWmlZYk5teVE1dW5TcFl0T1NPdDFuck1nSnlpemR1MWE0dVBqNmQ2OXUvVFoxL2pxcTY4d01URWhNREFRYjI5dnBrMmJsdS95SGp4NGdMKy9QL2IyOW5xUERlM2J0NWZDMWMrZjUveWdRVlBwS2EvTXpFd3FWNjRzQlhBTXljek1aTVdLRlRwVjRKS1RrdzBlR3lEbk02NVdxNG1MaStQS2xTc0d0d09nY2VQR3BLYW1jdno0Y2NhT0hhczE3dnZ2djJmdzRNSDQrL3RMdjl3MzFLWnk4ZUxGOU8zYlZ6cFhPVGc0Y1BEZ1FTd3RMUms0Y0NESnljbjgvUFBQZlBMSkp5eGR1cFQ5Ky9majRPREFUei85eElvVks2VHZMNEdCZ2RqWjJkR2hRd2Znbis5YlptWm1LSlZLclpzVWVVTmFtdGFJbWdwaWd3Y1B4c2JHaGt1WExxRlNxV2pZc0tGVzFjYzM1VjA2WjEyL2ZwM3c4SEQyNzkrUG82T2o5QjRVVnNPR0RXbllzR0doNXdPa2RwT0NJQWpDdTBOVTB0SXZOamFXUllzV1lXbHBxZk0zbEVLaFFLMVc2LzJPTFpmTG1UeDVzczQxaUQxNzltQnRiYTN6blM4bUpvYnIxNi96NDQ4L1ltSml3cUJCZ3poKy9EZ0xGeTVrMGFKRld0Y0ROTzdmdjEvZzk5WDhmUGJaWnd3ZlBweGx5NVlSRVJGUjVPVm9lSGg0R1AxREI2SHdMbCsrek96WnMxR3BWSXdaTTRaSGp4NXB0UVhQcldUSmtqby9QcHd6Wnc0WExsd28wcnByMUtnaHRSVi9FM3IwNk1ISmt5ZWx3RmUxYXRVWU1HQ0Ezc3JYK2t5Yk5zM2dOVjE5TEMwdHBRQlI3ZHExK2UyMzMvaisrKytaTzNldXptZTJWNjllbkQ1OW1va1RKN0o0OFdKS2x5N05OOTk4WS9DMXoydlBuajFZV1ZseDkrNWRmSHg4cE9zSUdqRXhNUXdiTm96cjE2OXo3Tml4QXBlM2FkTW1nOEhOb29xTWpHVGV2SGtGVGxlWTYxMnpaOCtXZm5CbHJJOC8vcGhseTVicERDOVRwZ3o5Ky9jbklDQUF0VnJOZ0FFRE9ITGtpRkhiRFA4YzZ5RG5iOHVrcENTdGE3ckp5Y21rcEtTd2JOa3luYjkvOVduZnZqMlRKazB5OGxuOTl4QWhMVUVRQkVFUWhIZEE5VEkyaEU5cUJjQ0R4SFJpbjZWaDVJOWJoTGNrOWxrYXN2OXZkMWkxdERWMlZtL3VxL1ZQdXlJNWZUZm5wclRwRys2Qythb1hFVzF0YlJrOGVEQ05HemN1c0hwU1FUUVZNRFp2M294S3BhSmF0V3BNbkRpUkdqVnFTTk9rcEtUZzdlM043ZHUzR1R4NE1BTUdER0RxMUtsczJyUUphMnRyK3ZidEswMnJxU2gwNE1BQlltSmk2Tnk1TTJYS2xFR2xVckYzNzE2cVZxMmFiNEJzMjdadHhNVEU4T09QUDByRGJ0MjZoVXFsS2xLTHY3ek9uRG5EM3IxNzZkS2xDNUdSa1V5Y09KRVJJMGJRcTFldlYxNjJzZExTMGdERE43MDFEaDA2Qk1DdVhidHdjWEdSTHE1KzlORkhlaThBR09MbzZNamd3WVBwMnJXcjNsQ0ZNZUxqNDVreVpRckp5Y2w4KysyM1VnV3B2TWFQSDgvZHUzY0pDd3NqS3l1TDhlUEhTemVpdTNYclJ0ZXVYYkcwdEN5d2ZkS0xGeTkwZmdtbXVkbWIxL3Z5bnJacjF3NHpNek85SWFhQzNMcDFpNlNrSkg3NTVSZnExS2xEaVJJbGFOU29FWkFUc0l5SWlDQW9LSWhuejU3eDAwOC80ZWJtaHB1Ykd5RWhJZmo3KzNQdDJqVzh2YjExMmxEZXVIR0QwcVZMdjNKQUt5a3BTYXFHc25IalJpWk5tcVIxUWI1Y3VYSkd0VHM4YytZTWE5YXM0Y1dMRjh5Y09aUG16WnRMRjk2T0hEbkM1NTkvam9lSEJ4a1pHZXpidDQrUWtCQk1URXlZT25VcXJWcTFlcVhuWUN4ajJ4MSsvLzMzV285VktwVVVMbmpkSWEzVTFGU3VYTGxDdTNidFNFaEk0TnExYTlqWjJSRVpHVWxxYXFxMHZnY1BIa2piS3BmTHRZSm9OMi9lNU1tVEp6UnYzcHh5NWNyUnRXdFhHalJvUU8zYXRhVmpUMUpTRWpObnpzVGEydHBnOE85VlExcDVwYVdsNWZ1NUNnc0xZL255NVpRc1daS1pNMmRpYW1xS3Fha3B2L3p5QytQR2pXUFdyRmw4ODgwM2ZQYlpaenJWL1FEcEl2ZXVYYnM0ZnZ3NGdZR0J0R2pSZ3BpWUdLbXRxNGFtM1dIZU5zQjV2YzV6RnVUOFFqZ3JLNHZwMDZjYlBINE1IRGhRYXFHYm54Y3ZYakI5K25Ua2NqbmUzdDRHSzMxcGp0dWFzRjUrRmNIS2xpMWJZR0FvTlRXVkZTdFc2QXgzZG5iV2FSK3BVcWs0Zi80OHdjSEJKQ1lta3BhV2hxMnRMVEtaalByMTY5TzNiMSt0N3lpNStmcjZZbXRyeTZlZmZxbzEzTUhCZ1ZHalJsR2lSQWtXTDE1TWt5Wk5jSFoyMXBrL0t5dUw5UFIwclJZczVjcVZZOXUyYmRMakVTTkdVSzVjT2ExajNKZ3hZM2o4K0RGSlNVazhlZktFc0xBd3Z2amlDeVpObXNUSEgzOU1qeDQ5U0VyS3FRaHJZMk5EYW1xcTF2SDRQLy81RDVEekhjak96azdhZHlaTm1vU3BxYWtVMnJwOCtUS1BIajBxY3Npb01ONlZjNVpDb1dEcDBxVWNQbndZZ0ZLbFNyRjY5ZW9pZjU4UkJFRVEvcnVJZ0ZiK2ZIMTlkYW9jejVneGc5VFVWS2xxc1laTUp1T3p6ejdUV1VaYVdocEhqaHloVDU4K09oVjdRa0pDS0YyNk5HM2J0Z1Z5dm5NTkh6NmNxS2dvbEVwbHZoVnhGeTllckJQOEtNaVlNV09rZi9mcTFVdHZlMktOZ0lBQUZBcUZ3ZXFwR3E5U1pVZ3dUS1ZTc1hQblRqWnMyQ0Q5OEdEV3JGbjV6bU1vUk9MczdNeDMzMzJuTTl6ZjN4OUhSMGU5KzIzZXJnTjM3dHlSdm8vLy9mZmZRTTUzVnMzZnhBNE9EZ2IveGpERXpzNk9oUXNYOHVPUFA3Smt5Uko4ZlgzeDh2S1NucTlDb2VEbHk1YzRPVGxwL1MzNjRzVUwxcTVkVzZoMVFjN2ZhSnByYVUyYk51V1hYMzVoMnJScG5ENTlXdXU2TE9TOFpvc1hMOGJMeTR2MTY5Y3plZkprdnZ6eXl3SURTRmV2WHVYMDZkTTY2ODM3dDV6bVJ5WlRwMDZWL3BZQjZOT25ENTZlbnZUdTNWdHJlbjEvaTcrcTVzMmJzMlBIRG9QalQ1dzRnYSt2YjZHWDI2ZFBINFlNR1dMVXRETm56aVE5UGQzZytBRURCbUJ1YnM3R2pSdHAzTGd4TldyVVlPVElrUVV1TnlBZ1FHZlkvN1YzNzNFeTF2MGZ4OTg3ZTJUdG9yVkx1eWpjaUJ6YTdxaHdSKzRTMGQ0S0VmMmttNXdLa1RzNTVueStrWkRja2tQYmlZZkRsbEx1NUp5MVJaWk5ZbTNydUxaMTJGMzJOS2ZmSC91YjY3ZGpabythcUY3UHg4Tmp6TXcxMTNYTlhIUFkrYzc3Ky9sRVJVVTVWVEw4K3V1dmpVbENXN1pzTVM1ZnYzNjlvcU9qalRFNkIzZWgyVDhEUWxvQUFBQzNtSm9oNVZVemhITFd0N28yRFg2N3daS1FDdjgvZUhTclY5SUtEQXhVcjE2OVNyejhoUXNYSk1sdE96bEhjTUxIeDBmUFBmZWN1bmJ0NmpUVDh1REJnNW83ZDY1U1UxUDE5Tk5QRzl1ZE1HR0NoZzRkcXFWTGw2cGl4WXA2NUpGSEpNbG93M2ZxMUNtTkdERkNIVHAwa01WaTBiLy8vVzhsSmlZNnpWRDA4dkp5S2dOdXNWaVVrWkhoTWdNc0lTRkJYbDVlWmFxWVVORCsvZnMxZmZwME5XL2VYTU9HRGRPMWE5YzBjZUpFdDRNVWprR1ZvcjdFZnZubGwyVnFNNVNRa0NDVHlhVEtsU3NibDExZkRqMCtQbDdmZlBPTldyVnFwVU9IRG1uQ2hBbDY1WlZYU3IwdEtUK2tWZExuaStPeEtEaVltcENRb0lrVEorcktsU3Q2NG9rbjlNd3p6eFI2KzhEQVFFMmJOazJ2dlBLS3RtN2RxcE1uVCtyVlYxOVY3ZHExMWJCaHd4THZjMHhNakdKaVlvcGQ3bFkrcHRlN1B0aFRsTXpNVE9NWUpDWW02dXpac3hvL2ZyemVlZWNkSFRod3dLa1YxT0hEaHpWNzlteEZSa1pxeXBRcFRsVjlubnJxS2RXcVZVdExseTUxcVZKbXNWaDA3Tml4RXJmWks0ek5adFBjdVhQbDcrK3ZWMTU1UmRPblQxZFdWcGFHREJuaUZIUW9UbnA2dXQ1ODgwMDFhTkJBczJmUE5nYkxHemR1ckhmZmZWY2ZmdmlocGsyYnBwQ1FFRjI5ZWxVV2kwVzlldlZTMTY1ZGI2aTlYbW01YTNmbzUrZm44cnl5V3ExT0E1R3BxYW15MisycVdyV3F5enJUMDlOMTl1elpFbTNmOFR3dTZNc3Z2NVRGWWxHN2R1MWtzVmcwWjg0YzQ3cDc3cmxIYmR1MjFiNTkrelI3OW14SitUOXVMRjI2VkpNbVRkS01HVE5Vcmx3NUpTWW1Lakl5MHFtQ1lrRVhMMTdVMkxGamxaS1NvckZqeDdvOXRqYWJUWW1KaVc3djQvUFBQKy8wR0YxZlNjaWR4TVJFNWVibXV0MVdTa3FLM25yckxlM2R1MWMxYTliVTFLbFRuVUkzb2FHaG1qTm5qc2FQSDYvbHk1ZnJxNisrMHNDQkF4VVpHZW0wSDQ1WjJkOTg4NDFHalJxbDRPQmdyVisvWG5YcTFORWJiN3loYTlldUdWWGNIUCtLODJ0OVprbjVBL3NQUC95d1dyWnNLVDgvUDZjV2VkZHpWR3h5L1Bod1BjZXhPM3YyclByMDZWT2lsc1ZmZmZXVkpCbnRKejBsT3p0YjMzLy92ZUxpNHJScjF5NkZoWVdwUzVjdWF0T21qWVlORzZZNmRlcW9YNzkrV3JkdW5VYU5HcVhLbFN1clpjdVdpb3lNVklNR0RSUVFFS0R6NTgvcnl5Ky8xSkFoUTl3R0JkdTFhNmRseTVicDZ0V3JldmJaWjUydWMzd0dYN2h3b2REWHFTVEZ4c1lxTVRGUmd3WU4wc1dMRjQzWG82K3ZyL0g2aW9tSjBYZmZmYWNKRXlib21XZWUwZEtsUzlXaVJRdkZ4Y1dwWnMyYTh2SHgwYzgvLyt3VWRuWUVaU3RXcktqYmJydE52WHYzMXB0dnZxbktsU3ZySC8vNGg5YXRXNmRubjMxV2FXbHBoYzVBVDBwSzBzOC8vK3h5K2VuVHB5VkpPM2JzY1B2NVY5ano5RmI0ekxwMjdab21USmlnK1BoNDlldlhUeGN2WHRTR0RSczBmdng0OWV2WHI5ajJOQUNBUHo0cWFYbGVURXlNVENhVG5ucnFLVjI1Y2tWejU4N1ZDeSs4b0lvVkt4b3Q3ZDJORWV6YXRjdjRmOGVPSFYyK1ovajYrcGFvclhsQkJmK1dhZENnZ2RzV1k1TDB5eSsvS0RVMVZUMTc5aXkwdlRzODU4eVpNNW96WjQ1KytPRUhkZTdjV1QxNjlDaDBIT2Fycjc3U3lwVXJkZnZ0dDd0dE55M2xUM0p3ZHh4WHIxNnRLbFdxdUwzdXl5Ky9kUHJ1dEdyVktzWEd4am90VXpBSWMvLzk5NWVxQ3ZLQUFRTVVIaDZ1MTE5L1hYUG16SkhKWkpLWGw1Y1JXSlNrdUxnNHpaOC9YOHVXTFhNS1M1NDZkY29JYVNVa0pCVGFUdkI2WnJOWnljbkppbzZPTmk1cjI3YXRjbkp5RkIwZHJVY2ZmVlJoWVdFYU9YS2txbFdycHBFalIyckpraVhHcEtlU1ZvVzlQcVJsczltTTE3cURZM3lwNFBmajlQUjBaV1ZsNlk0Nzd2QklLT3Q2Zm41K0xoTVJDM0xYQnJJa1RDWlRpZCtiQ2hzZjJMOS92MmJPbktrRkN4YW9hOWV1NnRpeG8zRWNxbGV2WHV4NjNVMXlQSG55cE5OeCtPR0hINHovRjN5OFUxSlNWS05HamQva0dQd2VFTklDQUFBQVlQRDBJT0xpeFl0MTVjb1ZCUVFFeUc2M2E5KytmWkxrMUhiTDRmSEhIMWRtWnFZbVRwem85RVh4N05teldyMTZ0Ylp0MnlaL2YzOE5HelpNblRwMU1xNTNoSEZlZXVrbHpaMDdWNkZVK2hkYUFBQWdBRWxFUVZTaG9XcmF0S25Dd3NJVUVoS2lpUk1ucW43OStvcUxpOVB5NWN0MTh1Uko5ZW5UUjYxYXRUTFdVYmx5WlowNWMwYWJOMjlXVUZDUTR1UGpaYlBabkg3TWsvSmIzRFJxMU9pR3FpYXNYNzllUzVjdVZaTW1UVFJtekJpWlRDWUZCUVVaZ3lsbXMxa2ZmUENCZ29LQzVPM3RyYzJiTjZ0OCtmSkZWZytwVTZlT1U2V1VuSndjbDlsNlM1Y3VWVjVlbmlwV3JDaC9mMzhsSmlacTc5NjlhdHEwcWZ6OC9KU1VsS1RZMkZnam9CRVVGS1RVMUZUTm1qVkxsU3RYMXNpUkkzWG16QmxOblRwVnp6NzdyQUlDQWhRVUZLUmR1M2JKeDhkSGRydGRWcXRWZVhsNXFsMjd0c3NzMmVMczM3OWZQL3p3ZzN4OWZlWGw1YVd2dnZwS0pwTkpOV3ZXbE5sczFydnZ2cXQxNjliSmJyZXJXN2R1ZXVHRkY0cGRaMFJFaFA3OTczOXIzTGh4U2t4TTFNQ0JBelZreUpCaTIyRVZGQlVWNVJJZXVucjFxbE43dGx2MW1KYVcxV3JWeXBVcjVlZm5KMTlmWDZXbXB1cnc0Y1BHNDdWbXpSb0ZCUVdwVmF0V3V2dnV1N1Z3NFVMdDNidFh6ejMzbk82KysyNkZoSVNvYytmT3FscTFxZzRlUEtpREJ3OGF6d3VMeGFLOHZEdzFiOTVjbXpadFV2ZnUzWTFLZHNlUEgxZGVYdDROVmZ1eDJXeGF0R2lSWW1Oak5XblNKS045Mkx4NTg5UzdkMi85OWE5LzFaa3paNVNkbmEydFc3Y2FBMWgydTEwMm04M1lSNHZGb2xhdFdtbkZpaFZHNE9yU3BVczZmdnk0amgwN3BvU0VCQ1VrSk1qUHowLzE2OWRYV2xxYWpoMDdwalZyMW1qWHJsMnFWNitlYXRTb29TcFZxaWcwTkZRUkVSRTZkKzZjMHRQVGRlSkUvdnZ0Z1FNSDlQUFBQeHV0S1k4ZVBXck1RblVNZHU3WnMwZFNmaURKWXJFWTU1czNiKzV5MzVPU2twU2RuYTByVjY3bzlPblRpb3lNbENRaktMUnExU3I5NVM5L01lNnZJK3ppYm5idWloVXJ0R0xGaWpJZGc4ek1UTDMzM251cVZhdVdHamR1TEx2ZHJsV3JWaWszTjFlQmdZRUtDd3ZUNHNXTHRYSGpSdFdwVTBjVEpreFFlSGk0eXBjdnI3bHo1NnBQbno0S0R3OVhXbHFhY1IrdUZ4Y1hwMy8vKzkrNmVQR2lCZzBhWklRMzNuMzNYWjA3ZDA2QmdZSHk5ZlhWVHovOXBKU1VGS2ZQQ29lb3FDaW5RZEo5Ky9ZNUJVcCsvUEZIWXlaKytmTGxaYkZZakdxQ0JhdERKU1VsYWNPR0RkcTZkYXNzRm9zZWYveHhEUnc0MEcyMXJmRHdjQzFac2tUTGxpMVRURXlNUm8wYVpWUjk2dEtsaThxVksyZFVhWm8yYlpycTFhdW4xMTkvWFFFQkFWcXdZSUUrKyt3ekxWKytYREV4TVdyVnFwVnExS2loSVVPR2FPZk9uYkxiN2JKWUxNck56VlZvYUtoUkpVajZkVDZ6SExaczJlSTBLN2FzOXU3ZHE3bHo1eW96TTFQZHUzZDNHOXlkT0hHaWNuTnpGUndjTEg5L2Z4MC9mbHduVHB4UXJWcTFDdjBCVE1vUC94VDhFYTQwRWhNVE5YZnVYSjA4ZVZJVksxWlU2OWF0aldOeHZRb1ZLcWhQbno1NjVwbG50R2ZQSG4zOTlkZGF0MjZkTEJhTDdyenpUczJZTVVQejVzMHpxc2lscDZjck16UFRhSHNhR3h1cnRXdlg2dEZISDNXcVpoY1VGS1RZMkZqVnFsVkxzYkd4TXBsTWhjNmlYNzkrdmU2OTkxNDFiZHBVaHc4Zmx0VnExY2FORzQzUDNxdFhyeW9tSnNab0JkaXJWeTgxYjk1Y0pwTkpIMy84c2JwMDZhS1RKMDhxS1NsSjk5OS92L0YrNUtpVWxaMmRyYXRYcnlvbEpVV1BQUEtJcWxXckpuOS9mMzM4OGNlYVAzKys0dVBqQ3cxZDc5eTVVKysvLzc3YjYwd21rMmJObXVYMnV0V3JWNWZxQjR6ZjhqT3JWcTFhaW8rUFYrL2V2ZFc5ZTNkSlVvMGFOYlJpeFFxTkhEbFNvYUdoYXR5NHNhcFdyYXFnb0NEanh6L0hxZGxzVmw1ZW5zeG1zNW8xYTFab0ZWQUF3TzhYQWEyaUpTVWxHWDl2T0dSbVppb3JLMHRIang1MXV0eFJIYnFncTFldjZ1T1BQMWEzYnQxVXFWSWxyVml4UW9jT0hWS0ZDaFcwY3VWS21jMW05ZTNiVjhIQndaTHl2MGV0WHIxYVhicDBNVnBBUzNJN1RuSGd3QUhqYjZDU3VyNjZ0cVBxNnZXMmJ0MHFTV3JTcElsUlBkNmRDaFVxRkJueVFPbGtaV1hwL2ZmZjEvcjE2K1huNTZmeDQ4ZXJhZE9tdW5MbGlzczRYMXBhbWhZc1dLRFkyRmhGUlVWcHdJQUJaUnBQS2FseDQ4WVpWWlNQSERtaThlUEhhOHFVS1dyVXFKR2svSW1yNzd6emprdjFJY2RrRHNlWVU2OWV2VnorSGk5cWpLazRSNDhlZFJsektreHVicTZ5c3JJS1hUNHlNbEpoWVdIS3pNdzA5cW00Q3Y0bFliVmF0WDc5ZXFmTE1qSXlqUDh2V2JKRWVYbDV4bVRKTDc3NHdoaExrYVIrL2ZxcFFvVUtON3dmdjVWVHAwNFpWWHlMazVhVzVuYlNvTmxzVm1abXBqSG05R3NjaHlOSGp1ajgrZlBHK1lMSDRNQ0JBOXE1YzZjazZidnZ2cE1rcHc0TWpSbzFNaVpYLzlrUTBnSUFBQUJnOFBSc3o0eU1ES2RxUUVGQlFlclJvNGN4K0ZEUW80OCtxalp0MmpoVk5EbDE2cFQ2OSs4dnE5V3ErKzY3VDBPR0RGRjRlTGpMYmF0VnE2YUpFeWRxOWVyVlJtV1pSbzBhYWRXcVZmTDM5MWRzYkt6R2pSdW5xbFdyYXVyVXFTNVZPNktpb3ZUOTk5OXI0Y0tGc3Rsczh2WDFWWXNXTFp4SzF0dHNOaDA5ZXJUUTFsb2w1YWhHTW5Ma1NLZjc2Z2lOK1ByNmF1UEdqY2FnUW1ob3FJWVBIMTVrMWFVNmRlbzREYzZrcDZlN0RKWmtabVlhUVFNcC80ZkR1KysrV3lOR2pKQ1UvNFUrT2pwYTN0N2VhdHEwcVZxMGFLRzFhOWNxT3p0YnMyZlBWbUJnb09yWHI2Ly8vT2MvMnJwMXEvYnMyYU96Wjg5cTl1elpzbHF0c2xxdFJpV1ArZlBubC9weFNVOVBkNXFGVjZsU0piMzAwa3VxVXFXS2JEYWJUcDA2cGZMbHkydm8wS0ZPTXdLTEV4RVJvVVdMRm1ueDRzVTZmdng0cVc0cjViY3p1cjVhMGZVVlpHN1ZZMXBhM3Q3ZTJyRmpoekhZNHVQam82Wk5teHI3RVI0ZXJscTFhc2xrTWlra0pFU1RKazFTWW1LaXRtL2ZycVNrSkowNGNVSVpHUm5LenM2VzJXeVcxV28xQmhLOXZMems3ZTB0SHg4ZmhZV0ZPWlZWVDBoSVVGQlEwQTM5YUwxdzRVSnQzcnhaZmZ2Mk5RSmFyVnUzVnNPR0RiVmx5eGJ0MjdkUG1abVp5c2pJTUtyTXVCTVFFS0FPSFRwSXloLzhMTmlLb0diTm1vcU1qTlNUVHo2cGUrNjV4eGdBdTNEaGdyNzk5bHNkUEhoUUJ3NGNjQXF5akIwN1ZsOTg4WVdPSERsaXJIL1pzbVZPMjd0K2tISDM3dDNhdlh1MzAyVXpaODZVSkVWSFI3dk1rSXlQajllbVRadGtNcG4wd0FNUDZPbW5uemJ1Lzg2ZE83VnUzVHFaeldaaithQ2dJUFhzMmRQdER4VFBQdnVzVTRDMUtLKzk5cHJUK1lDQUFFVkVSQmh0UEx5OHZGemVyKysvLzM0RkJnYnEyV2VmTlNvcVB2cm9vN3I5OXR1MWN1VktKU1ltNnY3NzczZmJNakl2TDAvTGx5OVhkbmEyeG8wYjU3U016V2JUcmwyN25BWWVIM3ZzTVpmV0JwTDA1Sk5QT3JVU3VYVHBrbE5JcTFLbFN0cStmYnRUVmNIQXdFQzk4TUlMUnJXY2t5ZFBhdENnUWJMWmJMcm5ubnYwejMvK3M4andrQ1Q1Ky90cnlKQWhhdGV1bmQ1Ly8zM3QzYnRYS1NrcHhpRHBrMDgrcVJZdFdxaGF0V3JhdUhHanZ2MzJXODJhTlVzQkFRRjY2cW1uOU9DREQrcXp6ejVUZkh5OGR1N2NxZXpzYk9YazVCaVYwcnk5dlRWOCtIQ254K1RYK014eWFONjhlYW1yM1YyOWVsVno1ODQxemg4NWNrU3Z2LzY2Zkh4OE5HVElFRVZGUmJtOW5kVnFOU3FMU2ZtUGY4dVdMVFZ3NE1BaVorRTJhTkRBN1RFdktEYzMxNldsanBUL250dWpSdytGaG9hcVFZTUdKV3JCNE8vdnI3WnQyNnB0MjdiS3pjMVZmSHk4L1B6OEZCSVNvcENRRUczYnRrMHpac3lRSkZXcFVrVi8vZXRmWmJmYnRXVEpFbFd0V3RXbHZjU1RUejZwZWZQbWFmNzgrUW9NRE5UQWdRTUwvYUZseXBRcHhtZEtvMGFOMUxadFc3M3p6anRHbXhSdmIyL2RjY2NkUmpzV0h4OGZOV2pRUUdhejJXalZHQjBkcmFpb0tJV0VoQmdCN2YvNW4vOXgyczZHRFJzVUZoWm1mRDVQbURCQnMyYk5rc2xrTXQ1cnIvZmNjOC9wdWVlZUsvYnhjNmV3ZHNMdS9KYWZXUU1IRHBURlluRUtlVC94eEJOcTA2YU52djc2YTMzenpUZEtTRWpRenAwN2pSL2RDdU9vTkFjQStHT2hrbGJSSEg4VHVUTjA2TkJpYi8vUlJ4L0p4OGRIM2JwMTA3VnIxeFFURTZNdVhicm8wcVZMK3V5enp5VGxWOTkwVlBwTVNrclM2dFdyMWJ4NTgyTGJjSzljdWJJVTk4UzlkOTU1eHdoa3VYUDlkNmZydFcvZnZzd1Z5K0VxSVNGQmE5ZXVWWnMyYlRSdzRFQlZybHhaczJiTjB2NzkrelZuemh6VnJsMWJHUmtaK3Vpamp4UVRFNk5LbFNwcDJyUnBiaWRGRldTeFdOd0craXdXaTNKeWN0eGVsNXViNjNTK1lKREc4VjJ3WExseVR1R2g1czJidTFSSFAzLyt2RFp1M0tqSEgzOWMxYXRYTC9iN1oybDE3ZHJWYmJ0R2QxNSsrV1haYkRZdFhMaXdWTnU0ZVBHaVVsTlRDNzArT0RoWUVSRVJoVjVmVkx0RFNmcjg4OC8xeUNPUHFISGp4c1prRlNsL2JIck5talhxMWF1WHgwSmEzMzc3YmFGdE5CM2pGS1gxM1hmZktUNCt2a1RMNXVYbHFVR0RCckxiN1hycnJiZlVxVk1ucDRCcVFjZU9IWE5iR2QyaGR1M2FiaXRDT3hUVzdsREtuL3dVRnhlbmJ0MjZ1VXpRM3JwMXE2eFc2NTgycE9WbHY3NTNCUUFBQUlCYlN0VDgzZnJrKy93Zm5EWU9hNmwvM09zYVN2bzlzdGxzSldyUGRMM1BQLzljZDk1NTV3MFBRSHo3N2JlNjU1NTczTFphL0MwVi9BR3d1T1hzZG51eGoxbHFhcW9DQWdLTUdhTkZzZGxzeXN2TFUyNXVyc3FYTDE5c2l5OUpUalBmU3FLc3g3bTRkVnk3ZGswNU9UbEc5YVd5S0VsYnM3TDR2UjNUa3JEWmJQTHk4bks2VDVjdVhaS2ZuOTh0T2ZQdytQSGordW1ubjlTeFk4ZGlsM1ZVenJMWmJNWXhjUnhEazhsa0RKcCs5dGxuU2sxTjFWMTMzYVdHRFJ1VzZIaEkrWUc2NU9Sa1hiaHdvY1JsL0c4MnU5MHVzOWtzSHgrZkczcjk1dWJtRmptWWQ2UFMwdEprdDl1ZFFsWUZPWTZwdXlCUFZsYVdNakl5RkJZV1ZxTDc2S2g4WTdQWjNMNEg3dDY5VzJGaFlXNHJMWlhFbVRObkZCNGU3blpmOHZMeTlPMjMzeFlhZ3ZrOVc3ZHVuU0lqSTEzQ3I5ZHpWQWl6V3EwbGFpTnFOcHZsNWVWMTB6L2pDOHJMeXpOK3FMbjk5dHVOOStmang0L0x4OGVuMUJVblBjRmlzZHhTajFsWjNXcWZXVGFiemVXZjQzT21yTzFPQUFDNDNzUU5DWnEwTWIvTjFJUi9OTlNrcCs2K3lYdmtLaTR1VG1QR2pORWJiN3poRWhpWU1XT0dybDI3NXRMYUxUTXpVNzE3OTlhb1VhT01IL083ZGV1bW5Kd2NWYXBVU2RuWjJUS1pUSHIzM1hjMWV2Um9veExYbWpWcm5FSmEvZnYzMTZ4WnN3b05hUjA1Y2tURGh3L1h3b1VMU3ozZXRIanhZdFdwVTBmdDI3ZVhKTTJlUFZ0SGp4NDFKZ1NscDZkcjBLQkJHak5tak5Na3hZTUhEMnJPbkRsYXRteVo4VGZLOE9IREZSa1pTVWpyVjNiaHdnV24xdUU1T1RrYU8zYXNmdjc1WnozNjZLUDY3TFBQaklwVW5UdDNMbllzWmZUbzBVNFRTVXFqYnQyNldySmtpWEp5Y3B4Q1NzZU9IZFBzMmJQMTZxdXZPbFhZTGZqZHdjSHhmTDMrT1YydzNlSGt5Wk1WRnhmbnNuMnIxU3F6MlN3L1B6L2orMmZMbGkzVnMyZFA5ZTNiVitQSGo5ZEREejFVNHZzemJ0dzRuVDkvWHUrODgwNlJ5eFhjTjBsYXUzYXQwNlMxNjdWcTFjcFlkdjM2OVhycnJiY1VFeE9qY3VYS2FkKytmUm8vZnJ6TGQ4T2NuQnk5K09LTDZ0eTVzNTU0NGdtTkhUdFdEenp3Z0diT25LbEtsU3BwNE1DQk9udjJyUHIwNmFQMzMzKy8wTEdFR3hVZEhhMlZLMWVxZCsvZUx2dDQvUGh4ZmYzMTExcThlTEhMK0VHL2Z2MVVybHc1bC9CWmx5NWQxSzVkT3cwWU1LQkUyOSsyYlp2eTh2TFVzR0ZEOWUzYjEzaE05dXpabzRrVEp6cTF1bnppaVNkY0toc1dWSERaenAwN3EwT0hEc1orREI0OFdFbEpTVTdmSVIzZjJkZXZYNisxYTlmcTY2Ky8xcElsUzNUcTFDbTkrT0tMaW82T1ZuQndzR2JNbUNFL1A3OC83WHZkNy85Yk53QUFBSUJmelc4NTI3T3NQL3c3cXRyY3FQdnV1KzlYV2MrTktrbDFEc2R5SlZuVzBkS3NKQndCbEpMODRPMVEybkxwTnhyUUttd2RnWUdCTi96RHBpY0NXdEx2NzVpV2RMM1h1NVhiTDlTdFc3ZlF0bURYTTVsTUpYcWVsclpxa0VQRmloVi9kNjJzdkx5OGZwV1dEcDRNYUVuNTFZaUtVdFJ4TFYrK3ZORnVyaVI4ZlgyTGZNOG9hY1d4d2hSczYzczlQeisvUDJSQVMxS0paMmQ3ZVhrVmV3d0s4dFQ3KzQzdzgvTnpPM3U1cE85VnY0VS9Ra0JMdXZVK3MwcjZPUU1BK09PZ2tsYlJycThVSk9YL0hlTHQ3ZTF5dWJ1cU0xMjdkbFZHUm9aOGZYMFZIUjJ0VjE1NVJRa0pDVHA2OUtqdXYvOSt4Y2JHS2k0dVRoVXJWcFFrL2ZMTEw1S2t3NGNQTzFYcXJGdTNybTYvL2ZZYnZqOHZ2dmlpeTJYZTN0NUdBTVF4YWFSaXhZcE9vUkRIeEovYmJydk4yRmYrWnZDTWdnRXR1OTJ1bzBlUEtqZzRXQmtaR2RxOGViUGF0Mit2Y3VYSzZaZGZmbEZHUmthSkpnUkdSRVE0VlM5Mm1EVnJsc0xDd3B5cU9qa3NXN2JNQ09zZk8zWk1JMGVPZEZubSttcmY4K2ZQMXllZmZLSk9uVG81VllRcVR2djI3UlVaR2VsMG1kbHMxb29WS3lUbGh4MGQ5OU5kbDRLU3FsaXhvbjc4OGNjeTNUWXdNTkJ0WmVORml4WVZlVHVUeWFUeTVjdHJ6cHc1VHBkUG56N2Q3U1N0M054Y3A0cmlucGFZbUtqQXdFQ1h5c1NTZFBic1dUVnUzTGhVWTMzQndjRTZjZUpFaVNlYnRtM2JWbWF6V1crLy9iWWtxVm16WmtVdTM2TkhEN1ZwMDhicHN1VGs1Q0tySGtyNTM3dWpvcUwwOTcvLzNianN3SUVEMnJoeG84dXlWcXRWT1RrNW9uNVV2ai9HTjI4QUFBQUF2d29HRVFFQUFBQUFBTXFPc1pXaVhidDJUZW5wNlU2WG1jMW1XU3dXbDhzZExaMEw2dDY5dXlUcHJiZmVVdDI2ZGRXdVhUdFpyVlk5OWRSVHV2dnV1eFViRzZ1MzMzN2JtQlRsYU9YMTBVY2ZPUVU0Qmc4ZWJJUzBISlZrSEpOVk9uZnVYT0syWklHQmdmcnd3dytMWGU3RUNlZm5SV0ppWW9uV2p4dG5zOW4wNDQ4LzZwdHZ2dEcyYmR1VW1wcXFxbFdycW4vLy9tclpzcVhlZlBOTnhjZkhhOXk0Y1NVS2FGbXRWZ1VIQjZ0cDA2WXUxL243KzZ0aXhZcHVyd3NPRGphZTQzWHIxdFhpeFl1TDNWYjE2dFVWSHgrdnpNek1Vb1cwM0xWcmZPT05ONHlXaTYxYnQzYXE1bnZxMUNtblphZE5tNlo5Ky9ZVnVZMnBVNmVxU3BVcVNrOVBMMU8xZXBQSjVMYXFjbEdUTW5OemMxVy9mbjJ0WHIzYTVibzMzbmhEa2x3Q1dTV3BZdjlyU2t4TWRHbnY1eEFSRVZGa0cwZDNPbmJzcUxmZmZsdWRPblVxOFlTNjNOeGMyZTEyUGZiWVk4VnVMeVFreE9VNEZQZitsNUdSb2NtVEo3dGMzcUZEQjNYbzBNR2xkWDNCaXZVZ3BBVUFBQUNnQUdaN0FnQUFBQUFBbEIxakswVnpWMzNJb2FTVlZuLzg4VWR0M0xoUkN4WXNNS3BXRGhvMFNEdDM3cFFrTFYrKzNLWGQ0ZFNwVXd0dGQ1aVZsU1hwLzhNaEF3Y09OTUpkeFNscE1HWGx5cFZPSWJHU2hzQlFkaGFMUlFzV0xOQytmZnVVbnA2dWdJQUFOV3ZXVElNSEQ5YUREejZvZ3djUDZsLy8rcGRTVTFObE1wazBmZnAwdCt2cDBLR0RCZzhlN0xUZUc2M2VXNzU4ZWFkMmQvSHg4WHJ0dGRjMGMrWk1sMnJjblRwMTBzcVZLNVdZbUZoc3EvakNmUHJwcC9yMDAwL1Z1blZyN2RpeG85amxXN2R1N2JTdGQ5OTlWL1hxMVZQTGxpMk55NnBWcTJhOHpsSlNVbFNqUm8weTdWdHBiTml3b2RqV2l1UEhqM2M2bjVXVnBYTGx5bmx5dDV5MmRlN2NPWVdHaGhydlIrN1VxMWZQZU95SzA3VnJWMFZHUnVya3laUEZWZ1M3ZlBteXZMMjlGUklTb3BvMWF6cTF6dncxOWVqUm84aDl1ZU9PTy9UWVk0OFo1eDN2c2IvVmNialZFZElDQUFBQVlHQVFFUUFBQUFBQW9Pd1lXM0hQeTh0TEpwTkpMNy84c2xQN09adk5waDkrK0VHTkdqVnl1VTFXVnBhbVRKbmlWSDNsNnRXcm1qNTl1anAyN0tqNjllc3JMUzFOdi96eWkxTlZvTks2ZHUyYUpCa3QwZHUzYjEvbWRSWG0rcERZdm4zN1hNSWsrSFg1K1Bnb0xDeE05OTEzbjFxMWFxVm16WnJKMzk5Zm1abVpXckJnZ1Q3Ly9ITTFiOTVjdlh2M2RybXQxV3BWZEhTMFVsTlRYZHBpWm1WbHljL1B6MjAxTkxQWnJHdlhycm05emhGVWNjZHV0OHRzTnJ0dEI5ZXhZMGU5OTk1Nyt2REREelYyN05pUzNIVW51M2Z2MXB0dnZxbkhIMzljclZxMUtsRklxMVdyVms3blY2OWVyVHAxNnFoSGp4NU9senRhdWljbkovOG1JYTJPSFR1cVJZc1d4dm5rNUdSTm5qeFpTNVlza2IrL3Z5U3BTcFVxVHJkSlNVbHh1bzBublR4NVVwSjA2TkFoSFRwMHFORGx4bzRkVytLUWxpVFZxVk9uUkFHOWZ2MzZLVFEwdE5oV2hUZHEyYkpsVGtIV2hRc1hxbHExYW5yNjZhY2w1VmNsM0xWcmwzRjlTa3FLZ29LQzVPTkRQRWtpcEFVQUFBQ2dBR1o3QWdBQUFBQUFsQjFqSys3ZGUrKzkrdUtMTHlUOWZ3dENrOG1relpzM2E4MmFOUm96Wm93ZWZ2aGhsOXR0MnJSSkFRRUJ4dm5seTVmci9Qbnoycmx6cHpadjNteXNhK1BHamNZeWNYRnhxbGl4b2lUcGwxOStrU1FkUG56WXFRVlgzYnAxamZETjZkT25GUkFRb0xObnorcWJiNzRwMC8xcjJMRGhieEpTUWVrVURHQ1p6V2F0WGJ0VzBkSFJrcVNSSTBjNlZmdHhjSVFEVTFOVDFiTm5UejM1NUpOTzE2ZW5weXN0TFUwREJ3NTB1ODBMRnk0VWVsM2R1bldOLysvYXRVc3BLU21TcEhQbnprbVN0bS9mcnA5KytrbFNmbnZFeHg1N1RKVXFWZEpERHoyazdkdTNxMi9mdmlXOTY1S2tIVHQyYU9iTW1icnZ2dnMwZE9oUUhUaHdvRlMzTDA2ZE9uVmtNcGwwN05neGwyQlhTYmlyS09jdXFPWVFGQlNrUzVjdXFWKy9mbHE1Y3FVUitLeGV2YnJiS2sycHFhazZmLzY4UWtORFM3MXZaVkd2WGoxOTlORkhoVjcvL2ZmZmE4YU1HUW9PRGk1eVBWbFpXZnJxcTY5S3ZmMnJWNi9LYnJmcmswOCtNUzRMRGc1VzY5YXRDNzJOM1c1M09RN0ZWZnFyWHIyNnBreVpJaDhmSDQwZVBWb0JBUUVLQ2dveVFudlgrLzc3N3hVV0ZpYTczVzYwb3Ywekk2UUZBQUFBd01BZ0lnQUFBQUFBUU5reHR1TEticmZyK2VlZjE4TVBQNncrZmZwb3lwUXBPbmZ1bk41KysyMjFiOTllLy8zdmZ6Vm56aHlGaDRjN3RlZmF2bjI3RmkxYXBIbno1aGsvL2pkcDBrUTJtMDBSRVJFS0R3OVgxYXBWVmJWcVZhTlZvU1M5L2ZiYlJoREFFZUw2NktPUG5Ob05EaDQ4MkFocEpTVWxxVmF0V3RxOWU3ZGlZbUtjOWowdkwwODJtMDIrdnI1T3Q3L2U0TUdEaXd4cDdkKy8zd2prT0xhSjM4YlZxMWYxNmFlZmF1UEdqYnA0OGFKYXRteXBJVU9HeUd3MmErL2V2VTVWbGs2ZE9xV3BVNmNxT1RsWkw3NzRvanAzN3V5MExyUFpyRXVYTHVtUlJ4NXgyNTd6OWRkZlY3VnExVFJvMENDWDZ4WXVYT2pVSW03UG5qMzYvdnZ2amZWSzBzNmRPNDFXaWhFUkVVYUlyRWVQSG1yZHVyWEN3c0tVbHBaV292dTlhZE1tTFY2OFdFMmFOTkg0OGVPTGZQNldWVUJBZ09yVnE2ZURCdzg2WFc2ejJXU3hXT1RuNTFmb2JUTXpNd3V0V2xkVTRDc2pJME9TVktsU0phTUtucU9DazVUZlduVHExS202ODg0N3RXYk5Ha25Tekprek5XalFJUDM5NzMvWHJGbXpWS2xTSlpmMTJtdzJaV1pteXMvUHI4eHQrZno4L0hUYmJiY1ZlcjNqMkRwQ3BJVzVldldxbGkxYlZ1cnQ1K2JtNnZMbHkwNjNyVm16WnBFaHJTVkxsbWpKa2lXbDNsWkdSb1pxMTY1dG5OK3dZWU0rL2ZSVFNWSzdkdTNVdlh0M05XN2NXS21wcWRxK2ZidHljM00xYXRRby9ldGYvOUl6enp6alZDSHh6NGFRRmdBQUFBQURzejBCQUFBQUFBREtqckVWVjRjT0hkSzVjK2RjMnNaSmtyZTN0OGFORzZjQkF3Wm84ZUxGV3Jod29USXpNN1ZseXhZOStPQ0RDZ2dJMEpneFk3Um8wU0pWcWxSSmJkdTJWZHUyYll2YzN2TGx5NDFXWWtsSlNlcmZ2NzlMdTBFSGk4V2lZOGVPcVUyYk5ucmhoUmYwd2dzdkdOY2RQMzVjSTBhTVVMMTY5VFJqeGd3amNMSjc5MjYxYU5HaVZDR0QzYnQzTzFVRXk4N09MdkZ0Y1dPbVQ1K3V1TGc0Tld2V1RKTW5UMWE5ZXZVa1NZc1hMOVlubjN5aWFkT21xVkdqUm9xT2p0YmF0V3NWSEJ5c21UTm5Lakl5MG1WZEowK2VsTTFtMDExMzNlVzIvWnl2cjY4Q0F3UGRYbGUrZkhtbHA2Y2I1MTk3N1RYai80Y09IZExJa1NNMVljSUVOVzNhMU9XMnRXclZLbkZMVDdQWnJJVUxGMnJMbGkxcTFxeVpYbi85ZGFNVjRLOGxPenRiNTg2ZFUvWHExZFdpUlF1dFdMRkNLU2tweHVzdU9UbFpRNGNPMWVqUm93dHROUmdRRUtEKy9mdTd2UzQ4UEx6UWJaODVjMFpTZnFET0VUeDc3YlhYak5kbmNIQ3dtalp0cWcwYk5talRwazBhTm15WTB0TFN0R0RCQXNYR3htcmt5SkZHV0txZ0F3Y09hUFRvMGVyZnY3KzZkZXRXOGdlakZCd3RMeXRYcmx6a2NtRmhZVTdWc0JJVEV6Vi8vbndOSFRyVWVQNjZVNVoyaDYxYnQzYjduSk5jVzBjV2RPYk1HYWZIOGNFSEg5VGpqejh1U1FvTkRWVllXSmk4dkx3MGR1eFlWYWxTUmFOR2pkTGN1WFBWdjM5L0RSOCtYQTg5OUZDSjkvR1BocEFXQUFBQWNJc3JXQUo0M0xyRG1yL2xKODl0N083bDB2VHRubHMvQUFBQUFBREFIOW4vamEzc1AzbEpaa3QrRlNjL0g1UDhmRHhYTlNUSGJKWCtyMFBZb2RQcFJTOThFMnpac2tVQkFRR0YvaWdmRWhLaXFWT25HaUd1TTJmT2FObXlaYnJqampzMGNlSkVEUjA2VkpNbVRkS2NPWFBrNCtQODgzWm1acWFPSFR1bW5KeWNNdTNiZDk5OXA4ek1UTjEvLy8xT2w1OCtmVnBqeDQ1VlJFU0VKaytlYkFSQWZ2NzVaODJlUFZ0Tm1qVFJ1SEhqbklKWFJSa3hZb1JUU0d6ZnZuMGFQMzU4bWZZWnBmUHl5eS9yNHNXTGF0Q2dnZFBsZ3dZTlVrcEtpaVpObXFUZzRHQmR1SEJCYmR1MjFVc3Z2YVNnb0NDMzY5cTdkNjhrdWF6clZuTDU4bVh0MjdkUFVWRlJHang0c0ZNRnJkemNYRWtxdHVXY3pXWlRXbHFhVWxOVGRlSENCVm10Vm4zMzNYZDYrZVdYZGZic1dWMjVja1dTOU41Nzc2bGR1M1phdVhLbDFxNWRxeUZEaGtqS2YvM2s1T1FVMnRhdlVhTkdldTY1NS9URUUwK1Urdjc5K09PUE1wbE1tajU5dWdZTUdDQXB2NTJxby9wVmZIeTgzbnZ2UFIwOGVGQTllL1pVcDA2ZEpFbE5temJWdEduVE5HREFBSTBmUDk3bEdDWWtKRWlTV3Jac1dlcDlLcW1NakF5WlRDYTNsYnlLRWhJU0lsOWZYdzBiTmt3REJneHdxZkJXVnM4Kys2d2lJeU9MREg2NWMvSGlSYVdscGVuU3BVdEcrOUJxMWFxcFdiTm1rdkx2NTRjZmZxZ1BQL3hRUVVGQm1qbHpwaUlpSW93ZzdwUXBVeFFWRmFWQmd3YTV2S2YvR2Z6NTdqRUFBQUR3TzNia2JJWkgxNTl1R1MxSnF1Z3pRK21XMFp4eXlpbW5uSExLS2FlY2Nzb3BwNXh5eWltbm5KYmh0Q0NMMmFvc3M5V2pZenI2djh6RmxXdTVudDFPS1YyOGVGSGJ0MjlYVkZTVUVhTHc5dloyYXZzbVNYZmRkWmZ4L3hNblRoaVhCUWNIYStEQWdWcThlTEVPSHo0c1NUcDY5S2dTRXhOMTRzUUpuVHQzVHBMVXBrMGIvZTF2ZjVNa3AzWndGeTllbEpRZlhDbllidERYMTFjaElTSGFzbVdMZ29PRGRkOTk5eG5YeGNmSGE4cVVLYnJ0dHRzMGUvWnNwMWFLZDk1NXArYk5tNmN4WThibzFWZGYxYlJwMHdvTjlPRFdFQllXcHJDd01PTzgzVzdYNGNPSHRXM2JOaVVrSkNnN08xdTFhdFhTbURGajFMQmh3MExYWTdGWXRHM2JOdDEyMjIycVc3ZHVxZmZEYkRZN2hhT3VYYnVtOVBSMFhibHlSVC84OElNa2FkdTJiZHE3ZDY4dVhicWt5NWN2cTBtVEp1cmR1N2ZUZWxKVFV5V3AwSlo4WVdGaCtpZjhzY3dBQUF0VVNVUkJWTTkvL21NRWdUNzk5Rk5sWldYSjI5dGJXN1pza1plWGwwdUZKRWZiUUg5L2YzMzMzWGNhTTJhTTBTcFV5bis5K1BqNHFFS0ZDbnI0NFljVkhoNnU4UEJ3M1hiYmJmTDE5VlZVVkpSaVltTFVxbFVyUlVaRzZ1alJvL0x4OGRGZi92SVh0L3ZZb0VHREVnZmRNak16SlVrK1BqNHltODNhczJlUGV2YnNxYVNrSkUyZlBsMVMvakdWOGwvdjA2ZFBWMkJnb0taUG4yNkVoaVFwTWpKU1M1WXMwZVRKazNYNThtV1g3U1FrSktoV3JWcEZWdkc2VVhGeGNhcGV2WHFwVy8xVnFsUkpjK2JNMGJ4NTg3UjQ4V0xkY2NjZGJpdTlPVUo0SmRXOWUvY1NMV2MybTVXVGsyT0VWWGZzMkNGL2YzOU5uanhaNDhlUGw5MXVWL1hxMVkzbE4yM2FwUGZmZjE4ZE9uVFFQLy81VDFXb1VFRlNmdlcwVjE5OVZiVnIxMVpjWEp3c0ZzdWZNcVRsWlhjOFl3RUFBQURja3FMbTc5WW4zNSsvMmJzQkFBQUFBQUNBa3JMTENFNzlsaDZxRjZvZFk5djg5aHN1eFBIangvWEdHMjlvM0xoeFJpdTBGU3RXNklNUFB0QS8vL2xQUlVSRU9DMS85ZXBWclZxMVNqVnExTkRjdVhPTnk1T1NrbFNyVmkyTkhUdFdCdzhlVkowNmRWUy9mbjNqWDQwYU5iUnIxeTVObVRLbFJQdFZ0MjVkRFI0OFdNT0hEOWZUVHo5dHREbGNzR0NCTm0vZUxFa0tEQXlVdDdlM3JGYXJiRGFiYkRhYjAvK2wvRFowczJmUE5nSXhzMmZQMW4vLysxK2p2WnpkYmxkdWJxNThmWDJkS2hwWnJWYVp6V2FuU2x3NU9UbHEzNzY5WG5ubGxWSTl4aWlheldiVHp6Ly9ySjkrK2tuSGpoM1R2bjM3bEphV0pwUEpwQWNlZUVCZHVuUlJreVpOaWwzUDJyVnJ0V3paTXZYcDAwZTlldlZ5dTh6enp6K3ZtalZyYXRLa1NkcTdkNitPSERtaWN1WEtLVE16VTVzMmJkSUREenlnU1pNbUtUWTJWdVBHalhPNmJVQkFnRUpDUWhRV0ZxWXFWYW9vTEN4TTk5NTdyNEtDZ3ZUKysrK3JRb1VLc3R2dDJyVnJsL0x5OHZUaGh4ODZCUWdIREJpZzhQQnd2Zjc2NjA3cm5URmpodmJ1M1N1cjFhcmc0R0IxNzk1ZDk5MTNuODZlUGF2MDlIUmR2bnhaMjdadFUzSnlzbGF2WHEzQXdFQ3RXclZLMWF0WFYvWHExUlVSRWFHd3NMQWlnMFU1T1RrYU1XS0VrcE9UMWFsVEozMzU1WmVxVTZlTzhSb3ViTi9jaVltSjBlWExsK1huNTZmYzNGeHQzTGhSSVNFaGV1ZWRkN1Jod3dZdFdiSkVTNWN1VmMyYU5iVjY5V3A5L1BISHFsQ2hndTY1NXg2RmhZWEpack1wTEN4TVBqNCtSaWpPWXJFWXI3bmMzRnpsNXVhcVJZc1d4bkczMld6Nnh6LytvYTVkdStxNTU1NHJkaCtMczNIalJ1M1pzMGZseTVkWFFFQ0FmSDE5ZGVMRUNTVW1KcXBYcjE3cTA2ZVB5MjM2OWV1bmN1WEs2YzAzM3l4eTNULysrS1B1dXVzdW1jMW1MVnEwU09YTGw1ZVBqNC9PbkRtajNidDM2L0hISDlmdzRjTmRicmRueng1Tm5EaFJ5NVl0SzdaMTV1blRwN1YxNjFiNStmbkp4OGRIOGZIeGlvdUwwN2h4NDlTaVJRdjE2dFZMRFJvMDBLUkprM1RzMkRITm5UdFh5Y25KcWwrL3ZtclhycTNLbFN2TGJEWXJORFRVZU40NDNqOHRGb3Z5OHZLVWs1TWprOG1rdm4zN2x1S1IvV1A0ODhYU0FBQUFnTitaNmQwYWEwVDcramQ3TndBQUFBQUFBRkJDWHh4T1VXWk9mdldza0VBL1ZhN2c1N0Z0YllrL3B5K09YSkFrUmQ1WjBXUGJLWXU2ZGV0cTBhSkZUcGM5OWRSVE9ucjBxTmFzV2VOU1VjdlgxMWYxNjlmWGlCRWpuQzUzaEFwR2pScGxoS2NLTTJQR0RJV0VoQlM1WC83Ky9rcE9UbFp3Y0xDZWVlWVo0L0lISG5oQWx5OWZWdFdxVlZXaFFnVUZCZ1lxSUNCQS92Nys4dlgxTmNKV0pwTkp1Ym01bWpkdm5oWXRXdVFVdUFrTkRkWGd3WU9MZm1EY2VPT05OMHA5R3hSdCsvYnRtak5uanZMeThpVGxQNzhhTjI2czd0MjdxMDJiTnFWcU81ZWJtNnNxVmFvVTJXck9FY3FSOGdPSGE5ZXVOYTZyVnEyYWV2YnNLVWxxMkxDaGhnMGJwdERRVU9OZllSWFpMbDI2cE8zYnQwdktiMU40KysyMzY0VVhYbkFLYUJWbDlPalJMcGRGUjBkcjVjcVZ4dm1Ra0JDOTlOSkxxbHExcWlUcHhSZGZMTkc2SFFJQ0FqUjM3bHd0WDc1Y1gzenhoY3FWSzZmbm4zKytWT3R3T0g3OHVMWnMyU0lwLy81V3IxN2RDQjJGaDRlcmNlUEdxbE9uamlTcGI5Kytpb3FLMG80ZE81U1FrS0REaHcvcjh1WEx5c3JLVWw1ZW5pd1dpMUZseTh2TFM5N2UzdkwyOXBhUGo0K2lvcUtNYlNZbUppb25KMGV0V3JVcTB6NWZMelEwVkFrSkNVN3ZiNEdCZ1hyaWlTY0tEZmlWbEtQcW9LK3ZyL2J2MzI5VURuUTh0eDNQc1J2aDcrK3ZEejc0d0RoZnJsdzV0Vy9mWG4vNzI5OWtNcGtVR2hxcUo1OThVcEpVdjM1OXZmMzIyenB3NElEMjd0MnJNMmZPNk1pUkk4ck16RlIyZHJhc1ZxdXNWcXR4SEV3bWszRU0yclM1ZFFMRnZ5VXFhUUVBQUFBQUFBQUFBQURBNzlURURRbWF0REcvWGRxRWZ6VFVwS2Z1dnNsNzlQdHg5dXhabDJwZXBYSDgrSEdGaG9ZYVlSOUhoYTNTdGpPRFo1ak5acjMxMWxzS0R3OVh2WHIxZE5kZGR4a3QyOHJpOU9uVHFsR2pSb21YdDl2dHNscnp3NW8zMnRiTkU4K3RXL241YXJmYlpiZmJYZmJ0MUtsVHFsbXo1azNhcTlLeDJXeEdVTXhSWGUvM3htYXp1UnlENU9SazNYSEhIVGRwajM3L3FLUUZBQUFBQUFBQUFBQUFBUGpUdVpHQWxwUmZLYXlnV3pIczhtZm02K3Vyb1VPSC9tcnJLMDFBUzhxdjNuU2o0U3dIVHp5M2J1WG5xNWVYbDlHdXNLRGZTMEJMeW45OGJ5UVVlQ3R3OXh3aG9IVmpidDFYSFFBQUFBQUFBQUFBQUFBQUFBRDhBUkRTQWdBQUFBQUFBQUFBQUFBQUFBQVBJcVFGQUFBQUFBQUFBQUFBQUFBQUFCNUVTQXNBQUFBQUFBQUFBQUFBQUFBQVBNam5adThBQUFBQUFBQUFBQUFBQU9ER0pWKzhwdTFIZjduWnU0R2I2S2VVVEdYbDJTUko5YXRWVURrLzc1dThSd0R3NjJyVElQUm03MEtaRWRJQ0FBQUFBQUFBQUFBQWdEK0FWYnVUdFdwMzhzM2VEZHhNZHJ2azVYV3o5d0lBUE1hK3F0dk4zb1V5bzkwaEFBQUFBQUFBQUFBQUFBQUFBSGlRbDkxdXQ5L3NuUUFBQUFBQUFBQUFBQUFBQUFDQVB5b3FhUUVBQUFBQUFBQUFBQUFBQUFDQUJ4SFNBZ0FBQUFBQUFBQUFBQUFBQUFBUElxUUZBQUFBQUFBQUFBQUFBQUFBQUI1RVNBc0FBQUFBQUFBQUFBQUFBQUFBUElpUUZnQUFBQUFBQUFBQUFBQUFBQUI0RUNFdEFBQUFBQUFBQUFBQUFBQUFBUEFnUWxvQUFBQUFBQUFBQUFBQUFBQUE0RUdFdEFBQUFBQUFBQUFBQUFBQUFBREFnd2hwQVFBQUFBQUFBQUFBQUFBQUFJQUhFZElDQUFBQUFBQUFBQUFBQUFBQUFBOGlwQVVBQUFBQUFBQUFBQUFBQUFBQUhrUklDd0FBQUFBQUFBQUFBQUFBQUFBOGlKQVdBQUFBQUFBQUFBQUFBQUFBQUhnUUlTMEFBQUFBQUFBQUFBQUFBQUFBOENCQ1dnQUFBQUFBQUFBQUFBQUFBQURnUVlTMEFBQUFBQUFBQUFBQUFBQUFBTUNEQ0drQkFBQUFBQUFBQUFBQUFBQUFnQWNSMGdJQUFBQUFBQUFBQUFBQUFBQUFEeUtrQlFBQUFBQUFBQUFBQUFBQUFBQWVSRWdMQUFBQUFBQUFBQUFBQUFBQUFEeUlrQllBQUFBQUFBQUFBQUFBQUFBQWVCQWhMUUFBQUFBQUFBQUFBQUFBQUFEd0lFSmFBQUFBQUFBQUFBQUFBQUFBQU9CQmhMUUFBQUFBQUFBQUFBQUFBQUFBd0lNSWFRRUFBQUFBQUFBQUFBQUFBQUNBQnhIU0FnQUFBQUFBQUFBQUFBQUFBQUFQSXFRRkFBQUFBQUFBQUFBQUFBQUFBQjVFU0FzQUFBQUFBQUFBQUFBQUFBQUFQSWlRRmdBQUFBQUFBQUFBQUFBQUFBQjRFQ0V0QUFBQUFBQUFBQUFBQUFBQUFQQWdRbG9BQUFBQUFBQUFBQUFBQUFBQTRFR0V0QUFBQUFBQUFBQUFBQUFBQUFEQWd3aHBBUUFBQUFBQUFBQUFBQUFBQUlBSEVkSUNBQUFBQUFBQUFBQUFBQUFBQUE4aXBBVUFBQUFBQUFBQUFBQUFBQUFBSGtSSUN3QUFBQUFBQUFBQUFBQUFBQUE4aUpBV0FBQUFBQUFBQUFBQUFBQUFBSGdRSVMwQUFBQUFBQUFBQUFBQUFBQUE4Q0JDV2dBQUFBQUFBQUFBQUFBQUFBRGdRWVMwQUFBQUFBQUFBQUFBQUFBQUFNQ0RDR2tCQUFBQUFBQUFBQUFBQUFBQWdBY1IwZ0lBQUFBQUFBQUFBQUFBQUFBQUR5S2tCUUFBQUFBQUFBQUFBQUFBQUFBZVJFZ0xBQUFBQUFBQUFBQUFBQUFBQUR6b2Z3RkVuUnk3VXBVMDFBQUFBQUJKUlU1RXJrSmdnZz09IiwKCSJUaGVtZSIgOiAiIiwKCSJUeXBlIiA6ICJtaW5kIiwKCSJWZXJzaW9uIiA6ICIiCn0K"/>
    </extobj>
    <extobj name="C9F754DE-2CAD-44b6-B708-469DEB6407EB-3">
      <extobjdata type="C9F754DE-2CAD-44b6-B708-469DEB6407EB" data="ewoJIkZpbGVJZCIgOiAiMzMxODc4MDYzMDk5IiwKCSJHcm91cElkIiA6ICI1ODAxMzQ0MjEiLAoJIkltYWdlIiA6ICJpVkJPUncwS0dnb0FBQUFOU1VoRVVnQUFCTmtBQUFMekNBWUFBQUFzejlHTkFBQUFBWE5TUjBJQXJzNGM2UUFBSUFCSlJFRlVlSnpzM1hkY2xYWC94L0UzNDRCTVFXV0tpbWh1Y08vVXpOVE15b2Jadk10MmFXWm10dmN1Mit2WGZXZDNhV1ZsWldxWkMwY203bzBERlJBWHk4R1F3enpuOFBzRE9YY0V5aEl1d05mejhlZ2hmcS9yWE5mbkZKM3pQZS96SFE2RmhZV0ZBZ0FBQUFBQUFGQmxqa1lYQUFBQUFBQUFBTlIzaEd3QUFBQUFBQUJBTlJHeUFRQUFBQUFBQU5WRXlBWUFBQUFBQUFCVUV5RWJBQUFBQUFBQVVFMkViQUFBQUFBQUFFQTFFYklCQUFBQUFBQUExVVRJQmdBQUFBQUFBRlFUSVJzQUFBQUFBQUJRVFlSc0FBQUFBQUFBUURVUnNnRUFBQUFBQUFEVlJNZ0dBQUFBQUFBQVZCTWhHd0FBQUFBQUFGQk5oR3dBQUFBQUFBQkFOUkd5QVFBQUFBQUFBTlZFeUFZQUFBQUFBQUJVRXlFYkFBQUFBQUFBVUUyRWJBQUFBQUFBQUVBMUViSUJBQUFBQUFBQTFVVElCZ0FBQUFBQUFGUVRJUnNBQUFBQUFBQlFUWVJzQUFBQUFBQUFRRFVSc2dFQUFBQUFBQURWUk1nR0FBQUFBQUFBVkJNaEd3QUFBQUFBQUZCTmhHd0FBQUFBQUFCQU5SR3lBUUFBQUFBQUFOVkV5QVlBQUFBQUFBQlVFeUViQUFBQUFBQUFVRTJFYkFBQUFBQUFBRUExRWJJQkFBQUFBQUFBMVVUSUJnQUFBQUFBQUZRVElSc0FBQUFBQUFCUVRZUnNBQUFBQUFBQVFEVVJzZ0VBQUFBQUFBRFZSTWdHQUFBQUFBQUFWQk1oR3dBQUFBQUFBRkJOaEd3QUFBQUFBQUJBTlJHeUFRQUFBQUFBQU5WRXlBWUFBQUFBQUFCVUV5RWJBQUFBQUFBQVVFMkViQUFBQUFBQUFFQTFFYklCQUFBQUFBQUExVVRJQmdBQUFBQUFBRlFUSVJzQUFBQUFBQUJRVFlSc0FBQUFBQUFBUURVUnNnRUFBQUFBQUFEVlJNZ0dBQUFBQUFBQVZCTWhHd0FBQUFBQUFGQk5oR3dBQUFBQUFBQkFOUkd5QVFBQUFBQUFBTlZFeUFZQUFBQUFBQUJVRXlFYkFBQUFBQUFBVUUyRWJBQUFBQUFBNElLVWs1T3JqejZib1VsVG56YTZGRFFBemtZWEFKUW5KeWRYWDN6MXJRN0V4ZXZqZDE4M3Vod0FBQUFBUUQyWG01ZW5SVXRYNlBzNWMzVXFMVjBkMnJVMXVpUTBBSVJzcUxONDBRTUFBQUFBbkc4ci9seWo5ei81dDNKeWNuVlIyekNkU2tzM3VpUTBFSVJzcUpONDBRTUFBQUFBMUlURXBCVDVOMnVtRzhlT1VaK2UzVFgydG51TUxna05CQ0ViNmlSZTlBQUFBQUFBTldIc05hTjEyMDNYUzVJeU1qTU5yZ1lOQ1NFYjZpUmU5QUFBQUFBQU5hRlJvMFpHbDRBR2l0MUZVU2Z4b2djQUFBQUFBT29UUWpZQUFBQUFBQUNnbWdqWkFBQUFBQUFBZ0dwaVRUWUFBQUFBQUZEblJhM2ZwTGo0Qk8ySTNtMXZ1KzdxS3pTd2Z4OERxd0wraDVBTnFJSVhYbjFiV2Vac1NWTFg4TTVxRXhhcXJsMDZ5ZFBUdytES0FBQUFBS0RoU0U1SjFhelpQMm5wOGxYMnRvZ3VuU1JKbmg0ZUNnandONm8wb0JSQ05xQUt3bHFIMnI4OW1UVjdqcjE5WUwvZWV2RGU4UXJraFI0QUFBQUFxaXdyeTZ4WjMvK2t1Zk1YU3BLdXZmb0tkUXZ2ektnMTFHbUViRUFWM0hIcnVCSi9qMXEzVWR1amQydHA1Q3JkZHZkRTNYN0xPTjEreXcwR1ZRY0FBQUFBOVZkeVNxcGVlSFc2NGc0bWFNU3dJYnI5bG5HR0RXVFl1bjJuVHFXbDY3S2hndzI1UCtvWFFqYlVlM1hoUlc5Zy96NGEyTCtQcmg4eldwLzk1MnZObWoxSE82SjM2NlZucGpHRkZBQUFBQUFxS0N2THJLbFB2YWlzTExPbVBUSkJJeThiYWxndDJUazVldkw1MTJTejJkVEUxMWM5dW9VYlZndnFCM1lYUmIxVy9LTDM1cnNmYSt2MmFLUExVV0NBdjE1KzduRk5lMlNDZGtUdnRyODVBQUFBQUFES04vV3BGNVdTZWx6dnZ2bVNvUUdiSkRWeWRWV25EdTNrMTZ5cFdvUUVHMW9MNmdkR3NxRmVLMzdSUzBrOVhxZGU5SXJmREtaLzhKbW1mL0NwWG5yMmNZTXJBZ0FBQUlDNmJlWjNjeFIzTUVIVEhwbWd0bUdodFhMUHh0N2Vpdno5cHpLUE9UbzY2b08zWDZtVk90QXdPQlFXRmhZYVhRVFFVTTM4Ym82KytmNG53NGM1QXdBQUFFQmRscHlTcXR2dW5xZ1J3NGJvOFNrUEdWME9VQ1ZNRndWcTBCMjNqbE5FbDA3NjdJdXZsWnlTYW5RNUFBQUFBRkFuelpvOVJ4N3U3cnI5bG5IbG53elVVWVJzUUExN2ZNcEVtYzNabWpWN2p0R2xBQUFBQUVDZGs1eVNxcVhMLzlSMVkwWWJ0b3NvY0Q0UXNnRTFMRERBWHlPR0RkSFM1WDh5bWcwQUFBQUEvbUZKNUNwSjBzakxMakc0RXFCNkNObUFXbEE4NUpuUmJBQUFBQUJRMHRMbHF4VFJwUk9qMkZEdkViSUJ0YUI0TkZ2VStrMUdsd0lBQUFBQWRVWnNmSUpTVW84emlnME5BaUViVUVzRzl1c2pzemxiVWVzMkdsMEtBQUFBQU5RSk82SjNTNUs2aG5jMnVCS2crZ2paZ0ZveXNIOGZlYmk3SzJvOUlSc0FBQUFBU05LT25idmw3OWVNcWFKb0VBalpnRm8wc0g5dnBvd0NBQUFBd0JrN2R1MVd0d2hHc2FGaElHUURhbEh4bE5IWStBU2pTd0VBQUFBQXc1bk4yUXJ3WnhRYkdnWkNOcUFXRmE4elVMenVBQUFBQUFCY3FJby9GN1VOQ3pXNEV1RDhJR1FEYXBHbnA0ZjgvWnBweDA1Q05nQUFBQUNRaWo0bkFRMEJJUnRReTdwRmROYU9YWVJzQUFBQUFDNXMyODhNUG1qVG1wRnNhQmdJMllCYUZ1RHZMN001MitneUFBQUFBS0JPWUNRYkdncENOcUNXRmUrY3c3cHNBQUFBQUFBMEhJUnNRQzN6OENqNmxpWXJ5Mnh3SlFBQUFBQmduTGo0QkVWMDZXUjBHY0I1UThnRzFMTGluWE5pNHhNTXJnUUFBQUFBakpObFp1QUJHaFpDTnNBQUh1N3VTa2xOTmJvTUFBQUFBQUJ3bmhDeUFRWm9FeGFxNUpUalJwY0JBQUFBQUFET0UwSTJBQUFBQUFBQW9Kb0kyUUFEQkFiNEtTV1ZrV3dBQUFBQUFEUVVoR3lBQVFMOC9RblpBQUFBQUFCb1FBalpBQUFBQUFBQWdHb2laQU1BQUFBQUFBQ3FpWkFOTUVCZ2dKOGtLVGtsMWVCS0FBQUFBQURBK1VESUJoZ2dNTUJma2xpWERRQUFBQUNBQm9LUURRQUFBQUFBQUtnbVo2TUxBRkI3TXMzWnlzN05VWDVCZ2ZJTExFYVhnd2JFeFdTU2k4bFpIbzNjNU9YaGJuUTVBQUEwR1BUZlVGTmNUTTV5TVpub3Z3SG5FU0ViY0FHdzJteEtQWFZLNXB4Y28wdEJBMVhVOFM5UVZuYU9zbkp5Rk5ERVY0Nk9ESllHQUtDcTZMK2hwdVVYV0pSZllERzAvOVltTEZSTGw2K3ExWHNDTllsUFFFQURsNU9YcDhOSnlYVFFVR3ZNT1RrNm5KeWkzTHg4bzBzQkFLQmVvditHMm1aVS84M1R3ME5tYzNhdDNoT29TWVJzUUFPWGtaVWxxODFtZEJtNHdGaXNWcVZublRhNkRBQUE2aVg2YnpBQy9UZWcrZ2paZ0FZc0t6dGJXZGs1UnBlQkMxUldkbzZ5c3ZsbUVnQ0F5cUQvQmlQUmZ3T3FoNUFOYU1BeXNzeEdsNEFMSEwrREFBQlVEdStkTUZwdC9nNEdCdmhKa3BKVFVtdnRua0JOSW1RREdyQUNDenRRd1ZqOERnSUFVRG04ZDhKb3RmazdHQmpnTDBsS1NUMWVhL2NFYWhJaEc5Q0FXYXhXbzB2QUJZN2ZRUUFBS29mM1RoaU4zMEdnNmdqWkFBQUFBQUFBZ0dvaVpBTUFBQUFBQUxVdXdKODEyZEN3RUxJQkFBQUFBSUJhVjd3bVczSUthN0toWVNCa0F3QUFBQUFBQUtxSmtBMEFBQUFBQUFDb0prSTJBQUFBQUFCZ0NIKy9aa3BKWlUwMk5BeUViQUFBQUFBQXdCQ0JBZjZzeVlZR2c1QU5BQUFBQUFBQXFDWkNOZ0FBQUFBQUFLQ2FDTmtBQUFBQUFJQWgyb1NGS3U1Z2d0RmxBT2NGSVJ0Z2dPMDdkMHVTMnJRT05iZ1NBQUFBQURDT3A0ZUh6T1pzbzhzQXpndENOc0JBbnA0ZVJwY0FBQUFBQUFET0EwSTJBQmVjL1B5Q0dydjJzY1JFblRxVlZtUFhCd0FBd1BsbE5wdDE0c1JKNVdUbjFPaDlDZ3NMYS9UNkFJem5iSFFCQUM1c0owK2UwcmZmL2lpTDFhcnUzYnZxMHFHREtuMk52WHYzcVZtenB2THphM2JPODdMTTJmcHl4a3haYlRZOU9tVmlWVXMrcTZYTFZtcnUzQVhxMktHZEprOStzRXJYT0hVcVRUYWI3YXpIblp5ZDVldlR1S29sQWdBQW5IYzJtMDBGQlFYS3o4dFhibDYrOHZQemxaT1RvNXljWE9YazVDZ2lvb3NhTlhLMW41K2ZYM0RPL2s1MXVMaVk1T2hZdWJFa2l4WkhLakp5bGE2NjZncU52bUw0ZWE4cExUMURmL3l4VkhGeDhYcnFpU2t5dWJpYzkzc0FxQnNJMlFBWUpqYzNUNTk5TmtQSEVwTWtTVm1uemVyWHA2ZmNQZHdyZkkyWW1QMzYrSlAveU5mWFI0OU5uU1JmWHgvN3NYMzdEaWorNENIMTdkTlRUWnI0eXNQZFRYa0YrWXFQUzlDNjladlV2MS92RXRmS05tZHIwWkpJaGJacXFaNDl1MVg2K1hTTjZLejU4eGRxYjh4K3JWMjdRUU1HOUszME5kNTQ2MzJkemp4OTF1UE5talhWcTY4OHE2ZWZlVm5tTEhPRnIzdlR6ZGVyZjc4K2xhNEhBQUJjV0JJU0RtdmUvRDlVV0dpVDFXcVZyZEFtbThVcWk5VW1xOFVxaTlVaXE5V3FBb3RGbGdLTENnb0taTEZZem5uTlI2YzhwSGJ0MnRqLy90NzdueWdoNFhDTjFEOTE2aVJkMURhc1JxNWRWYzdPVHRxeVpadXlzM08wZE5sS2pSNDkwdWlTQU5RUVFqWUFockRaYlByeXY5L29XR0tTL1AyYnFYbHdzTFp0MzZuUC8vT1ZIcDUwdjV5ZEsvYnkxTFp0bU5xMkRkUCsvYkg2NE1QLzAyT1BUWktYcDZjazZjL1ZhN1YxNjNZRitEVlRreWErY25CdzBBMWpyOVZiYjcydlgzNVpvSzdoblVzRWVrZVBKV25ac3BWcTBhSjVsVUsyZ0FCL1hUTGtZaTFmOGFkKytmVTNkZTNhUlI0ZWxWOTNMeWdvVUplUEhGYXEvYmZmRjl0Lzd0U3B2WEp6OGtvYzM3eGxtMXdidVNxOGM2ZFNqMjNpNjF2cE9nQUF3SVhIMjl0TEIyTGo1T3prSkpPems1eWNuT1ZzY3Bhems1T2NUYzd5Y0hXVHllU3M1SlRqeXNuSlVlZE9IZVRoNVNGWGs0dWNUU1kxY25XUnljVWtWMWRYdVpoYzVPcnFvbWJObXBTNFI4ZU83ZFdzYWRNeTczOHFMVTN4OFFrS0NncFU4K0FnZTd2RmF0SDI3ZEh5OFBSUXgvYnR6bHAvY1Qrd3RsUmtWSjdKMmFUTEx4K3V1WE1YYVBHUzVlclpzN3Q4eXBtWjRPQWd1YnE2bnZPY2hxSjRuZXFzTEhPdHJWbGRXRmlvcGN0WDZmZEZ5M1R3MEJGWnJWYTFhaG1pMFNNdjA1V2poc3ZCd2FGVzZrRERROGlHT29rWHZZYk5aclBwbTI5L1ZIVDBialgyYWF6SkR6OG9MeTh2blh6M1krM2ZINnVaczc3WCtEdHVrWk9UVTduWGNuWjIxZ1AzM2FtM3BuK29sSlJVZmZycEY1b3laYUpjWGY3WG9VczVmc0orZnV2UWx1clpvNXUyYk4ydVB4WXQxZGl4MTlpUEhUdVdLRWtLQ2c2czhuTWJkY1VJN1l6ZXJVR0RCc2pGWktyU05SbzM5bGJmdnIxS3RhOWM5WmV5em94ZXUrM1dHMHNjeThqSTFPWXQyOVE2TkZUMzNITjdsZTRMQUFEUXBJbXZQdjE0ZXJubnpaZ3hTNXUzYk5PTk4xNHZmLzl6TDlueFQyT3V2dUtzeHpadDNxcjQrQVQxNk5GVlYxMTV1YjM5ZEZhV3RtK1BWcUMvZjUzcTYxUjJWRjVCUVlGZWZPbU5jcy96OUhEWE8rKzhWcDNTNmczUE0xOTZKNmNlVjl0YUN0aysrZmQvTmYvM3hRb0tETkRBL3IyVm5aMmpiZHVqOWVGblgyamZnVmc5Tm5sQ3JkU0Job2VRRFhVU0wzb05WNEhGb3ErKytsWmJ0KzZRaDd1N0hwbjBnSm8yTFFyREhyai9UcjN4MXZ2YXRHbXJ6R2F6N3IxM3ZOd2FOU3IzbXU0ZTducmdnYnYwMWxzZjZPalJSQjFLT0t4Mjdkb3FNTkJma3BTYWVyekUrVmRmUFVyYnR1L1V5bFZyTkdqd1FBWDQrMG1TRXM5TVd3MXAzcnpVUGQ1OTd4TmxubU1hNTk4NU9qZ29LbXE5b3FMV2wzdnVqZU91VmFkT0hVcTBwYVdsYStYS3YwcWRlL3AwMWxrRDV0VGpSYyt4ZVRVQ1FnQUFjR0g3ODg4b1pabXpLM1J1VWxMeW1jZXNrWHNGUis1MzdIQ1J3c0pDcTF4ZlZjeWM5YjNpNHhQT2VVN1c2U3hKMG9xVmYycmp4czNuUERlOFM4Y1NYOUlXYTlHaXVScFZvTjlhSHF2VldtNjlEVTF5U2xFL3RtMHQvbTRrSmlicnlhbVRkTm5Rd2ZhMjFPTW5OR25xMDFxOGJLV3VIbjI1MnRXeGFjZW9Id2paVUNmeG90Y3c1ZVRtYXNZWE03VjdUNHk4dkwwMDZhSDdTNHdhYTlMRVYxTW1QNmlQUHZwY2UvYnMwenZUUDlMRWlmZXFTWlB5cHpvR0JRYm83cnYrSlE4UGQzdm5MU1FrUkpLVWtwcGE0dHlBQUg4TkhOaFBIdTd1YXV6dGJXOC9lbVlrVyt2V3JVcGRQL1g0Q1dXa1oxVCtTWmNqTnllM1ZGdEtTcXArbkRPM3pQT2JOZnZmMUlxbHkxYmFmejV5NUtnazZlVEpreVhhSmVtU0lSZkx4YVZxbytvQUFNQ0ZZMW5rU3AwNGNiSlNqMW0rNHM4S24yc3lYVzN2cC8wNDUxZXRMZU1MU2V1WnFaZUxGMGNxOGg5OUdrbUtQNWlneVpPZktQUDY3Ny8vUnFsTkQ5TFMwcFdTa2xybStmOWt6aktYdStadGk1RFNYOFpLMHMwM2pTMFZJRnF0VmtrcWMzYUd4V0lwYzNtVWpJeE1QZkhrQ3hXcUYxWDN4TlJKOG1uc1hhTE4zNitacmh3MVFqTy8rMUc3OSs3ajh5YXFoSkFOZFJJdmVnM1A0VU5IOU1XWHMzVDgrQWsxYTlaVUQwOTZvTXlwQmNIQlFabzY5V0Y5K05ILzZWaGlrbDU1ZGJxdXZXYTBCZzBhVU80MDRmRHdrbXVSQlFjRnlHUXk2ZENobzhyTnpTdXhxOVd0dDl4UTRseXoyYXhEaDQ3SXlkbFpyVnEyS0hYdGwxOTZXb1cyOHJkZG56NzlReDFMVE5JZGQ5eXM3dDI2bG50K1dlRlh1M1p0TmVIQmUwcTFmL0RCcHlXK1haNDdkMEdwYzdidjJLWHRPM2FWYU92ZnZ6Y2hHd0FBS05kenp6MWVvZjZPSk0yY05WdmJ0dTNVczg5TUsvRWw0TGs0Ty84dmJMSVVXSlNYbjYrT0hkckp5OXZMM243cVpKcGk0K0lWR09DdjVpSEIvenZmWWltYUNlSGhvVTZkMnBlNGJuVDBIdVhrNUtpdzhPeTFQM0QvWGVyUW9leTEzR1o5ODcyMmJ0MmhHOGRkcC83OXk5NG9hc3VXYmZybTJ4OHI5RHdsNlVCc25MNy8vbWQxamVpaU1XTkdsenIrNDQ5emxYRDRpQzRmTVV6ZHUwZFVla2RVVk04L1Ayc1dLNTY2YWpJUmxhQnErTTFCbmNTTFhzT3lZdVZmbWp0M2dTd1dpMXEwRE5IRUIrODU1Mkt2Zm41Tk5lMnhoelZqeHRjNkVIdFFzNy8vV1JzM2J0WE50MXl2NXNIQlozM2NQems3TzZ0Tm05YUtpZG12ZmZ2M3EydEUrRm5QM2IwclJqYWJUZTB2YWxObUlPVmF3YTNXSFJ3ZDdQZitlNmhYR1k2T2ptVS90b3lRc1dlUGJxVUN3Mkp6NS8ybU5XdktuN0lLQUFBZy9hKy9ZN1BaeWh4dFg4S1pQS3ZRWnBQdHpJaXRzamc1TzUxekFmOVJvNGFyWGJ1MjlyOXYycnhWc1hIeDZ0WTlvdFNhYkZ1MzdsQ0F2NS91dXZPMkV0ZDQ2ZVczbEpPVGM4NXlUYWF6OTgzTVo3N0U5UFgxT2VzNVo5dVU2N1piYjFST2JxNTlkc2JwMDFtYU8zZUIxcTNmSkVteTJRcDErZVdYbGZoM2tKZVhwNlRrRkIwNWZGUmZ6SmlwQUg4L2pSaHhxZnIxNnkwdkwwKzkvTkl6RjlRYTFISHhDWXJvVW5yakxpTkU3OTRyU1FvdDQwdDNvQ0pJS2xDdjhLSlh2eHc1ZkZRL3p2bFZzWEh4a3FRK2ZYcnFoaHV1a2NuWnBOemN2SE0rMXRYVlZSTWV2RmVMbGtRcU1uS1ZZdVBpOWNvcjB4VVIwVVhEaHcvVlJXM0Q5TzU3bnlqMWI1c2FTTkx6ejA0cnNhTm5odzRYS1NabXYzYnRpamxueUxZemVyY2txWFBIRG1jOXA3YnMzeDliNWpTSS9JSUMrL3AxeFp5Y25ldzdwTTc0Y3BiMjdZL1Y5TGRlTGpwV2dZMGpBQUFBL3VuVXFUUTkrOXlyRlRyM3RUZmVQZWZ4cmhGZDlPQ0RkNStQc21wTThwbnBwRTE4ZlNyOTJKQXpvKzB5TXpPMWFORXlyVjY5VnJtNXVYSnpjOU1WbzBabzZOQ0w1ZXpzck5WL3JWVk16QUcxYjk5R1F3WmZyTWVtVHRLQjJEZ3RYTGhVTVRINzljMjNQMnJSNGtoZE1XcTQrdmJ0ZFVIMTQrSU9KcWhONjlwZHE2OHMyM1pFNjYrMUc5U3FaWWk2ZERMK013SHFKMEkyMUJ1ODZOVWZXVmxtelp2L3U2S2lOcWl3c0ZDdUxpNjY2ZWJyOWVlZlVabzI3YmxLWGN2WjJWbVBQVHBKMzg3K1VZbUp5ZHE1YzVkMjd0eWxhNis1VXJsNWVjck5MdnJXTXIrZ1FJV0ZoYkw5WTVwQXQ2NFJtamR2b1hidDJpT2J6VmJtVVB6OC9BTHQzaE1qU2VyZUk2S0t6L3I4OGZGcHJCNDlTazgxM2JSeDZ6a2ZWNUJmb1B4eXdrc0FBSUNLQ21zVHFnSDkrcFo1Yk0yYXRVbzRkRVJqeG95V2w2ZG5xZVA1QlFXYWM1WTFadXVTakl4TVphUm55TkhSVWNGVjJFRHExS2swTFZteVhGRnJOOGhpc2NqSnlVbERMeG1rMGFOSHl2UE1UcGxMbDZ6UTNIbS9TWkxpNCtMVm9rVUxoYlZ1cFl2YXR0RWpreC9VZ2RoNHpaKy9VTEd4OFpyMXpROWF0RGhTZDQ2L3RkWTNpVEJDYkh5Q1VsS1A2L2F6ek15b0xWSHJOdXFOZHo1U28wYXVldkxSU1liV2d2cU5rQTMxUWtONzBTdmVPU2M1SlZXQkFmNEdWM1ArRmFwUXUzYnRWV0Zob1RwMzZxQ2JieDZyWnMyYWF0KytPTmtxdU01SE1XZVRrOExhaE9yWlo2WXBLbXFEZnY5OXNTUnAwTVg5TlhMa01QdDVyNzQyWFVlUEpwWjZmR0NndjVvM0Q5S3hZMG5hdG0ybmV2YnNWdXFjcUtqMXlzbkpVV2hvUy9uNVZXNEwrdk50K0dWRDVlWGxxZjc5ZXBjNkZoZ1FvUHo4ZkFPcUFnQUFGNklBUHo5ZGZIRy9Nby9GeE94WHdxRWo2dG1qVzVucjdHYWJzeXNVc24zNDBlY2xwa1lXcjZ1MmFORXlMVm15dk5UNWNmRUg5ZENrYVNYYUxCWkx1ZmM1bXgwN2k5YXlkWEJ3MFBZZDBlclZxMGVsSHArZG5hTTFhemVvMEdaVHY3NjlOWHIwU1BuNU5iWFhOVy9lNzRwYy9xZENRMXRxNU1oaG12WE5EM3J2dlU5MDgwM1hhK0RBb24rM0Y3VU4wMk5USjJuWHJyMmErK3NDWldWbHk3OEJma1lveXplejU4akQzVjBEKzVXOUZsNU5zMWdzK3M5WDMycnUvSVZxMXJTSlhuN3VDVjNFMnQrb0JrSTIxR2tOOVVXdnpabVFMU1gxZUlNTTJidzhQWFhmdmVOMTR2aEo5ZW5iMDk0Ky9vNmJxM3hOUjBkSERSclVYMzM2OU5DSmt5ZnRVeVFyNHVLQi9mWGpuTGxhdW5SNXFaRE5hclVxY3ZrcVNkS2dRUVBPZVoyOHZEeWRZejFkU2JJdkZteXhXTXFkRXV2czdHUmYzOE5pc2NoaXNXcndtUnJLZW15dlh0M3R4OHBhTDhSV2FKT2pjOTJiV3BDVlpkYkJRNGZsNU9Ra0p5ZW5vdWZ0NUN3bkowYzVPVG5MMmZsTXU1T1RuTTc4M09nY2E3Y0FBRkNYbkRoNVN1bnBHVXJQeUZSR1JxYlNNaktVbFpXbHZQeDg1ZWNYblBrbnYraWZncUsvNStYbktUKy9vR2dVZWtHKzh2TCtkK3lqRDk4eStpblpuVGh4UWhzMmJDN3oyTWxUcHlSSk8zYnNrcmQzNlpGc2VSWDhZckI5KzdZbGRudVhpblo4RDJsZThYVjR0Ky9jcFp6c2M2L0pWaGFiemFZVksxWkxLdW9UenZqeUd5VW1KZXVxSzBkVmVFMjBrSkJnM1gvdkhRb0tDcENmbjUrOS9manhFL3J5djk4b0llR3dldlRvcHZGMzNDSVhGNVA4L2Z6MDZXZGY2SnR2ZjlTdVhYdDF3dzNYcUVrVFgwbFNseTRkMWFsVGU1MDhlY3ErRnJWUjdudG9xc3paTlR0RElzdWNKWE9XV1FQNzk5SGNCWDlVK1RvRCt2VzJEMktvakxUMGREMzM4bHVLMlIrclFRUDZhc3FrQitUdFZmcDNHYWdNUWpiVVdYWDVSVy91L0lVbGRubXNDbmMzTnozMzhsdnk4aXA3azRmendXSzFhTkRnQWJwOHhLVTFkbyt6Q1FzTHJaRWg3cTZ1cnBYYS9FQ1MrdlhycFFXL0xkS2h3MGUxYjk4QnRXOS9rZjNZbHMzYmRmTGtLWGw0ZXFoM09kOWNQdlBNeXhYKzd6NXo1dmVhT2ZQN2M1NXozWFZYYThUd29aTCt0emxFUlgzdy9wdWwybkp6OCtwa09CVjNNRUZUbjNxeDBvOXpkSFNVcDZlSHZMMjg1TzN0cWNiZTN2YWZ2YjI4NU8zbHBjYU52ZXcvZTN0N3FiRzMxd1cxaGdrQW9HWWNUVXhTYXVvSnBhV2xLeTBqUXhrWm1VclB5RlI2Um9ZeU0wOHJMVDFENmVrWnlpNW5zZjM2TGk3K2tBNGZQbGJtc1lJem84ZCsrLzBQT2FqeWkvUjM2eDZ1cHMxODFhZDNUM3ZJSkVrN2QrN1d1dldiNU9EZ3FDZWZlS1JDdTI2MmpWcXYwMWxabGQ2aGMvR1NTQ1VucDhqRDNWMTNqTDlGWDMzOW5mNzRZNWxTVTA1by9CMDN5OWxVc2QzWkl5SzYySCsyMld6NmE4MWEvZnJyUXVYbTVtclU1WmZwNnF1dnNJZDJ6WnNINmVtbkg5UE1yMmRyMi9hZDJyTW5ScU91R0s2aFF3ZkwxY1ZGam82T2hzK3NrS1Q0UTRmdG0xdlVwRUtIUWtXdDI2aW85UnVyZkkwMnJWdFZPbVJMejhqVTVHblA2Zmp4RTVyeTBQMGFmZmxsVmI0LzhIZUViS2lUNnZxTDN1TElsWW8vZUtpYVZ5bVU1RkRqbmJQRDFhNnphbXcybS9MekMycmsyazdPVGpLZFpZZW5zcmk1dWVuU1N3ZHI0Y0lsbWpQblZ6MzE1QlE1bTB6S3ljNnhyNDh4Y3NTd01uY1YvYnRtelpxcWtadmJPYzlKUzgrUTFXS1JsN2RYdVR1U2Vyai83MW90UXBwcnlKQ0JwYzVadjJHekdybTRxbHYza3BzMk9KVXhZaTB0TFYzdTVkUlhuOWhzTm1WbW5sWm01bW1wN1A1OW1acjQraWc0S0ZCQmdRRUtEZ29vK2pNd1VNRkJBZWZjMVJZQWNPRW9MQ3pVOFJNbmRTd3hTVWVQSmVub3NVUWRTMHpXMFdPSlNrcEpsZlVjdTJWZVNQcjI2YWs3N3JpbHpHTXpac3pTNWkzYjlPd3pqNTkxdXVpamp6MXoxbXQzN3RSQm5mK3h6bkorZm9IbS9QU3JwS0tsUVNvYW1oVlB1NnlNN1R1aXRYRGhVa25TMVdOR0tTSzhzeDZkTWxFZmZmUzVObS9acGxQcGFacnc0TDJWR2xHMloyK01mdjU1dmhJVGs5V2tpYS91dSs4T2RTcGpVeTFQRDNkTm5IaVBvdFp1ME0rL3pOZThlUXUxYk9sS1hYeHhmMTB5ZEpCODYwQi9KZkszbjJyOEhqdWlkK3Y1Vjk1V1lJQy8vdjN4OUJxLzM5Kzk5OUhuU2twTzBSc3ZQYU5lWmF5RkRGUVZJUnZxcExyK292ZWZqOStwMXVPenNzeTY1cWJ4bXZiSUJJMjhiT2g1cXFxMDJDTkhhK3phNWRtMWE2OCsrNzhaTlhMdElVTUc2dWFieGxicU1aY05HNksvL2xxblk0bEptamQvb2NhT3ZVWS8vRGhYNmVrWmF0TEVWNWNNdWJqY2F6ejU1S1BsbmxPOE50eTRHNjRwZDJUYzMzWHMyRTRkTzdiVGdkZzRwYWRucUZmUDduSndjRkIwOUI3NSt2aVUrM3h6Y25KMDh1U3BNdGVjTTVxSGg0YzZkMnd2aTlVcXE5VXFxOFVxaTlVaXE5VW1pOFZTMUdhMXltSzF5bUlwK3JtZ29Pb0I3YW0wZEoxS1M5ZXVNNXRaL0YwalYxY0ZCUWFVQ09DYUJ3Y3B0RlVMTmZ2SHpxMEFnUG92UFQxRFI0NGw2Vmhpa2hLVGtuWDR5REVkUzB6U3NhVGs4N2JPYWRNbXZ2SnAzRmlORzN2THA3RzNHamYybHJlWHAxeE1Mbkp4TWNuRjVXOS9ta3h5ZFhXUnlYN01KRmNYRi9zeEZ4ZVRqdjVqNTNRaldRdHRLampMdjZmaXphYXNGa3VaNTFpc1phK1ROblBtYkczZHV1T3MxeXp1QS96ODh6ejkvUE84cXBTdDExNTczcjdwUUZuV3JkK29iNy83U1ZhclZiMTc5OUNRd1VYOXdCWWh6VFgxMFVuNjhLUC9VM3hjZ3Q1OTUyTk5tblJmaVpGMlpkbTdkNStXTGx1cHZYdjNTU29LL2NaZWY3WGN5dm55YytDQXZncnYwbEcvL2JaRVVXdlhhOG5TNVZvV3VWSVhYZFJHWFNNNkt6eThjNTBZMVZaVHVvWjMxdU5USnVxRjE2WXJOajZoU2xNK3F5TDErQW10M2JCSlhjTTdWK2l6NXRidE8zVXFMVjJYRFIxY0M5V2h2aU5rUTUxekliem94UjFNa0tRR3VSNWJNVGQzTjdWczJlS3N4MjAycTMyakFsOWZIM2w1ZVZYNDJrMmFWRDRNY1hOejA3aHgxMmpHakZtS1hQNm41T0NnRFJ1TDFoaTU2Y2JyeWgzRlZsc1dMRmlrUTRjT1Z5cWdrNlRvTXh0TnVOYkI2YUp0dzBMMTRmUlhLLzA0bTgybTAxbFp5c3pNVXVicG9oRnRtYWRQS3lQemZ6L2JqNTArcll5TTB6cWRsWFhPeFk5ejgvSjA4TkJoSFR4MHVOU3h4dDdlYWhNV3FyWmhvV2YrYkswV0ljR1Zubm9DQURCR2JsNmU5dTJQMDU2WWZZclpkMEM3OXV4VFJtWm1sYTdWUERoUWdRRUI5dERNcDNGais4Kytmd3ZVUEF4ZU42dW1iZHl3UlJzM2JEbm5PUytBZmQvbUFBQWdBRWxFUVZTOVVyazE1Sm8xYTZxV3JVcjNFZFBTMG5YaXhFazFhdFJJTFZvMFArdmpMUmFMRHA2WnFSRVMwbHh1Ym8xS25lTjBsdmR1czltc24zOVpvSFhyaXFZbWR1alFYbmY4NjZZUzV3UUcrdXZSS1EvcDNmYytWbEp5c3Q1NTkyTTlNbmxDbWRmYnVIR0xsaTViVVdMekxVOFBkNTA4ZVVyLy9zL1haMzBPWmZIMTlWRjZScVlLYlRidDIzZEErL1lkMFBZZHUvVG9sSW1WdWs1OU03Qi9IM200dTJ2dS9OLzErSlNIYXVXZWNmRkZuOFdTa2xQMC9DdHZsM21PcDZlSEhwOHlVZGs1T1hyeStkZGtzOW5VeE5kWFBicUZsM2srVUl5UURYWE9oZkNpRjN2bU9YWU43Mnh3SlRYbm9yWmhldnFwczQvOCtuSE9yenA2TkZFQkFmNTZmTnJEOHZBNCs3ZU5WWkdZbEt4RGh3NnIvOTkyS3VyVnM3dDJSZS9WK2cyYkZCbFp0Tm5Cd0FGOVM2eWpZYlJzYzNhcHdERXUvcUFlZUhDSy9lK2hvUzMxNUJOVDlNYnJMOGpGeFNTYnphYWxTMWRJS3RvcHRjQlNvRnR2dmtGanJycENsNCs4VEI3dTlmTURnS09qb3hwN2U1ZGFETGs4cDlMU2xaU2Nvc1NrWkNVbHA1NzVNMFdKU1NsS1MwOC82K015TWpPMWRmdE9iZDIrMDk1bU1wa1VGdHJTSHJxMUNRdFZXR2lyTWp2MEFJRGFkZVJvb3ZidTI2ODlNZnUxTithQURoNDZMSnZOVnVISCsvZzBWb3Ztd1dvUkVxeVE1c0ZxMGJ6b3orQ2dBTmIzUEtOMTYxWmw3bmd1RmZVNURoMCtxcXV1SENVdnI5TDl1UHlDQXYzODgveFM3YU5IajlUbzBTTkx0T1hrNXVyMTE5K1ZKTjErKzgzcTBUM2lyRFg5OE9Ndk9uandrRUpEVzJyYVl3OVgrTDlWWFB4QmZmWDFiR1ZsWlVtUyt2ZnZvMXR2dWNHK0NkWGYrZmsxMVpSSEp1aWQ5ejdScVZOcG12SGxMQTI3dFBRWCtnY1REdXZvMFVUNStEVFdxRkdYYVUzVUJoMDVmRlF4TWZzclZOTS9oWVFFNjRINzc5TEtsWDlwN2ZxTnV1bkc2NnAwbmZxbVRWaW9rbE9PMTlyOXNzOXNrcEY2L0lSU3p6Snl0SGlKa1VhdXJ1clVvWjFTVW8rclJVamwxb1hHaFltUURYWE9oZkNpbDVWbE5yb0VRMjNZc0ZrclY2NldoNmVISHBwNFQ2bUFiZjc4aGZJUDhDc1JrRlhHbHEwN05Hdlc5NHFJNkZ6cUdnTUc5dFg2RFp2c2YrL1h2K3lPbzFGT3BhZkwwOE5EaFlXRjlnVnl2Ync4MWFWelIvczV6Wm9WVFJ2dzlmV1JWQnhZSGxPUEh0M2s2T0NnalJ1MjZPaVJZN3IvL3JzVTRPOVgraVlOWEJOZkh6WHg5VkhuanUxTEhjdkx5eThLM1ZKU2xKaVlyTVNrRkNVbHB5Zys0WkJPbmtvcmRYNUJRWUgySFlqVHZnTnhKZHJiaG9XcVMrZU82aGJSV1JGZE90ZVpUVmtBb0tFeW03TzFkOStCTTZIYUFjWHNPNkRUWjhLU2MzRjFkVkh6NENCN2dOWWlwQ2hNYTlraWhDOU16c0hiMjFzVEhyeEh2azE4MUNLazdGRmwrL2ZINmREaG8rcmR1MGVaYTdKWnJWWUZCUWJJdXdLekZiNzdibzZPSHoraDRPREFjL2JwRnkyTzFLcFZhK1RxNnFxNzd2eFhwY0xRRmkxQzVPM3RLYXZOcWh2R2p0R0EvbjNQZVg1QWdMOGVtZnlBUHYvOEs5MXh4MDA2ZWlTeDFEbFhYejFLUVVFQkd0Q3Z0NXhOSnExYlY5VEhuUHp3QTJwMWpoa2QvNVNjbktxMzMvbFFVdEZJdnh0dXVFYlhYak82d2hzdjFIZHR3a0sxZFBtcVdydmZzS0dETkd6b29BcWQ2K2pvcUEvZWZxV0dLMEpEUXNpR09vY1h2WVl0THU2Z3Z2MXVqcHlkbmZYQS9YZVYyT3Bja280ZVRkU3l5Rld5V0N4S1Q4L1VxQXB1ZW1HeEZDMVF2R0QrSC9wcnpUbzVPanFxZFdpckV1ZnNqTjZ0TDJmTUt0SDIwVWYvMWgyMzM2UmVsWnllV1JOT25qeWxuT3djNVdUbmFQbnlWYnJzekhwOS9uNStaUzQ2ZkRvclN6OTgvNHUyYk4wdVA3OW11dTJXRytUdTRhN0F3QUQ5dm5DeDNuenpmZDExNTIwS0QrOVUyMCtsem5KMWRWSHIwSlpxSGRxeTFMSDBqRXdkaUkzVGdiaURpbzA3cUFOeDhVcEtUaTN6T3JIeENZcU5UOUM4M3haSmtscTFDRkY0bDQ3cUd0NVozU082c01FQ0FGUlRZV0doOWgySTA4Yk4yN1JoODFidFB4Q253c0p6YjNYbzRPQ2dsaTJhcTFPSDl1clU0U0oxYk45T3JWcUcyTCswUXNYazVPUVVMYTBoNmREaEk5cStQYnJNODQ0bEprbVNWcTVhTGZkeVJzMGZQM25xcktQVHNyTE1jblIwbEdzalZ5VW1KdXU1NTE5VFVHQ2d3aU02S1R5OHM5cUVoYXJBWXRHY09iOHFLbXE5WEZ4TXV2Kys4V1VHZStmaVlqTHAvdnZ2a3F1TFM0WGZwNXNIQit2RkY1NlVrNU5UbVNHYlc2TkdHanhvUUtsMlYxZFh1VmRpS3JHclcrbk5zaTZVZ0UyU1BEMDhaRFpuRzEwR2NGNFFzZ0dvTlljUEhkRW5uMzRocTlXcUIrNi9VeGUxRFN0MVRraElzQjU4OEc1OS92bC9OWC8rUXBuTlpvMjlmc3c1cjJ1ejJYVHk1Q2xKMGw5cjFzbkwyMHYzM24yNzJyVnJLNmxvN1k0RnZ5M1NzbVVyVlZoWXFORFFsdnJYYlRmcDYxbXpkZVR3VWMzNDhodEZSKy9WdUhIWG5QZHBxNVVSRjNkUWt1VGg3cTVmNXkyVTkxbW1TUjQvZmxKcjE2N1h5bFZybEp1YnE1Q1FZRDAwOFY1N1orN0tLMGZLUDhCUE0yZk8xbWYvTjBNM2pMMUdsNVl4eFFFbCtUVDJWdStlM2RXN1ozZDdtOW1jclFOeDhUb1FXeFM2SFlpTDE5RmpTYVUrNkIwNmNsU0hqaHpWNzR1V1NaS0Nnd0lWMGFXaklycDBWa1NYamcxNi9VVUFPRjlPWjJWcDA1YnQycmg1bXpadDJWN3VlbXJlWHA3cTBMNG9UT3Zjc1ozYXQydGJiNWRJcUV0eTgvSzFaTW55Y3M4cjNvRjE5Vi9yVkY2TTJidDNqN09HYko2ZUhycnJ6dHRrS1NqUXJ0MHgyckoxdTNaRzc5YlNwU3UwZE9rS2VYcTR5K1Rpb3JTMGRMbTV1K21oQ2ZlcVRadldsWDFha2xTbEVmNU1IUVpRR1lSc0FHckZ3WVREK3ZTVGZ5czNOMWQzMzNWYm1ldWc1ZWNYS0M4M1YvNStUVFhtNmxINitaY0Zpb3hjcGR6Y1hOMTZ5N2l6ZmhPOWZzTW0rMDVVclZ1MzBuMzMzV25mK2p3K0xrSGYvL2l6amh3NUprbnExaTFjZDQ2L1ZhNnVybnJzMFljMGM5YjMycnAxaHpaczNLemRlMkoweGFqaEdqUjRnRXgvVzUvRFVsQlE3cmZueFFydE8yMVp6N29iMXo4NU9UdkwwZEZSVzdac2x5Uk5mbVNDdnZubWUvMzNxMi9sNU9Ra1h4K2ZFdWRINzlxalJZc2o1ZUppMHFoUnd6VjYxUEJTMzNiMjZkMUQ3bTV1K3VMTG1mSTBNRGlzN3p3ODNOVXRvb3U2L2UzM05TY25WOUc3OTJwSDlHN3RpTjZ0L2JIeHBkWUFTa3hLVm1KU3NoWXZXeWxKQ2drTzBvQit2VFdnWDI5MTZ0Q096UlFBNEl3RHNmSGFzSG1iTm03WnFwaDlzV2RkVTgzUjBWRmhvUzNWc1VNN2RXemZUcDA2WEtTUTV2Vm5xWkQ2eE5lbnNUNzVlSHE1NTgyWU1VdWJ0MnpUQzg4OVVlbFJaV1Z4TnBuVXJWdTR1blVMVjNwNnVyNzlibzUyN2RxckxITzJkR2FVVTM1ZXZuNzdmYkVpd290MzNteGE3ZnRXbE9WTXFGaHVvb2hLSzk0Sk5pdkxmTTVkWVlINmdKQU5RSTNLeWNuUi9BVi82SysvMXNscXRjckx5MU5SVVJzVXVmeFA1ZVhtS3pjdlY3bDVlY3JMelR0cngzck5tdld5V0d5Ni9WODNsaGxPaEhmdUpILy9aZ29PQ3RUZDk5d2hrN096VWxLUDY0K0ZTKzA3aURvNU9lbmFhMGJicDJCS1JVUDU3N3QzdkZiL3RWYS8vRHhmV1ZsWm12UFRyMW9XdVZLREJ3L1V4UVA3eWN2TFU4ODgvNW95MGpNcTlieS9uamxiWDgrY1hhRnpieHgzblRxMHYwalJ1L1lvSU1CZkxWczAxNlNIN3ROWFgzMm52VEg3ZGVUb1VmMzM2Mi9WdVdNSE5XM2FST0ZkT3Nya1BFNmRPM2RRNDhiZWNuQndrTTFtazgxbVU2SE5Kb3ZWS292RnF1RGdRRTJlOUlCTUxpWWRPblJFcmNyWXlRdVY1K2JXU0gxNmRWZWZYa1VqM3ZMeThyVnJUM0hvdGtmN0RzU1YydUgwYUdLUzVzeGRvRGx6RjZpeHQ3ZjY5KzJwQWYxNnEyZTNybkoxTFQxRkJBQWFLck01VzV1MzdkQ0dUVnUxYWN2MmMyNUk0K3Zqb3o2OXVxdHZyKzdxMmFNcm85UnFRVzV1WG9YUHRkcUtRcWY4L1B3S1A4N1oyYW5NalFaeWNuSjA5RmlTWW1QanRIOWZyUGJIeHN0NjVyMjBiWnN3OWU3VFhRY094Q3M2ZW85aVl2WXJKbWEvNXZ6MHE0S0NBdFUxb29zaXVuWlI2OUNXNTIxcWNFcnFjYm02bU9UbTdpNFhrMG01ZVhuYXRtMkhKSjExcHNIZi9mTExBcmw3dUZYNGZqazV1Vld1dFNFSVBEUENNTXRNeUliNmo1QU5RSTF5ZFhWVlRNd0IrNVNDMDZlenRQZHZPeTQ1T3p2THc5MWRQZ0dONWU3bUpuY1BON201dWNuTnJaSGMzZDNsNENBdFhyeGM2OWR2bEpPamcyNjc3Y1pTSFNndmJ5ODlPdVVoZVhwNnlOblpXVXVXcnRDOGViL2JSNVcxYnQxS3Q5MDJUczJEeS83R2UvQ2dBZXJTdWFOKytIR3VkdTdjcGJTMGRNMmZ2MUEycTFXalI0OVVjRkNndkdyd0RkL0x5MFByTjJ5V3pXWlRqeDVkSlJWMTRDWlBmbEJyMTIzUWloV3J0WEhERm0zY3NLWEs5K2pXTFZ3UDNIL1grU29aZitQcTZxS2UzYnVxWi9laS8zWUZCUVhhdFNkR08zZnQwWTdvUGRvYnMxOEZmd3ZkTWpJenRYalpTaTFldGxJdUxpN3EyVDJpYUpSYjMxNlYza2tWQU9xREFvdEY2OVp2MHJLVnE3Vng4elo3bitDZkhCd2MxTzZpTnVyWHU0ZjY5T3FoZG0zRFdFK3RGdVhtNXVtUktVOVcrbkd2dmxiK3FMZGkxMTEzdFVZTUg2cW9xUFdLaXorb1U2Y3lsSnFhcWxQLzJIeW9zVTlqZGU4V3JuNzllaXUwVmRFNnFrTUdYNno4L0FMdGl0NnR6VnUzYTlldVBVcEtTbFpTVXJJV0w0bVV0N2UzcGt5Wm9LREFnRW8vaDMvNjdyczUycjgvdHN4akhUdTBLL2Z4Y2ZFSHExM0RoU1EyUGtHU1dGNEREUUloRzRBYTVlam9xTEhYajlIV2JkdDEwVVZ0MWJSSkUzbDR1TXZkM1UzdUh1NXlkU2wvRkkrZlg5SDZZbzZPVGlWMjNmeTd2eTlnMjdkUFR5MWJ0bEltazdPdXZQSnk5ZS9YdTl6cGVVMmErR3JDZzNjckptYS9GdnkyU0M0dXJobzFhcmlrb2gyaWFscElTSWhXcmZwTGwxNVNjdE9QQWYzN2FrRC92a3BPVGozVEdVMVRXbHFhMHRJeWxHVTJLeWM3UndYNUJTcXdGTWhxczBtMlFoV3FVQTV5a0J3ZDVPem9KRWRuSi9YdTNiUEdud09LbUV3bWRlOGFydTVkd3lVVmhXNmJ0bTVYMUxwTldyZHhzekl6VDl2UHpjL1AxN29ObTdWdXcyYTk1K0NnVGgzYWFVQy8zaG84c0wrQ0F1bG9BcWpmZHUySlVlU0sxVnExWnUxWmQxYjM4SEJYN3g3ZDFLZFhEL1h0M1owdkd3ems1T3lrMGFOSDF1Zzkyb1NGU3BLc05wdldydDFvYi9meThsUlk2MUNGdFdtdGR1M2FLclJWaXpMN2V5NHVKdlhvMlUwOWVuWlRYbDZlZHV6WXBVMmJ0Mm5QM24wS0RQUS9Md0diSkxVSWFhNjR1SVAyUU5qQndVRyt2ajRhZXNuZ0NtMG9OV25TL1dyWk1xVEM5MHRPVHRXNzczNWM1WG9CMUIwT2hSVmRhQWpBZVRQenV6bjY1dnVmRlBuN1R6VjZuOWdqUjJ2MCtyVXBQaTVCWVcxQ0szeCtjbktxbWpYMXJmTE9UQVg1K1RKVklBQThuL2JzaVZHblRoMXE5WjYxb1cyTGluY3lHenFiemFiZGUvY3BhdDFHUmEzZnBLVGtsTE9lMnpZc1ZLTkdETk93U3dZeGRRSkF2WkdTZWx5TGw2MVU1TXJWWjMyTmE5MnFwZnIwN3E2K3ZYcW9TNmNPckZQNUR3MnAvM1kyRm90Rkd6ZHVrWisvbjRJQ0E2cjlQcGR0emxaK1FiNTgvckdPclNRZFMweFVkbmF1bWdjRlZtckh6MkxGeTVsY2FMK250ZGwvcTYzUFJrQnRZQ1FiZ0hxaE1nR2JKQVZXY3hSUWJRZHNraHBrd0lhU0hCMGRGZDY1bzhJN2Q5UUQ5OXloaEVOSEZMVitvNkxXYmRUKzJQZ1M1OGJHSitqano3L1U1ek5tYXVDQXZycGl4S1hxM2pXY3FWTUE2aHl6T1ZzclYwZHAyWW8vdFh2dnZqTFA4ZmRycHVHWER0SGx3eTlscEM3azdPeXNBUVA2bnJmcnVYdTR5MTFsQjJobld5NmtvaTYwY0ExQTlSQ3lBUUJna05CV0xSVGFxb1Z1dmZGNm5UeVZwcWgxRzdWbTNVYnRpTjV0bjZKU1lMRm8xZW9vclZvZEpYKy9aaHA1MlZCZFBueW9BczRzRWd3QVJyQmFyVnEvYWFzaVYveXA5UnUzbEZoN3NwaWJXeU1OdWJpL2hsOTZpU0s2ZE9STEFnQkFnMGZJQmdCQUhkQzBpYSt1SGoxU1Y0OGVxY3pUV1lwYzhhY1dMVjJoZzRjTzI4OUpQWDVDMzN6L2s3NzUvaWQxN3hxdVVTTXUxYUFCZldXcTRyUm9BS2dzc3psYjh4Y3UxcnpmRnVsVVd1bWRRUjBkSGRXalc3aUdYenBFZ3diMGxZc0JJOE1CQURBS0lSc0FBSFdNdDVlbnJoc3pXdGVOR2ExOUIrSzBhTWx5cmZoempiSnpjdXpuYk5zUnJXMDdvdVh0NWFreFYxNnVNVmVPa2s5akZnd0hVRE5TVW8vcnAxOS8wK0tsSzVTYmwxZnFlT3RXTFRWODJCQ051SFJJaWMySUFLQThjZkVKQ212ZHl1Z3lnUE9Da0Ewd1FOc3pPeXZGeGlmWWZ3YUFzclMvcUkzYVg5UkdEOTQ3WG4rdVdhZEZTNWNyZXZkZSsvSE0wMW42NXZ1ZjljUFA4elZpMkJDTnUyNk1tZ2NIR2xneGdJWmszNEU0L2ZqTGZLMVp1OEcrQUh3eG44YmV1dlNTUVJweDZSQzFiZFBhb0FvQjFIZFpack04UGRqa0NRMERJUnRnZ09JZGxNem1zcmV6QjRCL2NuVjEwWWhoUXpSaTJCQWxKYWRvNGVKSUxWMit5ajVkcTZDZ1FBc1hSMnJoNGtqMTc5dEw0NjRiby9ET2JLWUJvUElLQ3d1MWRzTm0vZnpyQWtYdmppbDF2SFdybHJyaHVxczE3SktMNWVUa1pFQ0ZBQURVVFlSc0FBRFVNMEdCQWJwbi9LMjY4MTgzYVhYVWV2MDBkMEdKM1VuWGJkaXNkUnMycTBPN3RocDMvUmhkM0w4UHU2TUJLRmRCUVlHV1JLN1N6Ny8rcHFPSlNhV09kNHZvb2h1dnYxcTllM1kzb0RvQUFPbytRallBQU9vcEp5Y25EUjA4VUVNSEQxVDA3cjJhTTNlQjFtM1liRDhlc3o5V0w3L3hyb0lDL1RYMm1xdDArZkJMNWVyS0l1UUFTaXF3V1BUN0gwczFlODZ2U2tzdnVabUJvNk9qQmwvY1g3ZU91MDZ0UTFzYVZDR0FobXpucmozNjE4MDNHRjBHY0Y0UXNnRUEwQUNFZCs2bzhNNGRkVFF4U2IvTSsxMkxsNjFVUVVHQkpDa3BPVlVmZi82bHZ2M2hGOTEreXcyNll1UXdwbmdCa05WcTFhSmxLL1RkRDcvbytJbVRKWTQxY25YVjVTTXUxWTNYajVGZnM2WUdWUWdBUVAxQ3lBWUFRQU1TRWh5a3lSUHUxVjIzMzZ3RkM1ZG8zbStMN1NOVDB0TFQ5ZUZuWCtpblgzL1RYZis2U1VNR0RaQ0RnNFBCRlFPb2JUYWJUWkVyVit1YjczOVNVbkpxaVdNK2piMTF6VlZYYU15VkkrWGw2V2xRaFFBQTFFK0ViQUFBTkVCZW5wNjY5Y2JyTmU3Nk1WcXg2aS85OU90dlNqaDBSSktVbUpTc1Y5LytRTE4vK2xYMzNIR3IrdlJpZlNYZ1FsQllXS2cvLzFxcm1iUG42TWpSeEJMSFFvS0ROUGE2cXpSeTJDVXltVXdHVlFqZ1FwT1Z4VVp3YUZnSTJRQUFhTUJNenM0YWVkbFFqYnhzcU5adTJLUXZ2dnJXL3VFNi91QWhQZjNpNjRybzBrbjMzMzI3MmwvVXh1QnFBZFNVcVBXYk5QTzdIeFYvOEZDSmRuKy9aaHAvMjQyNmJPaGdOa2dCVU92aURpWklrcnBGZERhNEV1RDhJR1FEQU9BQ01hQnZiL1hyM1ZPTGw2M1UxOS8rb0ZOcFJkTklkKzdhbzRsVG50VGdnZjEwMSswM0s2UjVzTUdWQWpoZk5tM2RycSsvL1ZINzlzZVdhUGYyOXRJdDQ2N1RtQ3N2bDhtWmp3UjFpYXVMaS9MeTg0MHVBeGN3VnhjMlNRS3FpbmRVb0FHamt3YWowVW1yZXh3ZEhYWEZ5R0VhZHNrZy9UTC9kLzN3MHp4bDUrUklrbFpIcmRlYWRSczFhc1NsdXYzbUc5UzBhUk9EcXdWUVZWbFpabjN4OWJkYXVEaXlSTHVycTR2R1huT1ZiaHc3UnU1dWJnWlZoM054ZFRIUmY0T2hYRjJZTWc1VUZTRWIwSURSU1lQUjZLVFZYYTZ1THJwbDNIVzY4dkxoK3VhSG4vWGJIMHRsc1Zoa3M5bTBjSEdrbHExWXJldXV2a0kzajd0V0h1N3VScGNMb0lJS0N3djF4NUxsK25MbWQ4bzhuV1Z2ZDNKeTBoVWpoK21PVzIrVVQyTnZBeXRFZVJwN2VDaVRkYXBnb01ac2VnSlVHU0ViMElEUlNZUFI2S1RWZmQ3ZVhwcDQzNTI2ZnN4b2ZUbHp0bGF1anBJazVlZm42NGVmNStuM3hjdDA4dzNYNnRxclJzbUZrWWxBblhZZ05sNGZmUFpGcWFtaGx3d2FvTHR1djFuQlFZRUdWWWJLY0hWeGtiY25mVGdZdzhmTFU2NjF1UG5KOXAyN0pVbGR3MW1URFEwRElSdlFnTkZKZzVGcXU1T0c2Z2tNOE5jemp6K2lHOGRlbzgvKzg1VjI3dG9qNmN5VXM2KysxWUtGUy9UNGxJbDBnb0U2S0N2THJCa3p2OVBDeFpFcUxDeTB0L3MxYTZwWG5uOVNiY05DRGF3T1ZkRzBjV05sWmVmSVpyTVpYUW91SUU1T1RtcmF1TEhSWlFEMUdpRWIwTURSU1lNUjZLVFZYMjNEUXZYZW15OXA4OVlkK3M5WDM5aDNJa3hKUGE2cFQ3Mm8wWmRmcHZ2dnZwMjFuSUE2b0xDd1VJdVhyZEFYWDMrbnpNelQ5blpuWjJmZGNPMVYrdGZOWXhtQldrODVPVG9xTkNoUUthZlNaRDZ6YmlaUWt6emNHaW1nYVZNNU9EZ1lYUXBRcnhHeUFRMGNuVFRVTmpwcERVT3ZIbDNWczN1RWxxLzZTLytkOWIxU2o1K1FKQzFjSEtuMUc3ZG82c01QcWsrdjdnWlhDVnk0VW8rZjBHdHZmNkRkZS9lVmFBL3YzRkdQVG5wQUxVTFlKYmkrYzNSMFZGQ3pwanB0enBZNU4wZjVCUVhLTDdBWVhSWWFFQmVUczF4TUpyazNjcE8zQit1dkF1Y0RJUnR3QWFDVGhwcm1ZakxKeGVSTUo2MkJjWEJ3MEdWREIydnd3SDc2Y3Vac3pWM3dod29MQzNYeVZKcWVmdkYxRGI5MGlDYmVkNmM4UFQyTUxoVzRvQ3hhdWx5ZmZmRzFjbkp5N1cyK1BqNTY0TzdiTld6b0lBTXJRMDN3OG5DWEYrK3RhS0RpNGhNVTFycVYwV1VBNXcwaEczQUJvWk1Hb0NwY1hGejA0TDNqTldoZ1A3M3h6a2RLU1QwdVNWcTI0azl0MnJwZGowNjZYd1A2OWphNFNxRGhTOC9JMUZ2dmZhSk5XN2JaMnh3Y0hIVDE2Skc2Ni9hYjJRa1lRTDJUWlRiTDA0TXY2OUJ3T0JwZEFBQUFxQis2ZE9xZy8vN2ZCN3JtcWxIMnR2VDBERDMveXR0NjVjMzNsSjZSYVdCMVFNTzJkc01tM1huLzVCSUJXMGp6WUgzNi9wdWE5TURkQkd3QUFOUUJqR1FEQUFBVjV1cnFvb2Z1djB1WERCcWcxOTcrUU1kUG5KUWsvYmxtbmJidDNLV0g3cjlMbHc2NTJPQXFnWVlqSzh1c2ovNXZobGI4dWNiZTV1am9xQnV1dTByamI3dEpKbWU2OHdBQTFCV01aQU1BQUpYV3BWTUhmZlg1QjdycWloSDJ0c3pNMDNwOStvZDY2b1hYbFphZWJtQjFRTU93STNxM3hqOHd1VVRBRnRJOFdKKzg5NGJ1SFg4YkFSc0FBSFVNSVJzQUFLaVNSbzBhYWZLRWUvWHVHeS9LcjFsVGUvdW1MZHMwL3Y3SldyeHNwWUhWQWZWWFhsNitQdmowUDVyNjFJdEtUOCtRVkRSNjdhYXgxK2lMVDk5VnU3WmhCbGNJQUFES1FzZ0dHR0Q3enQyU3BLN2huUTJ1QkFDcXIydDRaMzMxK1FlNmN0UndlNXZabksxM1B2eE1qei83Q211MUFaVndOREZKOTAyYXF0OFhMYk8zdFdvWm9rL2VlMFAzakwrVjBXc0FBTlJoaEd3QUFLRGFHalZxcEVjbTNxZTNYMzFPVFp2NDJ0dTNidCtwZXlkT1ZjeitXQU9yQStxSHRSczI2WUZKMDNRc01WbFMwZWkxVzhaZHEzOS9OSjNSYXdBQTFBT0ViQUFBNEx6cDBTMUNYLzM3UTEwK2ZLaTlMUzA5WFpPblBhdTU4eGNhV0JsUXQvMzd2N1AwL0N0dkt6Y3ZUNUxVdEltdlBuN25OZDExK3kxeVp2UWFBQUQxQWlFYkFBQTRyOXpkM1BUWTVBbDYrYm5IMWNqVlZaSmt0VnIxMlJkZjYrVTMzbFZlWHI3QkZRSjFSM3BHcGg2ZTlveCttdnVidlMyaVN5ZDk4ZWw3YXQrdXJZR1ZBUUNBeWlKa0F3eXdJM3EzSXJwME1yb01BS2hSQS9yMjF1Y2ZUMWZ6NEVCNzIrcW85WHB3OHVOS1NrNDFzREtnYm9qWkg2dDdKMDdWbnIzNzdXMDNqYjFHNzd6K2dyeTlQQTJzREFBQVZBVWhHd0FBcURFaHdVSDY5MGZUMWI5dkwzdmI0YVBIZE4ra3FkcTRlWnVCbFFIR212LzdZazJlOXF6UzB0TWxTVzV1amZUNmkwL3JudkczeXRHUkxqb0FBUFVSNytDQUFjem1iS05MQUlCYTA2aFJJNzN5M0JONjhON3g5dkFnSnlkWFQ3LzR1cjc0Nmx2WmJEYURLd1JxVDE1ZXZsNSs0MTE5L1BtWHNscXRrcVNXSWMzMW40L2ZWWjllM1EydURnQUFWQWNoRzJDQXVJTUo2aHJlMmVneUFLQldYVDltdE41LzYyVTE5dmEydC8zNHkzdzk4c1J6U3MvSU5MQXlvSFlrSmFmcXdjbVBhM1hVZW52YjRJSDk5SDhmdnEyZ1FIOERLd01BWTdRSkMxWGN3UVNqeXdET0cwSTJvSllscHhTdFErVHA2V0Z3SlFCUSt6cDNiSzh2UG4xWG5UcTJzN2Z0MmJ0ZjkwNmNxcGo5c1FaV0J0U3NmUWZpOU1ERDAzVDQ2REZKa3FPam95YmNPMTdQUHpWVnJxNHVCbGNIQU1idzlQQmdsZzhhRkVJMm9KYWxwQjZYSkxVTkN6VzRFZ0F3UmhOZkgzM3cxaXU2YnN4b2UxdGFlcm9tVDN0V1VlczNHVmdaVURNMmJ0Nm1SeDUvVHVic29nK1N2ajQrK3VpZDEwcjhQd0FBQU9vL1FqYWdsaFdQWkF2dzl6TzRFZ0F3VHZFb25wZWZlMXlOWEYwbFNWYXJWUys4K3JZVy9MSEU0T3FBODJmUnNoVjY1cVUzVkZCUUlFa0thUjZzZjM4OFhSM2F0VFc0TWdBd1h2SEFnOWg0cG95aVlTQmtBMnBaY2tyUlNMYkFBTlplQVlBQmZYdnJrL2ZlS0xGTzIwZWZ6ZENNcjc4enNDcmcvUGp2ck5sNjk4UC9VMkZob1NTcFU0ZDIrdlM5TjlURTE4Zmd5Z0NnYmloZVFzZHNOaHRjQ1hCK0VMSUJ0V3hIOUc2RnRXNWxkQmtBVUdlRXRtcWh6ejU0VTBHQkFmYTJIMzZlcHpmZStZaWRSMUV2Mld3MnZmSE9SNW85NTFkNzI0Qyt2Zlh1R3kvS3c4UGR3TW9Bb0c1cDA1cVJiR2hZQ05tQVdyWnoxeDUyRmdXQWZ3anc5OU9uNzcrcGRtM0Q3RzNMVi8ybEo1OS9WYmw1ZVFaV0JsUk9ibDZlbm56K1ZTMWY5WmU5N2FvclJ1aWxaNmZKWkRJWldCa0ExRDNGSTlteXNoakpob2FCa0Eyb1JUdWlkMHVTdWhHeUFVQXAzbDZlK3VEdFY5UzdaM2Q3MjlidDBacjgyTFBLUEoxbFlHVkF4YVJuWkdyeVk4OXE2L1pvZTl0OWQvMUxreWZjS3djSEJ3TXJBNEM2SzZKTEovdm5KS0MrSTJRRGFsSHhNR2hHc2dGQTJWeGNYUFRhQzAvcTh1RkQ3VzF4QnhNMGNjcVQ5dDJaZ2Jvb01TbFpFeDU1UW5FSGk5N3JuWnljOU55VGoycmNkVmNiWEJrQTFHMXR3a0sxYzljZW84c0F6Z3RDTnFBV0xZMWNwYkRXcmV6RG9nRUFwVGs2T3VxeHlSTjA1Nzl1c3JjbEphZG93aU5QS3VIUUVRTXJBOG9XRzUrZ2lWT2VVdXJ4RTVJa043ZEdldnZWNXpYazR2NEdWd1lBZFYveExCOUdzNkVoSUdRRGFrbHlTcXJpRGlabzVHVkR5ejhaQUtCYmI3eGVUMDE5V0k2T1JkMlZqTXhNVFhyc2FlMkk1dHR1MUIxNzl4M1FJNDgvcDlOWlJWT2FmWDE4OVBFN3I2dHJlQ2VES3dPQStxRjRscythZFJzTnJnU29Qa0kyb0paRXJkOGtTUnJZcjdmQmxRQkEvVEZzNkNDOStmSXpjblYxa1NUbDVPVHFpZWRlMGRidE93MnVESkFPeE1acjJqTXZLemMzVjVJVTBqeFluMzN3cGtKYnRUQzRNZ0NvUHp3OVBUUmkyQkF0WGI3SzZGS0Fhbk1vTEN3c05Mb0k0SitPSlNacjdvS0Yyckp0cDQ2Zk9DRTNOemVGaGJiU1RXT3ZVWTl1NFVhWFZ5VzMzalZCQWY1K2V1L05sNHd1QlFEcW5kajRCRTE3K2lYN2FDR1R5YVMzWG5sV0VWMFlMUVJqSElpTjEyTlB2eVJ6ZHJZa3FVVklzRDZjL3BxOHZUd05yZ3dBNnArb2RSdjF3bXZUOWRJejB6U3dmNThhdjE5RC9MeUp1b0dSYktpVDV2MitTTXRYL2FXZ3dBQmRPdmhpdFdvUm9xM2JkK3J4WjEvV29tVXJqQzZ2MHBaRXJsUks2bkdOdk93U28wc0JnSHFwYlZpb1BwaitpaHA3ZTB1U0Nnb0s5TlFMcjdGUU1neHhNT0Z3cVlEdC9iZGVJV0FEZ0NvYTJMK1AvUDJhYWRic24ycmxmZzN0OHlicURrYXlvVTdhZHlCT0xhSHppQlVBQUNBQVNVUkJWRUtDNWU3bVptOWJ0VHBLcjc3OWdZTCtuNzM3RG12cS9Oc0FmbWN5QlpTcDRrRGNpcmgzcmJhT1Z1dkNXVnUxZGxudGN2d2NiZDJqN2xidHE5WmFGNjFXclh2dnZWZkZQUUFYS2tzRkRCREllditJSGtFMkpEa2szSi9yNnRVOHlYUE8rYUtBT1hlZTRlT0Z2LzVjSUdKMWVjZFJiRVJFcG5IL1lRU0dqSGk5L3BXZG5SS3pwbzVIOWFxVlJhNk1pb3E3OXg1ZzJPanh3dmRncVpJK21EOTdLdHhjWFVTdWpJakl1dTNaZndpejVpN0VpQ0dEemI2T3RhM2RiMUxod1pGc1ZDaFZxZVNmN2hjZUFMUm8zZ1JTcVJRSkwxUWlWWlUvRzdic1FGUjBEUHAvMUZQc1VvaUlyRjY1TXI2WU0yMENpamtiUnd5bHBLUmk1SmpKdUIwYUxuSmxWQlE4aUhpVUlXQ2JPM015QXpZaUloTm8xN29WYXRXc2pvVkxWa0NsU2pUcnRXenBmcE1LRjRac1pEV2VSRVpEcjllalNxV0tZcGVTYTZIaDk3Qm95UXJVcWxsZDJEV0hpSWdLcG9KZk9jeVpOZ0ZPam80QUFMVmFqUkUvVG1UUVJtYjE2SEVraG80Y0p3UnMzbDZlbUR0ek1rb1VkeE81TWlJaTJ6SDR5d0dBQVJqK3d3U3pCMjF2c3NiN1RTcDhHTEpSb2FiWDZ4RVhGNDhUcDg5aDNPUVpjSFZ4d2NEUCtvcGRWcTZvVkltWTllc0NPRGs2WXRLWWtXS1hRMFJrVXlyNGxjT3NuOGZEM3Q0ZUFKQ1lsSVFSUDA1RStOMzdJbGRHdHVqUjQwZ01HVGtXOFFrSkFBQVA5eElNMklpSXpLQmloZklZL09VbkNMdDdEN1BtTGpCNzBHYk45NXRVT0hGTk5pcTBwc3o0RlllUG5SVGE3N3pkSEY5OTN0OHEzdENxVklrWS9zTUVoTjI5aHpuVEpuQVVHeEdSbVZ5L2VSc2p4MHlHV3EwR0FCUnpkc2JjV1pOUnJveXZ5SldScllpTWlzYTN3My9DODdnNEFLOEROaDl2TDVFckl5S3lYYS9XWi9QM0s0OFJRNzlHeFFybFRYNE5hNzdmcE1KTE5tSENoQWxpRjBHVW1hUmtOZHpkaThQVHd4MDZuUTZYcjE3SCtZc2hxRld6T3R6Y1hNVXVMMHNoVjY1aDZzeTVpSXlLeHBpUlE5Q2dYaDJ4U3lJaXNsbWVIdTZvWGFzbURoNDVEcDFPaDlUVVZCdzVkZ3JObWpTRVM3RmlZcGRIVmk0eUtocERSbzdGcytmUEFRREYzZHd3Zi9ZVUJteEVSR1pXc1lJZkFnTnFZTnZPdmRpMGRTY2lvMkxnWDZFOG5KMmRUSFlOYTczZnBNS05JOW5JS2hnTUJodzhjaHpUNS93R1R3OTNMRnYwcXpCRnFMQ0lqSXBHOE9wL3NmZkFZVGc1T21MTzlJbG0rY1NGaUlneXVuejFPa2FOblFLTlJnUEFPTnBvNGR3Wi9EU2E4dTJGU29XQjM0NUFkRXdzQUdQQU5uZm1aSlF1NVNOeVpVUkVSWWZ4SG1zZDloNDRBZ0R3OXl1UHdGbzE0T1BsQ2Y4S2ZnQ0F3SURxQmI2T05keHZrblZneUVaV1pkcnMrVGh3K0JqR2poNkd0NXMzRWEyT3lLaG9SRVhISWlvNkdwRlJNVGh4Nml6Qzd0NERBSFR0MUI3OSsvUTA2YWNzUkVTVXM0dVhMdU9uaWRPRm9NMnZmRm44Tm5zcTN5UlRubW0wV2d3Yk5RNDNidDBCQUxpNnVHRCs3S2tNMklpSVJCSVpGWTBUcDgvaHhLbXp1SHoxZXJyWEJuM3hDYnAxN21DUzZ4U1crMDJ5WG5LeEN5REtpL0xseWdBQW9xSmpSSzFqNEhjamtKaVlKTFFyK0pYRG9DOCtRYlBHRFRpRmhJaElKSFZyMThMNEg0Wmp6S1RwQUlDNzl4NWczSlJabUQ3cEowaWwzT3VKY3NkZ01HREtqRitGZ00zZXpnNnpmeDdQZ0kySVNFUSszbDdvMXJtREVLWVpCejBZN3duOS9VdzNlNml3M0crUzlXTElSbGJsWWNSakFJQ1hwNGVvZGN5Wk5oR0ppWW53OXZKa3FFWkVWSWcwYmxnUGc3NzRCSXVXckFCZ0hOMDJaLzd2R0RGa3NNaVZrYlZZRnZ3UFRwdzZDd0NRU0NTWU5IWWsvTXFYRmJrcUlpSkt5OGZieXl6M1lZWGxmcE9zRnovV3BVSW45dWt6N041M0NIcTlQdDN6cDg5ZHdQNURSK0hpVWd3TjZ0VVducjk0NlRMMkh6cHEwUm9yVmlpUHdJQWFETmlJaUFxaGJwMDdvR1A3dGtKN3ovNUQrT2ZmVFNKV1JOWmk3NEhENmI1WHZ2LzZDOVN0WFV2RWlvaUl5TlNzNFg2VHJCZEhzbEdoazVLU2l0bnpGbUxGMzJzUVVLTWFsRW9sSGp5TXdJMWJkNkJVS3ZIRDhHL2g1T2dJQUVoS1RzYm9jVk9oMSt0Um9uaHgxSzBkSUhMMVJFUlVHSHo3MVdlSWlYbUswK2N1QUFDV3JseU4wcVZLb2tXenhpSlhSb1hWNWF2WE1YdmVJcUhkdFZON2ZQQmVHeEVySWlJaWMrRDlKcG1UYk1LRUNSUEVMb0lvTFhzN0pSd2RIQkVWRTRNN29lRzRkU2NNQU5DOGFTUDhNUHc3Vkt0YVdlZ3JrOGx3OGRJVkdBd0c5TzdlUmZobFNFUkVSWnRFSWtHekpnMXgvdUlsUEgzMkhBQnc4dlE1MUEyc0JVOVBkNUdybzhMbVFjUWovTytIaVVoOXVXbEd3L3AxTUdyb041QklKQ0pYUmtSRXBzYjdUVEluN2k1S1JFUkVOaXMrSVFHRGg0d1dGakIyZG5iQy8vMHlEYjZsU29wY0dSVVc4UWtKK1BMYkVYajY5QmtBd0s5Y1dmemZMOU5nWjZjVXVUSWlJaUt5Tmx5VGpZaUlpR3lXcTRzTFprd1pDMmRuSndDQVNwV0lVV01tSXo0aFFlVEtxREJJU1VuRnFMRlRoSUROM2IwRVprNGR5NENOaUlpSThvVWhHeEVSRWRrMDMxSWw4ZlA0SDZHUUc1ZWlqWXFPd1EvanBpSWxKVlhreWtoTWVyMGVFNmZOUm1qWVhRQ0F2WjBkWmswZGgrSnViaUpYUmtSRVJOYUtJUnNSRVJIWnZPclZLdU9IRWQ4TDdkdWg0Wmp4eTI4aVZrUmlXN2xxSGM2ZS93OEFJSlZLTVduc1NKVDFMUzF5VlVSRVJHVE5HTElSRVJGUmtkQ2lXV044MXIrUDBENTY0alMyN2R3cllrVWtsdk1YUTdCcTdRYWgvYi92QjZGdTdWb2lWa1JFUkVTMmdDRWJFUkVSRlJrZjl1aUtGczBhQyszL1c3d010MFBEUmF5SUxDMzI2VE5NbnZHTDBPN1V2aDNhdnR0U3hJcUlpSWpJVmpCa0l5SWlvaUpsNUxCdmhHbUJPcDBPWXlmUGdFcVZLSEpWWkFtdi9yNFRFNU1BQUg3bHkyTHdsNStJWEJVUkVSSFpDb1pzUkVSRVZLVFkyOWxoOHJqUndnNlNUNTgrdytRWnY4SmdNSWhjR1puYjcwdURjZWZseUVVbkowZE1HVGNhOHBjYlloQVJFUkVWRkVNMklpSWlLbkpLbC9MQnFLSGZDTzBMLzRYZzd6VWJzam1Dck4ycE0rZXhhZXRPb1QxMjFEQjRlM21LV0JFUkVSSFpHb1pzUkVSRVZDUzFhTjRFWFR1MUY5b3JWNjFGeUpWcklsWkU1dkxvY1NTbXpwb250SHQxNjR6NmRRTkZySWlJaUloc0VVTTJJaUlpS3JLKytxd2ZLbFdzSUxRbi9qd2JzVStmaVZnUm1acEdvOEhZU2RPaFZxc0JBTldyVms2M3l5d1JFUkdScVRCa0l5SWlvaUpMSnBOaDh0aFJjQ25tREFCSWVLSEMyTWt6b05WcVJhNk1UR1gyL0VWNEVQRUlBT0JTekJrVHg0eUFWTXEzd0VSRVJHUjZmSWRCUkVSRVJacUhld21NLy9GL2tFZ2tBSUE3b2VGWTlPZEtrYXNpVTlpOTd4QU9IRG9HQUpCSUpCai80LzlRM00xTjVLcUlpSWpJVmpGa0l5SWlvaUl2TUtBR0J2VHRMYlMzYk4rTm84ZFBpVmdSRmRUOWh4R1l0K0FQb2QzL28xNElES2doWWtWRVJFUms2eGl5RVJFUkVRSG8wek1JOWVxOFhneC81cThMRUJVZEkySkZsRjhhclJZVHBzNkM1dVcwMzNwMUF2RlJyeUNScXlJaUlpSmJ4NUNOaUlpSTZLV3hvNGJDeTlNREFLQk9TY0hQcytiQllEQ0lYQlhsMWJMZzFYZ1k4UmdBNE81ZUFtTkhEUldtQXhNUkVSR1pDME0ySWlJaW9wZWNuWjB3L29maFFpQno3Y1l0Yk5xNlUrU3FLQzl1aDRiajM0M2JoUGE0MGNQZzdPd2tZa1ZFUkVSVVZEQmtJeUlpSWtxalN1V0s2Tld0czlCZXNtSVZIaitKRkxFaXlxM1UxRlJNbnY2TDBPN1M4WDNVcUZaRnhJcUlpSWlvS0dISVJrUkVSUFNHL2gvM1FsbmYwZ0FBalVhRHFUUG5RcS9YaTF3VjVXVHhzci93SkRJS0FGRFN4eHRmRHZoWTVJcUlpSWlvS0dISVJrUkVSUFFHaFZ5T24wWU5nVlJxZkt0MDYwNFkvdmwzazhoVlVYYXUzYmlGTGR0M0MrMnhvNGRCcVZTS1dCRVJFUkVWTlF6WmlJaUlpRExoNzFjZWZUL3NJYlJYcmxxSHNMdjNSS3lJc3FKV3F6RjE1bHloM2IxclIxU3VXRUhFaW9pSWlLZ29Zc2hHUkVSRWxJV1BlZ1doZ2w4NUFJQmVyOGZVR1hPaDArbEVyb3JldE9DUEZZaU9pUVZnbkNiNldmOCtJbGRFUkVSRVJSRkROaUlpSXFJc1NLVlMvRFJ5Q09SeU9RRGdRY1FqTFA5cmpjaFZVVm9oVjY1aDE5NERBQUNKUklLeG80ZEI4Zkx2aTRpSWlNaVNHTElSRVJFUlphTmNHVjk4MXUvMXlLaTFHN2JnMXUxUUVTdWlWeEtUa3RKTkUrM1ZyVE9uaVJJUkVaRm9HTElSRVJFUjVhQjcxdzlRbzFvVkFJREJZTUNVbVhPUm1wb3FjbFUwZjlHZmVQWThEZ0JReHJjVStuL2NTK1NLaUlpSXFDaGp5RVpFUkVTVUE0bEVnaDlIZkErRlFnRUFlQklaaFQrVy95MXlWVVhidVl1WGNPRFFNUUF2cDRtTzRqUlJJaUlpRWhkRE5pSWlJcUpjOFBieXhLQXYrZ3Z0emR0MmNkcW9TSktTa3pIemx3VkNPKzBHRlVSRVJFUmlZY2hHUkVSRWxFdWQycmREN1ZvMWhmYnMrWXRnTUJoRXJLaG9DbDc5TDU3SEdhZUpsdlR4d3NlOXU0dGNFUkVSRVJGRE5pSWlJcUk4R1RuMGEyRmE0dDE3RDdCdDUxNlJLeXBhSGtZOHhzWXRPNFQyOE84R0NidS9FaEVSRVltSklSc1JFUkZSSG5oNWVxQlByMjVDZTJud2FzUW5KSWhZVWRFeWE5NEM2UFY2QU1CYlRSdWxHMWxJUkVSRUpDYUdiRVJFUkVSNTFMdDdaNVQwOFFJQUpDWW00WTlsM0FUQkVnNGZQWUhyTjI0REFKUktKUVo5OFluSUZSRVJFUkc5eHBDTmlJaUlLSThVQ2dXR2Z2T1YwTjZ6L3hBM1FUQ3psSlJVTFBoamhkRCt1SGMzZUhsNmlGZ1JFUkVSVVhvTTJZaUlpSWp5b1c3dEFEUnBWRjlvY3hNRTh3citaMTI2elE1NkJuVVN1U0lpSWlLaTlCaXlFUkVSRWVYVHQxOTlsbTRUaEMzYmQ0dGNrVzE2RWhtRjladTJDMjF1ZGtCRVJFU0ZFVU0ySWlJaW9uenk4dlRBaHoyRGhEWTNRVENQMmZNV1FhZlRBUUNhTlduSXpRNklpSWlvVUdMSVJrUkVSRlFBSC9ib0FrOFBkd0JBY3JJYWk1Y0dpMXlSYlRsNjRqUkNybHdEQUNqa2Nuejk1UUNSS3lJaUlpTEtIRU0ySWlJaW9nSlFLQlQ0ZnZBWFFudnZnU1BjQk1GRVVsSlNzV2hKbXMwT1B1ek96UTZJaUlpbzBHTElSa1JFUkZSQWpSdldROFA2ZFlUMjdQbUxvTmZyUmF6SU5xeGF1eDR4c1U4QkdEYzc2Tld0czhnVkVSRVJFV1dOSVJzUkVSR1JDUXo1K3N2MG15RHMyQ055UmRZdEp2WXAxbTdZS3JTNTJRRVJFUkVWZGd6WmlJaUlpRXpBeTlNRHZYdDBGZG9yL2xxRHhNUWtFU3V5Yml0WHJYMjkyVUhqQnR6c2dJaUlpQW85aG14RVJFUkVKdkpoank0bzd1WUdBRWhNU3NMYURadEZyc2c2UFl4NGpEMzdEd01BcEZJcHZ2cjhFNUVySWlJaUlzb1pRellpSWlJaUUxRXFsZWpicDd2US9uZlRkaVFrdkJDeEl1dTBMSGcxREFZREFPRDl0dStncEkrWHlCVVJFUkVSNVl3aEd4RVJFWkVKZmZCZUd5RVUwbWcwV0xsNm5jZ1ZXWmU3OXg3ZzJNa3pBQUNaVElaUFB1NGxja1ZFUkVSRXVjT1FqWWlJaU1pRXBGSXArbi8wT2hqYXNYcy9vbU5pUmF6SXVpejZjNFh3dU1zSDd3blRiNG1JaUlnS080WnNSRVJFUkNiMnp0dk5VY2EzRkFCQXE5VmkrVjlyUks3SU9seTVkaE1YTDEwQkFOamIyZUdqM3Qxek9JS0lpSWlvOEdESVJrUkVSR1JpVXFrVVh3ejRXR2p2UDNRVUR5SWVpVmlSZFZpMFpMbnd1SHZYRCtCU3pGbkVhb2lJaUlqeWhpRWJFUkVSa1JrMGJkUUFWU3BYQkFBWURBWXNYYkZLNUlvS3QrT256dUIyYURnQXdNblJFYjI3ZHhHNUlpSWlJcUs4WWNoR1JFUkVaQ1lEUCswclBENXgraHh1M2c0VnNackNTNi9YNDg4VnE0VjJuNTVCc0xlM0Y3RWlJaUlpb3J4anlFWkVSRVJrSnJWcVZrZmQycldFOXVLbHdTSldVM2p0UFhBRUVZOGVBd0RjM0Z6UnRkUDdJbGRFUkVSRWxIY00yWWlJaUlqTWFPQm5yMGV6WGJsMkF4Y3ZYUmF4bXNKSHE5Vml4ZCt2TjRibzI3czdsRXFsaUJVUkVSRVI1UTlETmlJaUlpSXo4dmNyajdlYU5oTGF2M00wV3pwYmR1eEI3Tk5uQUFBUDl4TG84RjVya1NzaUlpSWl5aCtHYkVSRVJFUm1OcURmaDVCSUpBQ0E4THYzY2ZURWFaRXJLaHpVYWpWV3JWa3Z0RC90MXdkeXVWekVpb2lJaUlqeWp5RWJFUkVSa1ptVjlTMk5OdSs4TGJTRFY2K0R3V0FRc2FMQ1ljZWVBMGg0b1FJQStKWXVoZGF0M2hLNUlpSWlJcUw4WThoR1JFUkVaQUdmZk54TGVIenYvc01pdnphYlJxdkY2clViaGZaSHZZSWdsZkt0S1JFUkVWa3Z2cE1oSWlJaXNnQXZUdys4bTJhazF0b05XMFdzUm56N0RoeEJmRUlDQU1DOVJIRzg4M1p6a1NzaUlpSWlLaGlHYkVSRVJFUVcwaXVvcy9ENDRxWExDTDk3WDhScXhHTXdHTEJ1d3hhaEhkUzVBMlF5bVlnVkVSRVJFUlVjUXpZaUlpSWlDNm5nVnc1MWF3Y0k3YlVidDJUVDIzYWRQbnNCRVkrZkFBQWNIT3pSc1gxYmtTc2lJaUlpS2ppR2JFUkVSRVFXMUNPb2svRDQwSkVUaUgzNlRNUnF4TEZ1NCt1cHNoM2Vhd05IQndjUnF5RWlJaUl5RFlac1JFUkVSQmJVb0c1dCtKWXVCUURRNi9YWXNHVzd5QlZaMXQzN0QzRGwyZzBBZ0ZRcVJZOHVINGhjRVJFUkVaRnBNR1FqSWlJaXNyQStQYnNLajdmdjJvZWs1R1FScTdHc3YvOVpMenh1MWFJWjNOMUxpRmdORVJFUmtla3daQ01pSWlLeXNIZGJ2Z1UzVnhjQVFIS3lHanQyN1JlNUlzdUlqSXJHMFJPbmhYYnZIbDFFcklhSWlJakl0Qml5RVJFUkVWbVlUQ1pEajY2djEyWmJ2MlU3ZERxZGlCVlp4dnJOMjJFd0dBQUFkV3NId0s5Y1daRXJJaUlpU3VQZVBXRGxTcUJyVjZCVks4RFBENmhUeC9oNHdBQmd5eFlnTGs3c0txa1FrNHRkQUJFUkVWRlIxTEZEVzZ4Y3ZRNnBxYWw0K3ZRWkRoMDlnZGF0V29oZGx0bThVS213Yzg4Qm9aMTJBd2dpSWlKUjNic0hEQjBLYk42Y2ZiOFZLNHovLytRVDROZGZBVGMzODlkR1ZvVWoyY3drNU1vMWpKOHlFNTE3OVVmckQzcWdjNi8rR0Q5bEprS3VYQk83TkNJaUlpb0VIQjBjMFBIOU5rSjc3WVl0SWxaamZ0dDI3a1ZxYWlvQXdMZFVTVFNvVzF2a2lvaUlpQUFNR1dJY3NaWlR3SmJXaWhYR1kxNkZia1F2TVdRemd3Vi9MTWZ3SHliZ3hPbHpTRXhNQWdBa0ppYmh4T2x6R1A3REJDeGN3aDlFSWlJaU1vN21ra2drQUlDNzl4N2c0cVhMSWxka0hocXRGaHMyN3hEYWZYcDFFN0VhSWlJaUdLZDlkdTBLekp1WC8rTUhERENPZ0NONmlTR2JpZTNaZndpYnR1N010cy9HTFR0dzR0UlpDMVZrWGhxTkJtZk9YVFRKZVZTcVJPajFlaE5VOVZyRTR5Y21QUjhSRVpFcGViaVhRTXUzbWdydHRSdTJpbGlOK2V3L2VBVHhDUWtBQUZjWEY3emJzcm5JRlJFUlVaSFhwVXZlUnE5bFplNWM0Mmc0S3hKKzl6NGVQNGtVdXd5YnhEWFpUR3poSDdrYnBiWnd5UW8wYTlMUXpOV1kzOUxnZjdCKzB6Yk1tRHdHOWVvRTV2czhtN2J0d2gvTC9zTHkzK2Voakc4cGs5UzJMUGdmckY2M0VmTm5UMFgxcXBWTmNrNGlJaUpUKzdCSFZ4dzZlZ0lBY09HL0VEeU1lR3l5ZndzTEE0UEJnTFhyWDArRjdSblVDVEtaVE1TS2lJaW95QnN5QkRoeXhIVG5temNQcUYzYnVGWmJBY1RGSjBDajBlVHJXUGNTeFNHVjVqeU9LaTQrQWQ4TS94RlZLbFhBTDlNbkNTUHFzM01uTkJ6M0gwWmsrbHFUaHZYeCtFa2tORnB0dHVkUUtoU282TytYNDdXc0hVTTJFd3E1Y2cySlNVbTU2aHNWSFlPUUs5Y1FHRkREclBYTStPWC9NUFNiTDlHZ1hoMnpYS04zOXk3WXVYcy81aTM4RTBzWC9RcUZQSC9mVWxxdGNVYzFwVkpoc3RyYXRtNkp0UnUyWVA2aVA3SHcxK201K29WRFJFUmthUlg4eWlFd29JYXdidXZxZFJzeGF0ZzNJbGRsT21mT1h4UkdsanM0MktOamg3WWlWMFJFUkVYYXBVdTVueUxxNm1yY0ZLRkxsNXhEdWFGRGpmMEtzQm5DcEdsemNQbnE5WHdkKzgrSzMrSHA0WjVqUHpkWEZ3UjFhbzgxNnpkajkvNURlTC9OT3prZWMrREljZXphY3lEZGg0QmFuUTZoWVhleFpNRWMvRERoWjhURnhXZDdEaTlQRDZ4ZXZpam5MOFRLTVdRem9VdVg4N2FwUVdqNFBiT0ViS0ZoZDdGcTdRWWNPM25HNU9kK2s1dXJDejdxMVEwUmo1OGdSWjBDaFhOK1F6Wmo2bTNLa00yM1ZFbDBlSzgxN3Q1N2dMajRCSlFvenAxZmlJaW9jT3JWcmJNUXNoMDRmQXdEUCswTE56ZFhrYXN5alg4M2JoTWVkMmpYR280T0RpSldRMFJFUlY1dXAzYTZ1Z0tIRCtjK05JdUxNMDRkblRBaDM2VU42UHNoRWw0dXI1QVR0VG9GUzROWEl6b21GaFg5L1ZETTJTblgxL213WjFkY3Zub2R4VjF6LzE2ald0VkttRDVwak5CKzlqd09QZnQrQVFCWUYvd0hEQVlEQUdQTzhmWFEwVmc0ZHdiOC9jb0ovWE16WXM0V01HUVRrVXFWYVBKekRob3lDbmRDdzZGVUtsR3VqRytXUXpyell2Z1BFM0RyZG1pTy9RNGRPWjdsYTNOblRoYUdoczZabHpHOXZoMGFEZ0JZdlBTdkxFZkQ5ZTNUQTE2ZUhrSjcxOTREV0xCNGViWTE2ZlI2eUtSUzlQczg2eEVCOWc3MldQLzNuOW1laDRpSXlKd2ExcThEMzlLbEVQSG9NZlI2UGRadDNJb3ZQKzByZGxrRmR2ZitBeUU4bEVxbDZORzFvOGdWRVJGUmtYYnZYdTZtaVFZR0duY09yWjNIbmJEbnpTdFF5QlpRbzJxdSt0Mjk5d0NUcHM5QmRFd3NPblZvaDBHZjk0ZEM4WHJBeXNWTGx6RnU4c3djenpObHhxOVp2dGF3ZmgyTSsyRzQwSDcyUEU1WTNnS0FzTWtqZ0hTenhxS2lvZ0VBNWNyNEZzbmxJUml5bVpDUHQyZWUrbGVzVU43a05UeU1lSXkyNzdaRXZ6NDlzRzdqVnBPRWJPKzJmQXUxYWxiUDlMVlVUU3JXcnQrQ3FwVXJaanNsdFhpYVQrUFQvbUMrUG85eDN2bnhURWJmNlhRNmFMUmFCSFhwa083NUNuN2wwU09vVTdyblltSmpzWHZmSVRScjBoQVZ5cGREYmlnVS9ERWdJaUx4OWU3ZUJiUG5MUVFBYk51MUZ4OS8yTjNxUjMydFdyTkJlTnp5cmFad2R5OGhZalZFUkZUazVXYWpnL0hqalVIWnE1RnBlZG5VSUM3T2VJMHVYZkpmWXc2Mjc5NkhCWXVYUTZsUVlOem9ZV2pSdkVtR1B0NWVYaG51bGRNNmQrRS8zTHdkaWw3ZE8wT3BVR2JheDdkMHlYVHRxS2dZYk5pOFhXaHJkVHJoY1hSTUxGYXYzUWpBK0FHYlFxSEFvaVd2MTZ0M2MzUEJKeC8zenQwWGFPV1lMcGhRWHFkKytwc2haRnYvOXhMWTI5dWI5Snp0MjcyYjVXc3FWU0xXcnQrQ2FsVXJvLzlIUFhOMXZ1MGIvczd3M1BRNXYrSGs2WFBZK205d2h0ZDI3VDJBT2ZOL1Q1Zk1BMENWU3Y2b1Vzay8zWE1YTDEzRzduMkg4TTdiemZGMkpyOXNpSWlJQ3FzMjc3VEFueXYrUmx4OEFwS1QxZGk1ZXorNlcvSElyNmRQbitISThWTkMrOE9lWFVXc2hvaUlDTGtMMlZxMk5JNWlHenJVT0tJdHJ6dUhYcnBrbHBBdE1Ta0p2LzYyR0llUG5VVGxpaFV3ZHZRd2xQVHh6clJ2NlZJKzJkNmZxeElUY2ZOMktEN3MzaFhPdVp4bW10MTAwZWR4OGRpK2V4KysrcXdmeXBjcmcxWXRtZ245cnQrOGpRdVhMak5rbzd6ejhmWkNyWnJWYzdWUVlhMmExZUhqN1dYeUdrd2RzSm5MZzRoSDhQTDBnTDJkSFFBZzRjVUx1TG9XeTdUdnExMUtsQW9GbnNmRm9YZzJjK0tUMVNrQUFBY3IrWE1nSWlKNlJTYVRJYWp6QjFnV3ZCb0FzSG43YnFzTzJUWnYzeTJzejFJbk1BQis1Y3FLWEJFUkVSVjVjWEU1OStuYU5YZjlzbkxwVXY2UHpjYUlIeWZpZG1nNHVuUjhId00vNjVmdlRRZno2K0tsSy9pZzI4ZEMyd0JEaGo0ZDNtc0RCd2Q3OUJrd0NGOS9PUURObWpTRVVxbkVqVnQzTEZtcXFCaXltZGpJb1Y5ajRMY2pzdDFsMU1uUkVaUEdqTFJnVllYUHhLbXpJWlZLc1dUQkhBQkFmSHdDWEYxY011MnIxUmhEdHFNblR1UDNQMWRpMmU5elVkYTNkS1o5RXhPTjY5eWRPSDBXWVhmdlpWdEQzZHExTW95RUl5SWlFbE9uOW0yeGN0VmE2SFE2UkVaRjQ4cTFtN2xlbjZVd01SZ00ySHZnc05EdTFLR2RpTlVRRVJHOUZCS1NjNStDQkd5bU9ENExUNS9ISVRDZ0JyNForS2xaenA4ZHVVeUdtdFdyWXVCbi9ZVG5YcnhRWWV5azZaQktwQm42cTlWcTZOSk1KeTFLR0xLWm1JKzNGK1pNbjRqaG84ZG5HclE1T1RwaXp2U0p1UjZTYVl0Q3JsekgvWWNSR1BqcDZ4L1FKMUhScUZPclpxYjlOUzlEdGdaMWEyT3hKQmpiZHU3RjExOE95TFJ2d2dzVkFHRC9vYU9RSVBQZFMzUjZQVFFhRFZ4ZFhCaXlFUkZSb2VMczdJVEdEZXZoeEttekFJQzkrdzlaWmNoMjhkSmxQSDMySEFEZzVPU0lKZzNyaVZ3UkVSRlI0Ylh2NEJGRVJjZG0yeWM1S1JuUk1iSDRPODE2cDVucDBiVWo3T3d5WDJjdFB4S1RrdEFqS09QSWVoOXZUNndKWGd3QWlJeU1UdmVhM21DQVZKWXhmQ3NLR0xLWlFjVUs1VEg0eTA4d2ErN0NESytOSFBxMVdUWThNQ2UxV28zdUgzMmViWit0Ty9aZzE1NERtYjRXMUxrOVB1M1hSMmh2MmI0TDl2YjJ3bHB2S2xVaUVoSmVvSFNwa3BrZS8ycFRCQjl2THdRRzFNQytnMGZ3NVlDUE02elJCZ0F4TWNaZlRHdFgvcEZsa0huNjdBV01tVFFkems2TzJYNU5SRVJFWW1qWHVxVVFzaDA2ZWdMZkR2b01TcVhwM2l4YndwNzlyMGV4dFc3VkFuSUxUMmtoSWlMS1ZHQmc3a2F6RlVRMnl4dGw1ZURoNDdoeTdVYTJmZFFwS1ZDbnBHRE52NXV5N2RlcGZWdlkyU214TEhnMU5tN1ptV21mVjBzeTllNC9NTXZ6ckYvMUorenQ3VEY1K2k4NGZ6SDdQN05wRTM5TTEwNU9WaGZaSlp6NGpzZkNWQytuTTFvVHVWeU8zajB5WDZ3NE5UVVZxOWR0UkpWSy9taFl2MjZtZmFwWHJTdzhEcjk3SDBkUG5FWlE1dzV3ZWhseTNiaDFHMERXdTYybXBxWUNNTzRDK203TDVyaDArU3BPbkQ2SGxtODF6ZEQzZG1nNDNGeGRzaDBwK0dxcjRZS01KdHk2WXc4dVhibUc4bVhMd0s5OFdkUU5EQkMrSGlJaW9vSm8zS0FlWEYxY0VKK1FBSFZLQ280Y1A0VTI3N3d0ZGxtNXBsYXJjU3pOYnVIdFdyY1NzUm9pSXJJMTIzZnZ3LzM3RHhFWG40QVhLaFg2ZmRnVDFhdFZ6dmxBSUY4QldKN1ZycDNuUTZaTitpbkhQcjM2RDBSWjM5S1lOWFZjN3Nxb0ZRQ2wwaTdUMTg2ZXY0anJOMjhqcUhPSExEL0llL1VCMmZEdkJpRlpyUmFlMzdQdkVFNmZ1NER4UC81UGVPN1ZQVFlBeE1RK2hVNm5RNG5peFhOVnA2MWh5R1lHS2xWaWxvbnh4aTA3MGF4eFE2dWFMaXFYeS9GeDcyNlp2cVpTSlJwRHRzb1ZzK3lUMXJLLy9vRmNMa2ZQTk5zSm43MWdYQmd5b0dhMVRJOUpTVTJGWEM2SFZDckZXMDBiWS83Q1AzSGc4TEVNSVZ2Q0N4VnUzTHFEeGcyeW41THlLdWdzNXV5Y1k3MVpjU25takdMT1RqaDcvaUxXYnRnTWd3SDQ0UDAyNk5HMUl6dzkzUE45WGlJaUlxbFVpdGF0M3NLR0xUc0FHRWVGV1ZQSWR2RElDV2hlamtJdjQxc0tsU3RXRUxraUlpS3lka25KeWRpd2VUczJidGtKdlY2UEd0V3JvTGliR3lwWDlJZE1Mc3Y5aWJwMEFZNGNNVitoUUw1Q05uT29XenNBZFdzSFpQcGFmRUlDcnQrOGpaNUJuWExNSmp3OTNMRjF4eDZzV3JjUmExY3VocXVyQzVSS1picDEwbS9kQ1JNZS94ZHlGUURnNFZIQ0JGK0Y5V0hJWm1LUlVkRVlQMlZXbG92dWg5MjloK0UvVE1ERU1TUE1zcnRvWVdZd0dGQytiQm40bGlvSkQzZmpEMXhpVWhMMkh6eUtnQnBWczl3MU5DVWxCWFl2MDNWblp5ZE1tL1FUcWxTcW1LSGY3bjBIb2RWcTBhSjU0MnpyU0hqeEFnRGc0cEw1YnFhNTBiSkZNN1I4dVMyeFRxZkRpVk5uc1czWFB2VDcvQnVNSFBaTnVpMkxpWWlJOHFyRCsyMkVrTzNTNWF0NCt2UVozTjJ0NDgxcTJnMFAzbS83cm9pVkVCR1JMYmgxSnd5VHAvOENSMGNIZkRQd1U3emI2cTM4MEhvMW93QUFJQUJKUkVGVW42eExGMkRvVU5NVjl5WlhWK00xYkV4OHdndTRwZG1vTURUc3JyRFRhTW1TM3BnM2F3cG1UaGtMdVZ5R0RadTNBd0FHRHhtRlVjTytSYVA2ZFZDdXJLOG9kWXVCSVp1SnFGU0oyTGgxSnpaczJaNXVxR1Jtd3U3ZXc4RHZScUJiNXc4UTFLbTlLS1BhWHUzNjVlUHRqY0NBNmhhNXBrUWl3ZWVmZkpUdXVSVi9yOFVMbFFwZE83YlA4amkxT2lYZEVOYmFtV3lRa0pEd0FtdldiMGFKNG01bzNxUmh0blhFSnhoRE50Y0NoR3hweVdReXRHamVCQzJhTjhHaG95Y3diZlo4UEl4NGpINTllcGprL0VSRVZQU1U5UzJOaXY1K0NBMjdDd0RZdWZjZytuN1lYZVNxY3ZZa01ocFhyOThFWVB4M3YrMjdMVVd1aUlpSXJObjIzZnN3OS8vK1FLZjI3ZkRkNE96WENjK1Y4dVdCdDk4MjMyaTJJVVBNYzE2UlJUeCtqT2R4Y1ZDcGpMUENTcFgwRm5ZNXRiZTNoNk9EQTJwV3I0cFpjeGZpNGFQSG1ETnRJalpzM281aG84ZWpUOCt1Nk5lbnA1amxXeFJETmhQWXMvOFFnbGYvaTZqb21Gd2ZrNWlZaE9EVjY3Qm4veUgwLzZpbnhkK0VucnR3Q2JQbUxvUkNMc2VtdFN0Z2I1ZjVYRzF6MnJQL0VEWnQzWW1BR3RYUW9ubVRMUHRGeDhUQXpkVWx5OWNOQmdObXoxdUVoSVFYR1BidFZ6a3VEaDBURXdzN095WHN6YkFRWTZzV3phQlF5REZwMmkrd1V5clJxM3RuazErRGlJaUtobmF0V3draDI1NzloNndpWk51ei82RHd1R0g5T3RuKyswMUVSSlNkNDZmT1lPNy8vWUh2Qm4rT1R1M2JtZTdFYytjQ2RlcVk3bnl2dUxyYWJNaDI2MVlvNHVJVE1IM09iNmhhcFJJY0hSM1JvSjd4ejFDajBlREE0V01JWHIwT01iSFBNR2JVRUFRR1ZFZGdRSFZzMkxJRGk1Y0dJK1RLZFl3ZFBRd2xpbHRnVFR5UkZjMDlWVTFFcFVyRStDa3pNV3Z1d2p3RmJHbEZSY2RnNXE4TE1IN0tUQ0VWdG9TeVpVckR2VVJ4Vks5V1JaaUttUm1kVG9mVTFOUXMvOU5vald1dTZQWDZiUHU5MnJ6Z2xjM2JkbUgydkVYdzlIREgyTkhEc3J6Ky9ZY1J1SDd6RGlyNGxjdjBkWVBCZ1A5YnZBd256NXhEZzNwMWhCMUxzNUtZbElRcjEyNmdmTmt5MmZZcmlPWk5HdUdyei9waGFmQnEzTHg5eDJ6WElTSWkyOWFtVlF2SVpNWjFaaUtqb25QY2RVeHNCb01CdS9hK0R0bmFjUlFiRVJIbDA1M1FjUHc4YXo2NmRIemZ0QUViWUZ3ejdmdnZjOWYzeUJGQUlzbmR5TGU1YzgyMnNZSk9wME55VWpKa3N0eEZPRG5kbSt2MWVnQ0FScXZKdHA5T3AwTm8rRDFFUEg2Q01TT0g0RUhFSTZ4YXV3RUdnMEc0MXBWck56RHoxd1VvNWVPRHhmTm5vV21qQnNKcjNUcDN3SXpKWTVDWWxJVGtaSFdHT20yUnhKRDJUNGZ5Wk56a21UaDU1cHpKenRlMFVRTk1HanZTWk9jemhkK1hCbVA5cG0wbU9kZTJmLzhDQVB6MisxTHNQWEFZcFV2NVlQcWtNU2pwNHcwQU9IZmhQNnhjdFE2dXJpNndzN09EVHF2RnBjdlhrSmlVaEY5blRFSkFqZlFiSXlRbnF6Rm4vaUljUG5ZU0Zmeks0ZGNaaytEaytIcUh6ejM3RCtISThWUHc5SENIazZNakpGSUpUcDArandjUmp6RHcwMzdvRWRUUkpGOVhWb2FOSG8vSFR5S3hiTkZjT0RvNm1QVmFSRVJrbXliK1BGdllxZk85TnEzd3YrOEhpMXhSMXY0THVZSVJQMDBDQURnNU9XTERxcVhDem1SRVJFUzVwZFZxMGUrTGIrSGw2WUU1MHlZSUh6aVpYTXVXcHBzMit2MzN4cEROUko3SHhXSDJ2RVZ3ZG5LQ2s2TWo3dDYvanl2WGJpS29jd2NNL3VLVGJJOU5UbGFqWTQrK0pxbWplOWVPZUJJWmhTdFhyMlA5cXFWNEhoZVArUXVYNE1UcGN5aFYwZ2MxcTFlQmU0a1MwR2cwOFBieUZQNnVEQVlEdERvZHRGb3RVbE0xU0VsSlFVcHFLbnAzNjJ3MWE4em1GOS81RklBcEF6WnpuTThVV3JWb0JyOXlwaG4xcFZRcXNHWDdidXc5Y0JpTkc5VER5S0ZmcDl0OHdNM1ZGYmREdzRWVUhRQjh2TDN3OWNBQkdRSTJBRmk1YWkwT0h6dUp3SUFhbVBqVGlIUUJHd0E0T3p2anY1Q3J3ZzVuQU9EazZJanVYVDVBVU9lczE0QXpsWjlHRHNGbmc0Wmk1YXExR0pUREwwSWlJcUxNdEd2ZFNnalpEaDg5aWU4R2ZaN2pzZ2hpMlh2ZzlZM0t1MisveFlDTmlJanlaZlAyM1hqNjdEbm16WnBpdm9BTkFEWnZCajc1Qk5peXBXRG5NWEhBQmhqdlpTLytkeGthclJZQVlHZW5STVA2ZGRDbloxQ094eXFWQ293WVlwb1A1Y3FYSzR2RHgwNmdRdm15a0VxbGNDOVJIQlBIakVSbytEMGNPWFlTNGZmdTQwN1lYU1M4VUNFNUtSa2FyUlk2blU0WTZTYVJTQ0NUeVNDWHkrRGw2WkZqUUdnTE9KS3RBRnAvWVBxRjdmZHYvOWZrNXl4TTlIbzlqcDg2aXhiTnN0NEIxR0F3UVB2eWw0bENvY2l5bjBhandaNERoOUcrN2J1UVNyTWVOcXZUNmFCT1NZRkJiN0Q0SmhNYnQrekFueXRYNDUvbGkrREtkV21JaUNpUDlIbzllbno4QmVJVEVnQUFvNFo5Z3pidnZDMXlWUm1wMVdwMC9mQlQ0WU90QmI5TVE1WEtHWGNDSnlJaXlzNExsUW9mRFJpTXRxMWJDZ3ZybTkyUUljQzhlWGsvenRYVkdLNTlZdDdnU0svWFozdS9hMjdQbnNkQnFWQ0lzbUdqTmVLYWJBWHc1c2lwd25hK3drZ3FsV1lic0FIR3RGdWhVR1Fic0FIR0FPNkQ5OXJrK0F0SEpwUEJ5ZEZSbEY4S0hkNXJEYVZDZ1RVYk5sdjgya1JFWlAya1VpbmF2UHM2Vk51ei83Q0kxV1R0eVBGVFFzQld4cmNVQXpZaUlzcVhiVHYzUXEvWG8xOGYwdzlveWRMY3VjRGR1MERuUEd4YTkvMzN3TDE3WmcvWUFJZ2FzQUZBaWVKdUROanlnT1A0QzJETHVwVmlsMENGbkoyZEhZSTZkOENhOVp2UnUxc1hqbVlqSXFJOGE5L3VYV0Y5MUV1WHIrTHAwMmVGYmoyVHRPSGZlNjNmRWJFU0lpS3ladHQzN1VQclZpM2dVcXhZenAxTnFYeDU0L1RSdURqai8xODlqb3N6dnU3bVp1elRwWXR4TFRjemJYQkExbzhqMllqTXJHdW45d0VBZXc0VXp0RUhSRVJVdUpYMUxZM0tGU3NJN1oxcGR2QXNESjQrZlliTFY2OERNSTVHYjllbWxjZ1ZFUkdSTmJwMCtTcWlZMkxUamVDMk9EYzM0K2kwelp1Qnc0ZUJTNWVNL3gwK0RLeFlZUXpaR0xCUk5oaXlFWmxaTVdkbnZOV3NFWTRjUHlWMktVUkVaS1hhdFg0ZFhPM1pmMGpFU2pMYXNlZUE4TGgrM2RwdzQ2aHRJaUxLaDUxN0RzREgyd3MxcWxVUnV4U2lmR1BJUm1RQnpaczB3cTNib1lpS2poRzdGQ0lpc2tMdnRueEwyR0V0TWlvYVY2N2RFTG1pMS9hbUdhbmRUc3pSQjBSRVpMVjBPaDFPbmo1WEtEZjNJY29MaG14RUZ0Q3dYbTNJNVhLT1ppTWlvbnh4ZG5aQ3M4WU5oSFpoR2MxMitlcDFSRVpGQXdDY25CelJ2R2tqa1NzaUlpSnJkUE4yS05RcEtXamFxTDdZcFJBVkNFTTJJZ3V3czdORHczcDFjT1RZU2JGTElTSWlLNVYyeXVqaG95ZVJtcG9xWWpWR2FUYzhhTldpR2VSeTdxbEZSRVI1OTEvSVZkamIyOE8vUW5teFN5RXFFSVpzUkJaU3YyNGdidDBKUTJKU2t0aWxFQkdSRldwUXJ6WmNYWXpybmFsVFVuRDRtTGlqbzFOVFU5TjllSlEyQkNRaUlzcUwvMEt1SUtCNlZVaWxqQ2pJdXZFN21NaENhbFEzTHVCNStjcDFrU3NoSWlKckpKVkswYTUxUzZGOTVMaTRvNk5QbjcwQWRVb0tBTURIMnd2VnFsUVN0UjRpSXJKT3FSb05ydCs0aFlDYTFjUXVoYWpBR0xJUldZaGZ1Ykp3ZEhEQXRSdTN4QzZGaUlpc1ZNc1d6WVRIRi82N0xJUmNZamgxOW9Md3VNMDdMVVNyZzRpSXJGdFkrRDFvdEZwVXFsaEI3RktJQ293aEc1R0ZTS1ZTVksxU0NkZHUzQlM3RkNJaXNsS1ZLMWFBZTRuaUFBQ3RWb3NMLzEwV3BRNkR3WUF6NTE2SGJJMGJjcUZxSWlMS24vc1BJZ0FBNWNyNGlsd0pVY0V4WkNPeW9KclZxK0xXblhCb3RWcXhTeUVpSWl2VkpNM09hNmZPbkJPbGhtczNiaUhoaFFvQTRGTE1HVlVxK1l0U0J4RVJXYjk3RHg1Q0xwZkR5OU5EN0ZLSUNvd2hHNUVGVmZMM1EycHFLaDQ4ZkNSMktVUkVaS1dhcEJrMWR2TE1lUmdNQm92WGNPcnNlZUZ4ODZhTkxINTlJaUt5SGZjZlJLQjh1VEppbDBGa0VnelppQ3lvN01zaDBBOGVSb2hjQ1JFUldhdTZkV3JCems0SkFFaEllSUdidDBNdFhzUHBNNituaWpiaFZGRWlJaXFBK3c4ZW9xeHZhYkhMSURJSmhteEVGbFM2bEE4VWNqbnVNMlFqSXFKOFVzamxxRiszdHRDMjlKVFJ5S2hvNGQ4eHVWeU8rdlZxNTNBRUVSRlIxcUpqWWxHcXBMZllaUkNaQkVNMklndno5UzJGKzV3dVNrUkVCWkIyOU5pcE5LUEtMT0hrNmRlaFh2MDZnVkRJNVJhOVBoRVIyWTdZcDg4QUFPNGxTb2hjQ1pGcE1HUWpzckJ5Wlh3NVhaU0lpQXFrU2FONnd1Tzc5eC9nNmN1YkZFczRkVGJ0cnFMMXN1bEpSRVNVdlpqWXB3QUFkL2ZpSWxkQ1pCb00yWWdzckd3Wlh6eDQrQWc2blU3c1VvaUl5RXE1dXJpZ2VyWEtRdnZveVRNV3VXNUtTaXBDcmx3VDJtbDNPaVVpSXNvcmptUWpXOE9RamNqQ3l2cVdnbDZ2UjJSVWpOaWxFQkdSRlVzL1pmUjhOajFONTlUWjg5RHI5UUNBaXY1K2NDL0JrUWRFUkpSLzhmRUpBQUEzVnhlUkt5RXlEWVpzUkJibTVla0pBSWlLWnNoR1JFVDUxN1JSQStIeHBjdFhvVTVKTWZzMVQ1MTlIZVp4VjFFaUlpcW94S1FrQUlDems1UElsUkNaQmtNMklndno4REFPaFk2MTRQbzVSRVJrZThxVjlZV1B0eGNBUUsvWDQ4eTVpMmE5bnNGZ3dLblRhVUkyVGhVbElxSUNTa3hNZ2tRaWdaT1RvOWlsRUprRVF6WWlDL1AwY0FjQXhENTlLbklsUkVSazdabzFmajJhN2VTWmM5bjBMTGlyMTI4aUtUa1pBRkNpdUJzcVY2eGcxdXNSRVpIdFMwcE9ocU9qZzlobEVKa01RellpQzVOSUpDaFIzQTJ4c1J6SlJrUkVCWk4yTk5ucE14ZGdNQmpNZHEyMDY3NXhGQnNSRVptQ1dxMkdnNzI5MkdVUW1ReEROaUlSbENqdWh1ZHhjV0tYUVVSRVZxNVd6ZXB3Y2pST3NVbE1Tc0tWYXpmTWRpMnV4MFpFUkthV2twSUtPenVsMkdVUW1ReEROaUlSdUxnVVE4SUxsZGhsRUJHUmxaTktwV2pVb0s3UVRodUVtVkprVkRRZVJqd0dBTWpsY3RTckcyaVc2eEFSVWRHU3F0RkFxV1RJUnJhRElSdVJDRnlLRlVOQ3dndXh5eUFpSWh1UWR1cm1xVE1YekhLTjQ2Zk9Dby9yMXcyRVFpNDN5M1dJaUtob1NVMUpoUjFETnJJaERObUlST0JTckJnU1hqQmtJeUtpZ210WXJ3NmtVdU5idW9oSGovRWtNdHJrMTBpM0hodW5paElSa1lsb3RGb29GUHpnaG13SFF6WWlFVGc3TzBLVm1DaDJHVVJFWkFPY25Cd1JHRkJEYUI4L2VjYWs1Mzl6cmJlM21qWXk2Zm1KaUtqbzB1djFrRXBsWXBkQlpESU0yWWhFNE9EZ2dKU1VWT2oxZXJGTElTSWlHOUEwelpUUmsyZk9tZlRjWjgvL0oveDdWYmxpQmJpNEZEUHArWW1JcU9qUzZYVENhR3dpVzhEdlppSVJwTjBKam9pSXFLQWFwNW5DZWUzR0xTUW1tdTdmbDNSVFJSdHhxaWdSRVptT2NTUWJZd215SGZ4dUpoS0JnNE05QUNBcEtWbmtTb2lJeUJhVTlQRkMrWEpsQUJodldDNWN1bXl5YzUrN2NFbDRYSzgyZHhVbElpTFQ0VWcyc2pYOGJpWVNnZVBMa1d3TTJZaUl5RlRxMWE0bFBFNjdobHBCUkR4K2doY3FGUUJBb1ZDZ1NtVi9rNXlYaUlnSUFIUTZQV1FNMmNpRzhMdVpTQVQyZHNadHFwUFZhcEVySVNJaVd4RlFzNXJ3MkZRaFc5cnpWSzlhR1RJWkY2Y21JaUlpeWdwRE5pSVJLSlYyQUlEVTFGU1JLeUVpSWx0UnEwWjE0WEZZK0Qwa0pSZDh0UFRWYXplRnh6V3JWeTN3K1lpSWlOS1NTQ1hRRzdnWkhOa09obXhFSWxBcUZRQ0FsQlNHYkVSRVpCb3VMc1ZReHJjVUFNQmdNT0Q2amRzRlB1ZlY2NjlIc2dYVXFKWk5UeUlpb3J5VFNpVENEdFpFdG9BaEc1RUk3SlRHNmFJcEhNbEdSRVFtbERZSUsraVUwWVFYS2p4NkhBa0FrRWdrcUZXVElSc1JFWm1XUkNxRlhtOFF1d3dpazJISVJpU0NWeVBaT0YyVWlJaE15WlFoVzhpVmE4TGppdjUrVUw3OGdJaUlpTWhVWkZJcERBYUdiR1E3R0xJUmlVQVl5Y2Jwb2tSRVpFSnBRN1lidCs1QXA5UGwrMXhYcjNHcUtCRVJtWmRNSmkzUXYxVkVoUTFETmlJUnlCVnlBSUJXcXhXNUVpSWlzaVUrM2w1d0wxRWNBS0RSYUhEcmRsaSt6M1gxK3V0TkR4aXlFUkdST2NqbENtaDF2Q2NpMjhHUWpVZ0VNcWtNQVBpcERSRVJtVnl0bXE5M0djM3ZsTkhVMUZUY0RnMFgyb0VCTlFwY0Z4RVIwWnZrY2ptMEdvWnNaRHNZc2hHSlFDWjdGYkp4SngwaUlqSXRVNnpMZHUzR0xXR05ITjlTSmVGU3pOa2t0UkVSRWFXbGtNdWg1Y0FEc2lGeXNRc2dLb3JrY21QSXhxSFJSR1JyTmwrSXdvbmJ6M0FuS2hGaDBVbGlsMU5FT1FDMXZnVUFiRWtCdHZ4NE5IK25lWG1PS0FBQitUMEg1WnUvbHlNcStUaWhlZVVTNkZ6WFcreHlpSWpNUXE2UVE2ZGx5RWEyZ3lFYmtRZzRrbzJJYk0xVFZTckdiN3lOSXplZmlWMEtrVTBJaTA1Q1dIUVNkbCtPd1lGcnNaamN2VEpjSFJSaWwwVkVaRklLdVJ3YXJsTk5Ob1FoRzVFSXBGTGpURzJ1eVVaRXR1QjA2SE9NV25zVHp4STFZcGRDWkpNTzNYaUtidk12WW1hdnFxaGIzbFhzY29pSVRFWXVseGV1emVCU0VxQUwzUXZkbmIwd3BDVEFvRTRBQUVqc1hTQ3hjNEdzVWx2SUtyWUY3RnhFTHBRS0s0WnNSQ0tSeVdRTTJZaklKbXc0RjhtQWpjak1vdUpUOE0rcHh3elppTWltS0JSeWFBckJ4Z2VHK0lmUW5Kd0gzYlgxbWIvKzh2KzYwTDBBQUZtTjdsQTAvUjRTMXpJV3FwQ3NCVGMrSUJLSlZDS0JYcy9wb2tSazNYWmRqc0h1S3pGaWwwRlVKT3krRW9OZGwvbnpSa1Mydzk3T0RxbXBxYUxXb0RrNEVlb2xiMlVac0dWR2QyMDkxRXZlZ3ViUUpETldSdGFJSVJ1UldDUVNzU3NnSWlxd2RXY2VpMTBDVVpIQ256a2lzaVZLcFJMcWxCUnhMcDZTZ0pTMXZhRzl1RHpmcDlCZVdJYVV0YjJCbEFRVEZtWis0WGZ2NC9HVFNMSExzRWxGZXJyb3hvMGJjZkxrU1hoN2V5TW9LQWorL3Y2Wjlnc0xDOFBHalJzUkZSV0ZwazJiSWlnb3lNS1Y1dC96dURoRVBJcEVwWXArc0xlekU3c2Nlb05CR0hoTVJHU2RIajFYaTEwQ1VaSENuemtpc2lWMmRrclJsdEJScitrRlE4eU5BcDlILy9BMDFHdDZ3NzcvemdLZkt5NCtBUnBOL3BiZ2NDOVJYRmo3TzZkcmZEUDhSMVNwVkFHL1RKOEVTUzRHZjl3SkRjZjloeEdadnRha1lYMDhmaEtaNHdZV1NvVUNGZjM5Y3J5V3RTdXlJZHZNbVRPeGI5OCtvYjEzNzE3OC92dnZHWUsyc0xBd2ZQWFZWMEk3SkNRRWtaR1JHRHg0c01WcUxZajlCNDloOGJKZ3JGNitDUGFlcGcvWnRtemZqZDkrWHdvdlR3Lzh2WFJCcm42b3M3TjF4eDRFLy9NdnBrMzRFWlVxVnNqMWNiZER3L0VnaXgvNnJMemR2QWtVQ3ZGMjZjck5Mek1pb3NKTXB6Y2dLbDZrVDUrSmlxam9oQlJvZFFiSVpYd2ZRVVRXejA2cEJBQWtKNnZoNEdCdnNldHFEazQwU2NEMmlpSG1PalFISjBMeHp2Z0NuV2ZTdERtNGZQVjZ2bzc5WjhYdjhQUnd6N0dmbTZzTGdqcTF4NXIxbTdGNy95RzgzK2FkSEk4NWNPUTRkdTA1Z0RLK3BZVG50RG9kUXNQdVlzbUNPZmhod3MrSWk0dlA5aHhlbmg1WXZYeFJ6bCtJbFN1U0lWdGtaR1M2Z08yVjRPQmdUSnc0TWNOemI5cTBhUlA2OWVzSFoyZm5BdGRpTUJpdzk4QmhiTisxRDNmdlA0Uk9wME81c3I3bzBLNDFQbmkvVFlHRG1LZlBud01BaXJ1WmZwSGM4eGREc09DUDVmQXJYeGIzN2ovRWdqK1c0OXV2UGl2UU9TT2pvaEVYRnc5WDE3enQxckx2NEJGczJyb1RDbm5PMzlJNnZSNTZ2UjRONnRXR3E2Z2hHOENCYkVSa3pXUlNDZlQ4UFVaa1VUbzlHTEFSa2MxUTJobER0cFRVVkl1RmJQcUhwM0tjSWlweEtRMUYweUdRdVBvQ0FBenhFVWc5T0FsSWZaSGxNZHFMeXlHcjFCYlNNazN5WGR1QXZoOGlJU0YzVTAvVjZoUXNEVjZONkpoWVZQVDNRekZucDF4ZjU4T2VYWEg1Nm5VVWQ4MTlUbEN0YWlWTW56UkdhRDk3SG9lZWZiOEFBS3dML2dNR2cvRk5ZV2o0UFh3OWREUVd6cDBCZjc5eVF2K2lNc2lrU0lac1VWRlJXYjZXTm9DclZhc1dBZ01EY2ZMa3lRejl3c0xDRUJnWVdPQmEvbS94TW16WnZoc2xmYnpSckVrREpDVWw0NzlMVnpCdjRSTGN1aE9LLzMxZnNCRnp6NTQ5aDcyZEhjTHZQY2p6c2Q1ZW5uRExJdXk2ZXYwbUprMmJnd3JseTJMTzlJbll0bk12L2x5eEN1NGxTcUJQejY3NXJqY3VQZ0VTaVFRbGlydmwrVmlwVklwZG0vL0pzZCs2alZ2eHg3Sy84bE9leWIzNlJVUkVSRVJFUkZUVXZCckpac25ORHpRbjVtYjd1c1N6R3V4N3J3VUFhSzhhTjBPUTEvc1U5bDdWb1Y3VE85dWdUWE55SHV4NjVUOWtDNmhSTlZmOTd0NTdnRW5UNXlBNkpoYWRPclREb00vN3A1dWxkZkhTWll5YlBEUEg4MHlaOFd1V3J6V3NYd2ZqZmhndXRKODlqOE9ob3llRWRtSmlrdkE0N1l5MnFLaG9BRUM1TXI2UXlXUzUrbnBzU1pFTTJRSURBK0hrNUlURXhFVGhPUzh2THdRRkJlR3JyNzVLOS95Z1FZUFF0R25UZEVHYms1T1RTUUkyQUhqOE9CS2poMytMMXExYUNNOUZ4OFRpMitFL1l2ZStRK2pVNFQxVXpzTzB5VGM5ZmZZYzZwUVVmRDEwZEo2UC9YN3dGK2pZdm0yRzU4OWZETUg0cVRQaDZlR0I2WlBHd01uUkViMjdkOEdEaHhGWUZyd2FzVStmNHB1Qm4rWnI2dWlUeUVpNHVycEFub3NSYWRhTytSb1JFUkVSRVJWbDl2YkcwV3ZKYXN1c04ybUlmd2g5eEpscyt5amZHUWVET2g3cTRBN0NoZ2FHK0lkUXZETWVza3B0b2J1MkljdGo5UTlQd3hEL0VCTFhNaWF0TzYzdHUvZGh3ZUxsVUNvVUdEZDZHRm8wenhqcWVYdDVvVWRRcHl6UGNlN0NmN2g1T3hTOXVuZUdVcUhNdEk5djZaTHAybEZSTWRpd2VidlExcVpaU3k4NkpoYXIxMjRFQU55OS93QUtoUUtMbHF3UVhuZHpjOEVuSC9mTzNSZG81V3cveWNqQ3hJa1RNWDc4ZUNGUWE5YXNHVFp1M0pndVlBT0FSWXNXWWZiczJVTEk1dVRrbEdGS2FVR01HdjV0aHRGaVhwNGUrT0Q5dGxpNWFpMnUzYmhWNEpDdGNzVUtHUFRGZ0R3Zlc3cVVUNGJuTm0zYmhjVkxnMUcrWEJsTW56UW1YZTMvKzM0d2xBb2x0dTdZZzRjUmp6SDh1Ni9nNCsyVnAydUczM3VBMUpSVXFGTlM4cnhSZzhGZ3dKNzloM0xzZC90T1dKN09heTRHdmI3SURKa2xJaUlpSWlKNjA2dDdQbld5WlVJMlhlamVIUHZvSDU2QjlzN2tkRHVHNmg2ZWhnSVFwby9tZEExNXZZSXRvNVNaeEtRay9QcmJZaHcrZGhLVksxYkEyTkhEVU5MSE85TytwVXY1b1A5SFBiTThseW94RVRkdmgrTEQ3bDNobk10cHB0bE5GMzBlRjQvdHUvZmhxOC82b1h5NU1talZvcG5RNy9yTjI3aHc2VEpEdHFLZ1hidDJDQXNMZzVPVEU1bzFhNGFGQ3hkbTJmZlZ5TFhBd0VDVEJpTlpUY2QwZG5JRUFDZ1VCZnNyZXZic09TbzFxSnZyWWFkWlNYaWh3cHg1QzNIaTlEblVyUjJBOFQvK0QwNk9qdW42U0tWU0RQbm1TN2k3RjBmdzZuL3grZUJoNlA5UkwzVHArRjZ1TmhpSWpJb1docHhldW53VmpSdlV5MU9OQm9NQnZ5MWFtbU0vclVpNzE3eEpiekF3WkNNaUlpSWlvaUxMMGlQWmRIZHlEdGswSnpOT0o1VjZWYy8xOGJvNzVnblpSdnc0RWJkRHc5R2w0L3NZK0ZtL1hLMUhia29YTDEzQkI5MCtGdHFHVEJZWTcvQmVHemc0MktQUGdFSDQrc3NCYU5ha0laUktKVzdjdW1QSlVrVlY1RUsyc0xBd3pKbzFDMkZoNlVjemVYdDd3OGZIQitIaDRlbWVkM0p5Z2txbFFraElDQUFJLy9mMzk4ZUlFU015N0VacUtsZXVHWGM2S1Y4Mi84Tk0xV28xa3BLVDg3VysyU3Q2dlI0Nzl4ekFzci8rUVVMQ0M5U3JFNGgzV3piSHFUUG5zenltcEk4M09yelhHbWZPWGNUaVpjRll0M0VydW5SOEQ1MDd2SmR0U243K1ArT2ZyVVFpd1lsVDUvSVVzZ1VHVklkTUtzVlhuL2ZQc2UrbHkxZHg0dlE1WWY2L1dBd0dBNlJTaG14RVJFUkVSRlEwdmRyc0lObENJOW55UzlGMENQUVBUNWwwUjlLOGV2bzhEb0VCTmZETndFOHRmbTI1VElhYTFhdGk0R2Y5aE9kZXZGQmg3S1Rwa0VveUxoT2xWcXVoS3lTRFd5eXR5SVZzTTJmT3pCQ2tBY0RldlhzeGNlSkVoSWFHSWpvNlduaCswS0JCMkxoeFk0YityOEs2MzMvLzNlUTEvaGR5QmNkT25rRzVzcjZvV1QzL0k5Q2V4eG1IdDRhRzM4UEtWZXR5Zlp4RUlrRy9QajBBQUF2K1dJNHQyM2ZEMDhNZFAwLzRFUmREcm1EbXJ3dHlQSWRDTHNmNlZVdng5OXIxMkx4MUZ6WnMyWUVPN1ZwbmU4enBNeGNnbFVyUnZ0MjdPSGo0T0w0ZU9DQlhVMFp2M1E2RlJxTkZsY29WMHkzRW1KM3FWU3ZqMU5rTGFOeWdua1czaWs1THI5ZERrc2t2SkNJaUlpSWlvcUxBM3Q1NHYyZXhOZGtTSXZKOGpLTFZXRWhjeXlCbDg1ZG11OGErZzBjUUZSMmJiWi9rcEdSRXg4VGk3elZacndrSEFEMjZkb1NkbmVrR2xDUW1KYUZIVU1jTXovdDRlMkpOOEdJQVFHUmtkTHJYOUFZRHBMS2llYTlicEVLMmtKQ1FUQU0yd0RnTjFOdmJHNE1IRDhiSmt5ZWhVcW5RckZrejFLcFZDMUZSVVFnTEM4dXdYbHRZV0JoQ1FrSk10Z2tDQUp3NGRSYlRacytIdmIwZFJnLzd0b0JuTThEZXpnNjNib2ZpMXUzUVhCMlJxdEZBcVZRS0lkdkh2YnZCM3M0T0gvWHVCa2NIQjlTcEhZRCtmYktlMi8yS1JHSWMranZ3MDM3bzNPRTlSTWZFd3MwdDYrMkI0K0lUY09IU1pRVFVxSVpPN2R0aCs2NTlPSFQwQk41djgwNk8xOXErYXg5MjdUdVlwNDBXREFZRERBWURWdjd4RzBvN1pGeDd6bEk0a28ySWlJaUlpSW9xQjN2TGptU1R1UGpDa1BBbzEvMWxGZHRBWHU4emFBNU96UFVvTm9sTHp1dTJ2ZW5nNGVQQ2JMYXNxRk5Tb0U1SndacC9OMlhicjFQN3RyQ3pVMkpaOEdwczNMSXowejRhclJZQTBMdi93Q3pQczM3Vm43QzN0OGZrNmIvZy9NV1FiSzg1YmVLUDZkckp5V3JoNzdhb0tWSWgyNXRUUkYvcDI3Y3ZuSjJkTSt3cyttcXpnN1p0MjJiWUtDSHRPVTBSc21tMVd2eXgvRzlzM0xJREh1NGxNR25zS0ZRcXdJWUhnSEhhNXZZTmYrZnBtTEdUWitCTzZPc2dzcmliRzc0WThIcmV0VUl1ei9QY2J4OXZyeHczUU5pMmN3ODBHZzNhdFc2RkNuN2xVS1dTUC81WnR3bnQzbTJacS9ETXBaZ3pOdjZ6UE1Qem03YnRRb1h5NVJBWVVEM2Q4M3YySDhLc3VWbXZ3WmVURTZmT0l1VHFkVGc3T2NIWnlSSCtGZndBSU1OMXNxTFg2d0VnWHp1d0VoRVJFVkhSa1pDWWhDUjFNbEkxR3FScXRHS1hRelpFcVpCRHFWREF5ZDRCeFp3Y2N6N0FEUEl5a2kza3luVUFRRlIwTkNLallnQVlGL0J2KzI1TFZLeFEzdVMxU1R5clFmbitIT2l1L2d2dHhZejNtcVkwYmRKUE9mYnAxWDhneXZxV3hxeXA0M0oxenRxMUFxQlVaajR6N096NWk3aCs4emFDT25lQU1vdGxsT1F2Ny91SGZ6Y28zZC9Qbm4ySGNQcmNCWXovOFgvQ2M2L1dWZ2VBbU5pbjBPbDBLRkc4ZUs3cXREVkZLbVJUcVZRWm5xdFZxeGI4L2YweFljS0VMSS9idTNjdlZDb1Znb0tDOE5kZmYrVjR6cng2SGhlSHNaTm00T2J0VUx6VnRCR0dmdnNWWElvNUYvaTgrYUZTSldaWU4yM1QxcDNRR3pJdWFwZ1hOYXBWUWRYS0ZUTjlMVEVwQ1Z1Mjc0YXJpd3Rhdm1YY2ZyaHJwL2FZUHVjMzdOeDdBQis4MXliZjExMndlQm02ZCsyWTYvQXJ0MExENzJIUHZrTklURXJLOEZwZ1FBMjBhOTBTVFJzMXlISU5Pc1BMUDA5TFR4ZmxtelF5RjZWQ0FhVkNMdXFiTkNJaUlsdWkwK3NSL2V3WkVndjVXbFZrdlZJMVdxUnF0RkFsSlVPVm5BenZFc1V0UGdqQTBjRUJRTllqMlU2Y1BvY1RwODdpeE9tejZZS2NWN3c4UFJCWXMzcXVRelpacGJiUVI1ekpzWi9Fc3hyc2U2K0ZJZjRoVW5lUHlOV2NPVXR1QUFBZ0FFbEVRVlM1MDE2ak1LaGJPd0IxYXdkaytscDhRZ0t1Mzd5Tm5rR2RjdHhkMU5QREhWdDM3TUdxZFJ1eGR1Vml1THE2UUtsVW9xeHZhYUhQclR1dkJ6VDlGM0lWQU9EaFVjSUVYNFgxS1ZJaFcyYWFOV3VHNE9EZ0hQdWRQSGtTL2ZyMXl4Q3lGVlJjZkFLK0h6RVdNVEd4R1ByTlFIUjRML3QxeTNJU0hST0w4THYzODN5Y201c3JxbGF1Q0ZWaUlvcTk4VU8yZE9YcVRCY3QxT3AwTUJnTWtNbGtrT2F3UzJhL2ozcG1HYkl0Qy80SGNmRUpHUGhwUHlGRmYrZnQ1dmg3elFZc1dmNDNtalpxa0svTkcxSlRVd0VZUDZFeHRmNGY5UlMyUkZhcEVoRjI5eDRBWS9pMllmTjJ6UHgxQVp5Y0hOR3NjVVAwNjlNancwaStWeVBaWkJhYXA4NDNhV1J1eHVCV0krcWJOQ0lpSWx1Um5KS0N5TmluMEwxOHowaGtib25KeVhnUW1Rb2ZkM2ZZbTNBOXI1eklaRElvbFVxbzA0eVVVcWtTc1hESkN1dzljQmlBTVVocjFyZ0JtalZ1Q0dkbkozaDdlZVk0VXlyTDYxVnNDODJoeWRsM1VoWVRBamIxMmcvemRRMWJFNS93QW00dUxrSTdOT3l1c05Ob3laTGVtRGRyQ21aT0dRdTVYSVlObTdjREFBWVBHWVZSdzc1Rm8vcDFVSzVzM3FmUVdxc2lGYko1ZTN2RHlja3AzWlJQZjMvL0xOZHBlOU9ibzlhY25Kemc3ZTFkb0pwK21mODdua1JHWWRyRW4xQy9ic0dublo2L0dJSmZmc3Y3Wmd6MTZ3WmkrcVF4U0VoNGdWSSs2YittekthY1BuNFNpVUZEUnFGTTZWTDRaZnJFTEllWTVpVGt5blZzMjdrWHBVcjZvUE1IN1lUbnBWSXB2dnowWTR5YlBCTlRaODdGekNsaklaUEo4blR1NkJqandwRWU3dTc1cWkyM25KMmRFQmhRQTRCeEZGdTN6aDBRR240UEc3ZHNGejUxR1Rua2F6UnIwbEE0NWxWb21kZXZLVC80Sm8wc1RhdzNhVVJFUkxZaVhxWGllemV5T0sxT2h6alZDL2pZbWZmKzZVMzI5bmJDZE1UUThIc1lQMlVtb3FKajBMVlRlN1JyM2Nxa1UwRWxybVVnOVcyVTdXZzI1VHZqQUR0am9HVFhaWEc2MTdSWDEwTjNMZXVOQjZTK2pTQnhMV09hWWd1UmlNZVA4VHd1RGlxVk1Vc3BWZEpiMk9YVTN0NGVqZzRPcUZtOUttYk5YWWlIang1anpyU0oyTEI1TzRhTkhvOCtQYnVpWHk3V2RiY1ZSU3BrYTlldUhkcTFhNGV3c0RDRWhvWWlLaW9xenlGWjM3NTlBUmczU3ZEMzk0ZXpjLzZuZFViSHhPTGttWE1JREtpUnE0RHRZY1JqWFBndkJPMWF0OHB5Ujh5M216ZEJ6UnA1MzVIMDFhS0VjZkVKY0VtVFVHZEduWktDOFZObndjblJFWlBIalJJQ3RtZlA0ekI1K2kvNHJIK2ZYTzJLK2lReUNoT256WWJCWU1Edzd3WmxDT3FhTm1xQXQ1czN3WkhqcHpCM3dSSU0rM1lnSkRtTW1FdnI5TmtMQUlBcjEyNmdRYjNhS09sVHNFQTBMeXBXS0krUlE3K0I2b3RFRFB0aFBNWlBuWVVSUXdhalhldFdBQUN0MWhpeXlTMFFzdkZOR29sQnJEZHBSRVJFMWs2VmxBUlZVckxZWlZBUnBVcEtoc29oQ2M2T2xsdit3OEhlSG1xMVdsZzMyOHZUQTcvUG4yV1dkZFlBNFAvWnUrL3dLS28xZ01PLzdlbTlReUNFMEFrdDlJNktpQVVFRVVVRnNhQW9nb29OZThPQ3ZXSURSZVNDb0ZSQmtDSzlTZThRVWttdnBKZXQ5NDlOTnRuc2JucFlDT2Q5bnZ0Y2R1Yk1tYk14MlozNTVwenZVd3g2aHRKcVpxanBFZzdhTEk1UVU5RUV4YUJuR2pTMnE5V0ZDMUhrNU9ieDRhZGYwN0ZETzV5Y25PZ1QwUk1BalViRHRoMjdXYngwQlJtWjJiejIwak4wRCs5TTkvRE9yRnk3Z1I4V0x1YkVxYk84UG1kMnZWYW9YV3V1cXlCYnViWnQyOUsyYmR0NkhUdGx5cFJHRzBkMGpIR0pZVXBxR20rOCs1SFZOaTR1enJ6NDdBd0FQdnpzYXk1RVJuRTVKNWVISnQ5cnRiMnpzeFBPOWN5SGxKT2JoMDZudzkzTjFXWWJyVmJMdXg5K1JrWm1GcC9QZXdkUGo0by9FcVZDZ1ZxajRjWFgzdVdObDJmVHYwK0V6WDZTVTFKNTZmVzU1T1hsOC9DVSsyem1USnM5Y3pwUk1iRnMzTHdOclZiTDdKbVBvMUFvek5xRWhMU2lxTmo4UWlReE9ZV2xLMWJoNmVIQmY0ZVBzV1AzUHZyMTdzV2RkNHdtb21jM2dsdTA0UFpiUnRiN1oxVmJMaTdPZlBiQjI4ei82UmMrL21JK0owNmQ1Y1ZuWjZEVGx3WFo2bGhFb3E3RVJacGdUL2E0U0JNRVFSQ0VhMTF1UVdITmpRU2hDZVVXRkY3UjZ6Y0hCeFZwNlJsOC9NVjhCdmJydzR2UHpxZ3hUMWhEU0lNSElPLzFrTTFpQnJvemYyS1pMS2xtOGw0UElRMGUwTERCMmFEVDZTZ3VLcTUxdXFIeTFFbTJsS2N2MG1nMTFiYVZ5V1RFeGllUW1KekNHM05tcytEWHBSdzVmdEpzK2VlcE0rZjQ2UE52NmRVOW5MbHZ2RXh3eXlEVHZydkcza1pvU0N1K1cvQ3JNZS9lZFZBTDRib01zbDB0aXNxQ0gra1ptYWFsalZWNWVMaWIvdDBqdkFzSkNVbDA3dGkrU2Nhelo3OXh5bXlia0ZaVzkyczBHajc4OUd0T25Eckx4Kys5UVp2V0ZlMzBlajBTcVlRWG41M0JhMjkveUJ2dmZzUXJ6ODlpK05CQkZ2MmNPWGVCTitkK1JFNXVIbU51SGNWOUU4ZlpISk96c3hQdnYvVXFzK2U4d1paL2R4SVRHODlMczU4aXRFMXJVNXU3eHQ3R1hXTnZNNDVScTJYcnZ6djVmc0ZpU3RWcXZ2am9YVm9IdDJUajVtMnNYTHVCT1cvTUpiaGxFQlBIajJIRzlJZnJYQ20xUG95QjBxY0EyTHh0QjZOdUdrNXdXWkxJcGw0dUtpN1NCSHU3MGhkcGdpQUlnbkN0MDJoRmNTckJ2cTcwNzZDamd3TVhMOGJpNSt2VDVBRzJjb29iM2tTWGNBQkR4cmxHNlUvYXNoK0tHOTVzbEw3QVdCenhreSsvdzhYWkdXY25KMkxqNHlrcUxxWlZjTTI1ellxTFM3amo3c20xT3MvZEQweXJkditFY1hlUWtwcUdtNnNMZ3dmMm8wdm5qbncxL3lmMkhqakVsR2t6NmRxNUE5NWVYb3k3WXpUK2ZyNGNPM0dLWXlkT1lUQVkwT3AwYUxWYTFHb05mU042c21iOVJ1NjlheXplM3MyN0lJTEVZR2hnMmNobTRzU0pFNXc0Y1lMVTFGVFMwdEpNMi8zOS9Ra0xDMlBnd0lFRUJBVFljWVNOSXpjdmovay9MY0xGMlJrblIwY2NIRlFZREpDY2tzTDJuWHRST2FqNDM4TDVGak84NHVJVGVQTzlqMGhLVHNYRDNRMHZMMCtLaTBzb0xpNm11S1NFMGxMTDZMZFVLalVMdEdtMFduNVp2SXcvVnYrRndXRGc3dkYzOE5oRGsydTFCRFFwT1pWWDMvNkF4S1JrSkJJSnM1NTRsRHR1TlNhVUxDNHU0Y3k1Q3h3OGZKU2R1L2VSZlRtSGxrR0J2UHpDMDNSb1Z6RmpVYS9YczMzWFhuNy9jdzJ4Y1pmdzh2VGdyckczYy91dEkzRytRa0dBK3g1NkFsY1hGOTU5NHlYdWUrZ0pzeVdrVFNFdU9RV3RsYUlWZ25DbHlHVXlRb0lDN1QwTW9RbUZ2N0xMM2tNUWhPdk9xZmVIMm5zSVFoT0tTa2kwOXhBRWdiQmFCSE1heTRPUFAwMVNVaktmZnZDV0tkZjFGVkdhUitucWFiV3FObG9kYWN0K3FNYjlaTXJqMWhnMFdpMWpKa3cyQlR4VktpWGR3N3Z3NHJOUDRlRmUvWGwwT2gxYnR6Zk85VmxJNjFiczJMMFhCNVdLQisrL3g3UTlLaWFPbmJ2M0VSTVhUM3BHSm5uNUJSUVhGYVBSYXRHVkZVZ0VrRWdreUdReTVISVpmcjQrTFBqMnN6cWxnTG9XaVpsc1picDM3MDczN2cwdlBIQzFjM04xNWNqUkUrVGxGNWltaUFJb0ZBbzZkZ2hqMmtPVHJTNmhEQXp3cDZSVVRjc1dRUVQ0KytMaTRvS3Jpek91TGk2NHVyamc0dXFNbTR1TGFidFNxZUROdVIvendhZGYwNkY5R0lFQi9zaWtVdUlURW5GeWNtVFdFNDl5NC9BaHRSNTNpNkFBdnYzc0E3NzU0V2N1UnNkd3cvREJSRVhITW5mZTV5UW1wd0RHUCtDdW5UdncrTU5UR0RGc2tFVmxRNmxVeW8zRGgzRERzTUhzTzNDSTMzNy9rNThXTFdIN3JqMTgvOVhIOWZ5SjFzMUxzNS9pdVpmZllzTS8yd0NReTVyMlQxQUUyQVI3RTcrRGdpQUlnaUFJUW5WU1U5Tndkbks2c2dFMkFKVWJxbnVYby9uM2JadExSMnNpNy9WUW84NWdLNmVReTltNFpobGduQ3hTOWQ2Mk9qS1pyRkVuY3ZqNmVLT3NrcklwTERTa3lYTG1YZXZFVExicm1NRmdNRWFab1ZiTEprdEtTbkJ3c0Y1d3dacjBqRXdpbzZJWlBLQ2ZhVnRoVVJFbHhTVU5taUtxMFdoTWVkaysvK1lISEIwZDZkQ3VMVDI3aDljWTFhOXE5NzZEdUxtNlhORVA5Tmx6M3VSaWRBekZSU1c4OXRJelZwZlVOaGJ4SkZTNEdsekpKNkhDbFNkbXNnbkNsU2Rtc2pWdjR2cE51QnBjcWV1M3FKZzRwczk2QVc4dkw1WXYvcUhtQTVxSUlUY0J6YjR2cXEwY1dwbXN5MTBvQmo3VExDdUpDZzBqWnJKZHh5UVNTWjBTNzljbHdBYmc1K3VEbjYrUDJUWm5KNmNHTDgyc1hQamcyYWNlYjFCZlF3YjJxN2xSSTN2eXNZZVlQdXNGa0lEMENsUVhGUVJCRUFSQkVBUkJ1QnFkT0hVR3dPNUxDQ1h1d1NoSGZ3bzN2SW51NGovb29qWmpLTW5EVUpwbjNLOXlRK0xnaGl6c1ptVHRSalhxMGxDaGVSRkJOa0c0d3NKQ1EzQjBjS0M0cEJoWkhhYjlDb0lnQ0lJZ0NJSWdOQ2VwYWVrNE9EaWcxVjBsQlQ5VWJzaTYzbzJzNjkzMkhvbHdqUkozK0lKZ0IrM2FobUl3MUcwbW9TQUlnaUFJZ2lBSVFuTVNIUk9IaTdNVGFpdUY5QVRoV2lTQ2JJSmdCMEdCQVVna0lKZUw1YUtDSUFpQ0lBaUNJRnkvcEZJcGFvM0czc01RaEVZaGdteUNZQWRCZ1g0QXBHVmsyWGtrZ2lBSWdpQUlnaUFJOWlPUlNOQnFyNUxsb29MUVFDTElKZ2gyb0ZRcUFkQm94TFJvUVJBRVFSQUVRUkN1WDlLeVBOVWxwYVYySG9rZ05Kd0lzZ21DSFpSWFhZMktqclB6U0FSQkVJVG1RTmJJVjNRcXViaEVGQVJCRUs2TThzcWlHckZrVkdnR1JOWjFRYkNEOHBsc1VqdVhxaFlFUVJDc2MxSEpXRHk5QjE3T1NyUHQyWVZxSGwxd2t1ekN4cmtSa01zazNOYmRqNytPcGFFMzFPMVlCNFdVa1YxOUdkODdnS0pTSFRNV24yNlVNUVY2cUZqN1RCLzJSR2F6OW1ncWV5S3owZWticFd0QkVBUkJzRkIrUjZRVFh6WkNNeUNDYklKZ0J6cWREZ0NKVk13VUVBUkJ1QnJOdVNPTWR2N09GdHQzbnM5cXRBRGJqWjI5ZWU3V3RnUjdPUkRzN2NnM1cyby91M2xRTzA4K3VhOHpMcXFLQWpydEE1eUpUQzFzOExpbURnbkdVU2xsWkZjZlJuYjFJYXRBdzZMZENTemFuV2hxNDZDUTBoalBpZFJhdlZrQTc2WXVQdHphM2EvaEhUZlFLMytjcDBRamJ2WUVRUkNhV3R2UUVNNUhSZ0VWOTBpQ2NDMFRRVFpCc0FOVGtFM01aQk1FUWJqcVRPb2Z4TmhlL2xiM2pZc0lZT3VaVEhaZnlLNTMvMzV1U3ViZDA0bmViZHhOMjZZTmI4V2htQndPUnVmVXFvK3p5UVVvcTZ3UmZYUjRLMTc4L1p4Rlc2VmNnbHBidTJseVhzNEt4dmNPTU52bTdhSWc2WEtKMmJaVlQvY20yTXVoVm4xVzU4MVZrYXc2bkdwNkhlcm54TWl1UGczdXQ2SGVYQ1doUkt4YUVnUkJhSEl1enM2bzFjWTgxU0xJSmpRSFlocU5JTmlCVG05OE9pNlZpaUNiSUFqQzFXUkVKMjlldkwydHpmMFNDY3k3cHhOaC9rNzFQa2Qyb1FZM1IvUG5uRklKZkRpeEkxN09DclB0Y3FtRUlSMjhlRzlDQjE2L3M1MXArK1ZDRGYrY1NqZHJlM05YWDR2QWw3ZUxnb052RG1iSjlCNDhOenFVRVoyOExjNWQyZFFoTFhGUW1GOGVIb3pPWWN2cHpEcTlSMEVRbW8rTWpBelMwak9xYmFQWDY5bStmVGU3ZHU5cmxITkdSa1p6OU1oeEx1ZmtOcmd2ZzZHT2EvR0Jnd2NQczJ2WFhuSnlhdmZnbzF4SlNTbnA2Wm5rNWVYVitaemw5SG85S2FscFpHUlUvek52TGdMOGZRRXdJSmFMQ3MyRENMSUpnaDNveTc1QUpJZ2dtejJvMVEyZm5sQ3Fycmt5ckU2blExT0xkblZSVkZoRWR2YmxSdTFURUFTallSMjkrUFMrenNocmVBRGk2aURqKzRlNjBkS3pmak81dERvRHIvNXhBVzJWSkd3K3JrcmVHdC9lOVBySkcxdXo4OVVCekgrd0syTjYrVE9pazdkWisvL3RTelo3TFpQQ0E0TmFtbTNyR09pQ1hDYWhleXMzcGc1cHlWZVR1ekNoVDZEVmNYazZLN2luZjVENVdQVUdQdmdycXM3dlVSQ0U1c0ZnTUxCNDhUTGVmZmNqamg0NWJyT2RUcXRsK1lwVnJQeHpiYU9jZDgzYTlmeTQ0RmNTTGlVMHFKK3paODh6ZCs3SGRiNTJXclZtUFV1WC9VbDZldDBlTUp3OWQ0RTMzbnlQRlgrc0FZdy92eE1uVDlXcGo4S2lJdDUrKzBNKytlemJPaDEzclFyd042WUlFSGRGUW5NaGxvc0tnaDBZcVBzVHRlWXFLeXViSlV1V285WHA2Tm16T3plTUdGTG5QczZkdTRDUGp6ZSt2dFV2TVNvb0xHTGhnbC9SNmZYTWZuWkdmWWRNWGw0ZUw3LzZMbTFDV3ZITXJPbklGUXFMTmpHeDhTeGF0SVF1WFRweno4Ung5VDVYVlh2My9jZktWV3U1NmFiaFRMaHJiS1AxS3dqWHUvRzlBM2o5em5ZV0FUYU56c0JYbTJPWmRYTWJGTEtLZmY1dVNoWTkzb05IRjV3Z0xyTzR6dWM3bjFMQXI3c1RlV1JZc05uMkVaMjh1VFBDbnpWSDB2QjFVNXJOT3ZOMVZSTGk0Mmc2MzVta2ZFNG41dE8xcGF1cHpaMFIvbnk5T1phQ1V1T1NtODR0WEtrcUtzMTYzclpIaGdYanBKU1piVnU2TDRubzlLSTZ2Ny82K25sbkFyL3RUYXl4M2VEMlhueDJYMmZUNjV3aUxUZC9kTUNzemRoZUFidzZKc3owT2lhOWlIdm5INjNWT0lyVllqYUZJQURzMkxHSGkxR3h1THU1MGE1RFdNMEhOQkt0MXZnWkpsZlUvM2JWWURDdzdxK05KQ1duOE1XWDgzbHU5a3pjM2QwYWE0aFdLY3V1Q1hWbDQ5LzB6emJXcnQxQWp4N2hQRGg1RW81T2prMTYvbXVSdjUrdjZkK0tCdnozRm9TcmhmZ3RGZ1E3cU0rMDllYW9wS1NVK2ZNWGtKU2NBa0JCZmlIOSswYmc1Rno3WlZqbnowZnk5VGMvNHVucHdmUFB6Y1RUMDhPMDc4S0ZpOFRFeHRPdmJ3UmVYcDQ0T3psU3FsRVRFeDNIL2dPSEdOQy9qMWxmUllWRmJQeG5LeUd0V3hFUjBjUG1PWThmUDRWT3EwVW1rMWtOc0FINGVIdVNuMS9JenAxNzZOK3ZONjFiQjF0dFYxZUhEaHR2RUh2MjZOWW8vUW5DOVU0cWdhZEh0ZUhob2RiL1J0OWVIY25hbzJua0ZtbDU1NjcyWnZ2ODNaUXNmcndIczVlZTVYQnMzWmMwZmJjdG5sdTYrZEtpeW95NGwyNFA0MEJVRHNmajh5eG1uZlVKOVRBTDZpM2RuOHo3ZDNjd3ZYWlN5aGpmSjVERmU0eUJxbzVCTGhibnRWWWNJY0JkeGIxVlpyRmw1cXVadnkwZWdKYWVEdWdNQmxKeVNnRlljVEFaRHlmcm4zKzJkRzdod29Bd3oycmJhUFVHdE9xYXZ5Tkx0WlpCc0txQk1YV1ZObnFEQ0o0SlFsM0V4VjlpNWFwMUFEdzRkUkt1THBhZkowMUZwOVVDb0xCeG5WVWJFb21FR1U4OHlyeVB2eVE5UFpNdnYvcU8yYk5uNGxLSDY4eTZVaXFONHkwUEVnNGZOb2lvcUJpT0h6OUZVbElLMDZaTnBWVndDMVA3OVBSTXZ2dCtJYUdoSVV4KzRKNG1HOWZWckh3bW04RUFjcmtJVHdqWFB2RmJMQWgySUdKc3hud1RDMy8ramFUa0ZQejhmR2dSRk1TeDR5ZjUvc2RmbURYejhWcC95WWFGaFJJV0ZrcGtaQlJmZlBrZHp6OC8wM1FSdUhQWFBvNGVQWTYvcnc5ZVhwNUlKQkx1bmpDT2VmTStaK1hLZFhRUDcySVcwRXRNU21ITGx1MEVCN2VvTnNoMjdOaEpBUHIzNzIyempadWJHMlB1R00zeUZhdllzblU3ano0eXBWYnZCeUFuSjRkRnZ5NnoyRzR3R0xoMEtRR0pSTUpmNnpmVjJJKzN0OWQxZThFbUNMWGg0NnJrNDN2TkN4QlU5dEdHYU5ZZVRRTmc5WkZVL055VVBEVXl4S3lOcDdPQ254N3V4a2Nib2xsMklObGFOemFWYXZWOHVENmFyeWQzTVcwclV1djRmbHM4R2ZtbEhJbXpETnoxRGZYZ2ovOVNUSzgzblV6bitWdER6WEs1M2RPdklzald1VXFRTGJ0UVEycHVxVVcvczI1dWcwcHVua1hrazc5aktDeWJFZmZHdVBiMENYVm4wOGtNZnRsbFhtbTB0aWIxRDZveHlBYlFMZGlWa1YxOXEyMVROZmVjZzBMS2M2TkR6YmExRHpDdkR1dmpxclJvVTFXcFZsK25LcStDMEZ6bDVPVHc0NCtMMEdxMWpCMTdLNTA3ZFFUZ3pObnpiTnUydzZKOVdicGhORm90WDMzOXZkVStieDU1QXgwN3RyZTZyeXB0V1FKOGhieitRVFlBVnpkWG5wNDFuWG56UGljNU9aVnZ2dm1CWjU5NUVwVksxYUIrYlZFb2xRQm9kY1lnb2FPakl6T2VmSlNseS81Z3o1NERSRjJNTWd1eWFiUnFVbEpTbTN5RzNkWE8yOHVUckt6TFlpYWIwQ3lJMzJKQnNJT016Q3dBV2dVSDFkQ3llZExyOWZ5MlpEbW5UcDNCM2NPZHAyYzlnYXVySzFtZmZrMWtaQlMvTGw3RzFBZnZReWFUMWRpWFhDNW4rbU1QTWUvakwwbExTK2ZiYjMvaTJXZG5vRklxOGZIeEFpQXRveUtmUnB1UVZrVDA2c0dSbzhmNWUrTm1Ka3k0MDdRdktjbDRneHdZWkY1WnI3TExPYmxjaUl4Q3BWSVIxamFVRCtkOWJyT3RRYTlISXBHUWtaNVJiYnViYnhwQnIwcEJQYlZheS9uemtVZ2tFdE95ZzNLcXNvdTMySmpxYndKTDFXb0NBMjIvRDBHNDN0M2MxWWZYeHJiRDA5bnlCczVnZ0U4Mnh2RGIzaVN6N1Q5c3Y0U2pVbWF4eEZNdWsvREttREQ2aDNueTVxb0w1QlJwYXoyT0hlZXkySHZ4TW9QYWViTGxkQ1lmcm84aVBjK1l5ekV4dTRURXl5Vm11ZDhHdHZORUxwV1k4cmxwZEFaV0hrcGgydkJXNUpmb1dIVTRoYVg3ak9OdTZlbEF5eXJCcUJPWExKTng5Mnp0eHUwOS9NeTJIWXJKWmNNSlkyR0ZvUjI5R0JCbW5DVjhldzgvYnUvaHg4cERxYnkxT3JMVzc3TXVPZ2E2TUhWSXk1b2JWdUtna05aNGpJZVR2TVkyK1NVNkVXUVRybnNGQllWOCtlVVBaR2RmcG5kRVQwYmZNdEswNzNKMkRtZlBYckI1ckY2dnQ3bS9YOStLaDVPcHFla3NXUGlyelg0eXM0d1ZuSC81WlFrS1pmV0J0anZ1dUlYdTNjSnQ3dmYxOWVIUlJ4L2txNjkvd0tEWFUxcGEybVJCTmxYWldEV2FpdnkvVXFtVUIrNi9oNGhlUGVqVXFZT3RRNjlyTXBrTUpPRHMxSFN6REFYaFNoRkJOa0d3QTYzVytNV3JVdFV2YWZhMVRLUFY4c3N2U3poNjlBVE9UazQ4TTNNNjN0N0dZTmoweHgvaWczbWZjK2pRVVFvTEM1azJiU3FPRGpYL2pKeWNuWmcrL1dIbXpmdUN4TVJrNHVNdTBiNTlHQUVCeHB2RzlDb1ZzY2FNR2MyeDR5Zlp2bU1QUTRZT011V0NTQzVidHRxeVJRdHMyYk5uSDNxOW52NzllNk5ReUVsSlRxMTJiRXFGZ3RUVTlHcmJGQlJaejNjVTJpYUVGMTZZVmUyeDF1UVhGUERDQzYvWCtUaEJ1QjU0dXlpWWMzc1l0M1N6UGxOS3F6UHcycDhYVEFHbXFyNzRKNVlpdFk2WlZXYTBBZHpRMlpzZXJmdnc4WVpvMWgrdi91KytzZy8vaXFLRnB3TjdMMW9tNXQ1LzhUSjM5NjFZTXVybUtHZGdlMDkybmM4MmJWdCtJSm5NZkRXcmo2U2FMWWU4c1l0bG5zcXFRVGFWWE1yYjR6c2dxWlNLVHFNejhPN2FpNEN4bU1Mem95MnJyZTY3bUcyeFRSQ0VhMTkyOW1XKytmWkhVbEpUNmRpeFBWTWZuR1MyZi9EZy9nd2UzTi9pT0kxYXpjeW5YMEtsVlBMbGwvTnFQSTlhb3lFeHNlYlp2elZWTlFVb0xhNjV5RlRIanUyWlB2MWhPblJvWjNwZzJSU1U1VFBaS2dYWkRBWURtWm5aYURRYU5tN2FTbkp5Q3NuSktUeisyTU5OTm81cmpaT1RJeEtKS0gwZ05BOGl5Q1lJZGxDZVgwSlhOaFgrZWxGY1VzS0NuMzdsek5uenVMcTVNdk9weDgxbWpYbDVlZkxzMDAvdzFWZmZjL2JzQlQ3NStDdG16SmlHbDFmTnk0c0NBL3g1NU9ISk9EczdFUnBxdlBsdDJkSTRZeUV0M2Z4bTE5L2ZqMEdEK3VQczVJUzdXOFgwL01TeW1XeHQyclMyZWc2ZFRzZmVQY2JFMmlPR0Q4WER3Nk5XRjVLQ0lOaWZWQUwzOUF0aTVzMXRjSFd3UGtzMnEwREQ4OHRxenEvMjQvWkxaT2FyZVgxc08rUXk4NXNDTDJjRkgwenN5UGplZ1h5MElacnpLUVUxamkwdXM5aG04WVE5a2RsbVFUYUEyN3I3bVFYWjB2TFVMTjF2ZWJNNm9yTzN4YllEVVJXQlBLa0U1dDdkZ1RhKzVvbTQ5MFptNCsrbXBKVzNBMzFEUFN6Mjc0bTh6T2JUZGF1NEp3akMxVStyMWZMSnAxK1RuWDJaME5BUXBqLytNSEtGZ3BpWU9PTGlFeGd5cUo5cE9XUkQrZnY3OHVJTFQ5dmMvOUhIWHdJd2E5YmpPTmg0S0wxNnpYb3VYb3hHTHE5NTVRTkF0L0F1TlRkcUlIVlpjQzByK3pLTGYxdEdjbklxS1NscGxKYWFMOU5YS0JUazV1WGg1SFQ5UFhDM1JxdlJpWnpWUXJNaGdteUNZQWRPanNZYkZyVzY1aWR2emNXbCtBUitXcmlZakl4TWZIeThtVFZ6T241K2xyTXNnb0lDZWU2NVdYejUxWGNrSmFmdzd0eVBHWGZuYlF3Wk1yREdKMXpoNFozTlhnY0YrcU5RS0lpUFQ2U2twQlFIaDRxbEFmZmZkN2RaMjhMQ1F1TGpFNURKNWJSdVpUMEIrcUZEUjhuSnpTTXNMTlEwUzY0cFJjZkVNdjJKWjV2OFBJTFEzQTFzNThsem8wTXRjblJWbHBwYnl1dC9YaUNyUUcwUlZMTG1XSHd1Ny84VnhjdDNoSmxWSFMzWEo5U2Q1VS8xWXNQeE5MNy85eEtYc294QnREbTN0eVhFMS9aeW1CVUhrL24zYkpicDlkN0l5eFJyOURncUt2S2xqZWprZzROQ1NvbkdkaEovRHljNVBWcVo1NXJMS3RCd0pxa2k2T2Vza25Galo4dlA0ZUdkdkJuZXlUSkFCMUNpMGZOZTJTeTNLMm53M0gxbWhRd2FxN3JvdE9HdG1EYThWUk9OV2hDdUxYSzVuTzdkdXBLV25zN2pqejJFU3FWQ3I5ZXpkTmtmSkNZbW8xUW9yTTVpcXcrVlVtbDZLRnBWU1VsRlFLcGpoL1pJcFZLcjdjcXY2eHBTZ2JTaDlIbzlLLzVZVFZKU0NpbkpLUlFVR2xjbjVPY1hzRy9mZjBpbFV2ejhmQWdLQ3FKRlVBQ0JRWUcwYUJHSXI0ODNVcW1VcE9TNjVmSnNydklMYTM0Z0pRalhDaEZrRXdRN2NDd1BzbW11anlEYnY5dDNzMnJWT3JSYUxjR3RXakxqaVVmeDhMQ2VhQnpBMTllYkY1NmZ4WUlGaTdnWUZjdlNaWC95MzM5SG1YVGZYYlFJcW4wZU83bGNUdHUyYlRoL1BwSUxrWkhWNXVzNGMvbzhlcjJlRHUzYW1pcERWYWJUNmRqdzkyYkFNbC9FbjMrdUlmNVMzWk9BS3hVS1pzNTgzT1orTnpjM3VuZnJXdWQrdFZvTit3OGNxdk54Z3RBY3pidW5JN2Qycnprb0h1Q3U0cWRIR3JkcXIxUUNkL1QwNTlidS92eDVLSm01YTZQbzBkcWRMaTFzVitqYkUybStETE5VcTJmUGhXeEdkcTBJaGprcXBkelkyY2Zta2xhQW04TjlrVlc1TDkxYnBlLzhFaDM3TGw1bVdFZXZXcituNy8rTkovRnlTYTNiTjVaaXRRNjF0bUtXUTJOVkY5WHF4TXdKUWFoc3pOaGJVY2pscGdKVU8zYnNJVEV4bWVEZ0ZyaTRPUFBycjB1dEhxY3pHUCsyTkZxdHpUWUFRd1lQSkxSdFJYQXROVFdkUzVjUzZOR2ptK242S3ovZkdIQnhkSEswR1dDRGlncWVNcm1jL1B3Q01qSXlUWUc3L1B3QzNwbjdrY1V4NDhiZXhzQ0IvY2pOeldQQndzVTIreTRvTUZaaFh2SEhhdE4xZTFXOWUvZGcyTkRCSER0Nmt0eThQTHk4UEFrUERlSE1tZk5JcEZMbXZQUU1BUUgrS0VURnpHcHB0VnJ5OG95cERGTFQwazNWUmdYaFdpWCs0Z1hCRHB5Y2pGL1dSVVhXbHdjMUZ3bVhFbG0rWWpWUjBURUE5TzBid2QxMzM0bENyakI3U21tTlNxWGl5U2Vtc2ZHZnJXemR1b09vNkJqZWZmZGp1blhyeXNpUkkyZ1hGc3FubjMxRGVvYjVrcVUzWG5zQlorZUsyU29kTzdiai9QbElUcDgrWDIyUTdlU3BNd0IwS2F1ZVZkV0JnNGZKeUxDK1BDb3RMWk5MOFFuVnZoOXJsQTdWSjkzMTlmSG0vdnZ2cnJhTk5ma0ZCU0xJSmdobFZoMU9aVlM0bjBYQUNTQXpYNDJib3dLbHZPRjVZSFJsc1J0cjU1RktqRFBTNnV2dkUrbG1RVGFBS1VOYTJneXlTU1F3ZVpCbGd2OU5weXh6RzIwOGtWN3JJTnVGbEVJVzdUWisxdlVLY2VmN3FiWS9VNjJwdXJSV0VJU3JUK1ZjdU9ucG1heGR1d0dwVk1yOTkwM2t6TmtMTlY1ZjZQWDZhdHQwN05qZUxNaTJiZHNPZHUvWlQ2OWVQWGhzMm9PQThUb0d3TjNOdGRwemxhZGRLUzRxNHFVNWIrTHM3TVQ3Nzc5cENtcFZEdENWRkpkUVdscEthYW54QWJkR28rSGl4ZWhxK3dlcXpSdlh1clZ4NWNQVFQwL0gwOE1EeDFtTlJDSUFBQ0FBU1VSQlZMTHIreGRlZkozOC9BSUMvZjFNd2NweUowK2RJVCsvZ0lFRCtvb2NaR1ZpNHk2aDF4dS91MFNBVFdnT1JKQk5FT3pBemRVNGl5RXZ2M2xPalM0b0tHVE4ydlhzM1hzUWc4R0FTcW5rM2tsM3NYUG4zam9uNUpmTDVUdy9leVpMbGk0bk9UbVZreWRQYy9Ma2FjYmRlVHNscGFXVWxBVXExUm9OQm9NQmZaVjhEajI2ZDJQTm1nMmNQbjBXdlY1djlZbW9XcTNoek5uekFQVHNaVG1UcGJpa2hIVi9iYlE1eGhrekhxM1RlNnF0ck94c1ZxMytxODdIYWRTYW1oc0p3blhpWUhRT1gyMk81ZGxiMnBodFgzTWtqWTgzUkxQaCtiNG9HMkdXUVg2Smxta0xUL0xXK1BZV005ViszSEdKN2VleWJCeFpzeDNuczhndDB1THVWREhPemtFdURBanpZSDlVamtYN0d6cDVFK0pqUHZNaXAwakxmaXVGRmY0OWwwbVJXa2RhcnBxRTdHS3lDdFRJSkJMRzlQSTNhNmZUd3hzckwxUUVFeVhHR1hWWHlydDNkVUJmNmVQZDM4MzhJWVdUVXNZSEU4MGZrZ1JYcWF6cTc2NnlhRlBkRW1KQnVKN3A5WHArV2JTRVVyV2FFU09HRWhMU0N2OEFQd1lPNk5PZ2ZwMmNLMVlERkJjVjg5OS9Sd0FZTm5TZ2FYdDJ0bkhXcmFlSFI3VjlhYlhHU3M1ZVhsNjBEVzNOeGFoWWpoOC9TWi9ldlhCMWRXSGVCMitaMmk1ZnNacnQyM2VaWG50N2UvSEY1eC9hN1B1dHQ5NG5KemVQcDJZOFJsaFlxTlUyc3JKY2NFRkI1bmt6WFYxZHlNOHZJQysvd0N5dmNINWVQb3NYLzA1QlFRRXFsWkxlRVQycmZYL1hpejM3LzBNbWs5YXEySmtnWEF0RWtFMFE3Q2dwS2NYZVEyZ1NCZ3ljUG4wT2c4RkFsODRkbVRScEFqNCszbHk0RUkxZVg3ZWxPWEtGak5DMkliejI2Z3ZzM1h1UTllczNBVEJrOEFCR2piclIxRzd1ZXg5YmZkb1lFT0JIaXhhQkpDV2xjT3pZU1NJaWVsaTAyYnYzQU1YRnhZU0V0TUxYMXpJLzBicDFHOG5OeVNVNHVBVUpDVWwxR245RDVPVGtzbm56djFmc2ZJSmdUWG51eVBMNHRZSHlmMXc3eSt4KzNwVkFyeEIzaG5YMElqYWppTGxyby9ndnhqSTQxVkRuVXdxNGIvNVI3dTBmeEpNM2h1RHVKT2RRVEM3ZmJvMXJVTDlhbllIMXg5TzRmNkI1NWVPSGg3V3lHbVNiT3RReXIrU0c0Mmxvclh6K0ZxdjFESm03ejJ3cDV2dDNXODdvWGJ3bmdiUEo5bnN3Vk5PU1g2VmN3dTA5cW0vajZpQ3JzYzIxNGtUWjdPdmEwT3VOa2RHS1AxbURLY0c0MmQ5MTFXM2xyekdBdFczbGJhMXRLMjlyMm1kK1BBYUR4YmFLZlpYN011L1Q1dGpMKzZ6RDJJMXZ1Y3A1VEtjeFdHd3pHM3VWYzlkNzdLYWQ1bU1mVkNuZ1pDOS8vTG1XMk5oNEFFTEtabXc1T2pqVU9oQnkrdlE1bGk3N2c2NWRPM0hmSk91ejh2Y2ZPRVNwV2sxd2NBczZkR2huMmw2K2NzREh4M3B1eUhLYXNpQ2JRaTZuWDcrK1hJeUtaZmZ1L2ZUcDNhdkc4VWtrRXJOY3ZWVVp5bWFaS1pXS2F0dFo0K0hoVG5KeUtwY3Y1NWdGMlJZdldVNUJRUUhoNFYxRWdLMk1ScU5oMWJxLzBldjFkTDhDaFNrRTRVb1FRVFpCc0lQdTRWMVFLQlFjUFg2S3NST25OdGw1OUhvOVBYdUdNMlhLcEpvYk55SlhGeGNlbXphVnpJd3MrdmFMTUcydldnYStMcVJTS1VPR0RLQnYzMTVrWm1XWlBRbXR5ZUJCQTFpK1loV2JOMit6Q0xMcGREcTJidHNCd0pBaGxoZTFTVWtwN055NUI1V0RpcnZHaitHTEw3K3phTE55MWJwNkJkOFVja1cxcytEYXRHbk56Qm1QMWJuZndxSWlYbi9qdlRvZjExU2lvbU9aLzlNaW16Y1RsVzk0VE5zcTM5eFV1Z2t5dTlteGNxTmw4MGJIeXZsczNSemFIR2Vsb0pMVkc3UEs0N1J4NDFvMVFHV294emlyM3B4cE5IYWV1ZGh0cG4zUFgwdXYvbm1lTVQzOVdiWS8yU3pZOU1pQ0UxWUxGOVNWcGl5M2w5NEFTL2Nucy81WU9nOFBDK1ovKzVMTTRwRVBmSDhNYWRucFJvWDdXZzFvV2JQc1FETDNEV2hCNWRWRi9kdDZFQjdzeXFtRWZOTzJQcUh1OUdqbFpuYXN3V0E4M3BiS0FiWlI0YjdjMGRNOEVCV1RYc1EzRFF3VUNvM3J1WmZmcXJtUmNNMnlkNUJ0My82RFpyTys2a05kV2twMjltVlRmcldxZERvZC81YWRZK1NOSTh6MmxUK0U5cStoeUpSV2JReXl5ZVZ5SWlLNjgvdnlsVVJHUnBHUmtZR3ZyMitEeHQ4UXZqNCt3QVd5c3JKcDI5WTRpM3JuenIyY09uVUdkdzkzSHJ6QzErWDFOZm5ScDhqTGE4S0hLeEpqNmh5OVFZK0xreE5QUHRaMDkwU0NjQ1dKSUpzZzJJbWZyemRKeWFrVUZoVTI2WGtPSHoxeHhZTnNBS0doSVRhclJqV0VTcVdxVS9FRGdQNzllN1B1cjQzRVgwcmt3b1dMWms5TGp4dytUbFpXTnM0dXpsYWZmQ3FWY3ZSNlBYZU5INE83aldJTnFTbnB4TWJVL1FhMHBweHNVb20wVHNIRWN1WEpoNjhXQllXRm5EeDkxdDdERUs1enVVVmFmdHRyR1F5UFRHMmF6K0M4RWkxZi9CTnJzYjF5b24xTkhaTHV4MmNXc3pzeW02RWR6UE9udlRvbWpFbnpqMkV3Z0VJbTRmV3g3U3lPM1JPWlRYeG16VGxBVzNvNjhPYTQ5bWJiZEhwNDljOExab0U0VzZMVGl6aHhLYS9HZHBYRlpoUlpiTlBvRFJZRkNxeVJTU1VXK2ZUMEJpaXRwdXBxVFlyVXVub2ZLd2pOd2ZIanAxaXlaQVZTcVpTUU5xMklpYTY0dmpsNThqUjc5eDZzVlQrNXVia0F4TWJFOGQxM0MwM2J1L2ZveXNBQi9kaXpkeitabVZuNCtIZ1QwZHY4QVdoYzNDVUFXdG1vOWw1T296VStaSklyNURnNk90SzFTMGVPbnpqTi9nT0hHSFBIcmJVYVoxUHc5emNHK0ZKU1VnRTRlZklNeTFlc1FpS1I4TWhEazNGeHVUYVdxYWVrcGdKWElHK2N3VUN2SHVFaUg1dlFiSWdnbXlEWVFXcGFPa2xKcVFRRStMRms0YmROZHA2b2hMcFh2R3dzZXIwZWRSUGxCcFBKWlhXcTFPVG82TWdOTnd4bHc0Wi9XTEZpTlMvUGVSYTVRa0Z4VVRHcjFoaHpubzI2K1VhclZVVjlmWDJaT0hFOFE0Y01KQ1UxeldyL1RaV1RMUzA5ZzU5L1dWTG40OHB6bEFoQ1kxTW9qSDhqNWNtYVJjN21LK3VuSFpjc2dteGRXcmh5Yjc4Z2xoMUladHFJVnJUeHRRek1mLzl2ZkkxOU95cWxmRG01QzY0T01yUHRQKzZJNTNSaXZvMmp6UDBYazhQNzY2SnExYlk2cXcrbnN2cHdhbzN0UHIrL016ZDFNVi9pLzhuZjBWYURxYzFOWFpaVkdRd0dzd1RyRlgrL2xmK09yVzBEQ1JMVEM5TzI4dGRJVFBmZlp0dksyMXJiVnQ3V3RNLzhlQ1FTaTIwVit5cjMxWFJqTng1V3BjK0tINTdGTnJPeFZ6NTNBOFp1THlVbHBTeFl1Qmk5WHMvZGQ5OUpRWDZCV1pBdEl6T0xFeWRQMTZuUG5OdzhjaW9kNCt2blE2bGF6ZDhidGdBd2V2UklaTEtLejUyMDlBd3lNN09ReStXbXdnSzJsRjluS2hUR2E4SmV2WHB3L01ScERodzR6QjIzajdaYllZSGdWc2JDTS9HWEVvaUppV1BCd2wvUjYvVk1uRGllOXUzYjJtVk05YkYxL1o5TmZvNWZsLzdCYjB0WHNIdmZRWDc5M3dvZXZIOWlrNTlURUpxYUNMSUpnaDJrcFdlQXhFQ1BiczAzOThEcDArZVkvOTJDSnVsNzJMQkJUTHAzUXAyT3VlbkdZZXpldlorazVCVFdyTjNBaEFsMzh2dnlWZVRrNU9MbDVjbndZWU50SG52RGlDRU5IWEs5RkJRVW1CSUNYOHZDUXR2dzZRZHZRYVVicllvTFg4dHRWVzkrekc1b0t0MzQxSFNEWS9QbXhzcU5WY1Z3SkdZM2hKWEhhWEdUVnVXbTFlWTRxN3ZocTdMTjFqaXIzcVJXSGFkU3FjUmV3bDlwMkpLaUsrR2wyOXB5VjUvQW1oczJrYTFuTW5ubGovTU43dWQ0ZkI3N28zSVlFR2FlREh6V3FEWkVweGZ4NkxCV0ZzZnNpYnpNeVlUcWcyUkt1WVF2SCtoaVVRVGcrS1U4ZnZnM0hybE1Rb0NiaWhaZURyVHdkT0NjSFhPemxSdlJ5ZHNpd0hZeUlaOGwrNXAvZ0Ewbyswd1ZtaXQ3UFNSMWNGRFJxVk1IL1AxOXVmR0dZYXhkdThGcy83Q2hneGcwc0Q4QU9wMFdtY3oycmVTSkU2ZjRaZEgvNk5HOUsxT25QbURhTHBQTE9IVG9DTGw1ZVhoN2U5Ry9YMit6NHc3cy93K0E5dTNib3FyaHU2MDhaNmhjWVd6WHJWdFhXclpzUWM4ZTNkQm90Rllmbmw0SnJZSmJJcFBMaVk2T1kvNzhuMUNyTll3Wk05cHUxNU5Yc3dmdnU1dUxVZEg4ZC9nWSt3NGNFa0Uyb1ZrUVFUWkJzQU5qRGlVSnJpN1ZseWEvbGprNk9WWTd6Vit2MTVrS0ZYaDZldURxV3Z1ZmhaZVhWODJOcW83SDBaR0pFKzlrd1lMRmJOMjJFeVFTRHY1M0dJQjc3eG5mb0F1eHcwZU9zVzlmN1paUFZOYW1UV3Z1dUgyMHhYYTVYSWFQanpldFdyVmt5bVRMcGI1WldkbWtwS1RRdGF2MUlHMXhjVEdmZnZhTldiSmRlM0p4Y1JiSmJBVzdVaXFrVjdRU1psVU9pc1k3OXhlYll1Zy9vNWZaakJjWGxZd2ZIKzZHck1wcHRIb0RuL3dkWFcxL1BxNUtQcjYzRTczYldDNkhEM0JYc1czT0FMeWNGV2JuZStaL1o4a3JhdnlaeWo2dVNyNThvSGFmRlNHK2poYmJ2RndVTEpuZU9NbkU5MGRkNXBzdElnK2RjUDI1YjlJRVBEMnRWL1dVeStYSTVYS1NVMUw1OGNkZnVQV1dtODF5NzFaV3Z1SkFJcFZhRkE0WU9LQWYzbDVlbEtyVlpyUFljbkp5K1hmSGJnRDY5KzliNDFqTGcyektzbG5XRGc0cVhudjErUnFQYTJvcWxZcDJZYUdjUHg5SmFTbU1IRG1DVzBmZmJPOWhYYlZ1SHoyU0EvOGRJYW9lcVZjRTRXb2tnbXlDWUFmWmw0M1Y0RnhkNjU1djYxclJMaXlVVjE2ZWJYUC84aFdyU1V4TXh0L2ZqeGRmbUlXemMrUG1wMGhPU1NVKy9oSURLbDJrOVk3b3llbFQ1emh3OEJCYnR4cUxIUXdhMkk5dTNibzI2RnlabVZtY1BYdkJiRFpUVGZSNnZkbUZaYm1Ta2xKYzNWeVorKzVyVm8vVGFqUjhPLzhuY25QemVQenhoK2htSlhqbDRLQmk3cnV2RVhreG1xaW9HSnVsNXdWQnVMcTE5SEtncUZSSGRtRkZRT3RzY2dGcmo2WnhaNFMvV2R1cUFUYUEvKzFMSWpyZE11ZFpaVGQyOXJFYVlBTmprTTJhakx4U1ZQTEdEMW9xWlJLNkJkZi80Vk5MVHdkYWV0YXU4bUZOa2krWE5Fby9nbkN0c1JWZ3F5dzc2ekpwYVJuOHV1UjNQRHc5NnJVRXNuSiszSElyL2xoTmFVa3BBUUYrUlBUcVh1M3hHclhhVkRtM2ZMbG9YUmtNQm5idDNrdkhqaDN3OTJ1OFFnazdkKzNoWWxRTVlLek1ldGY0TVdiN1M5VnFQdnp3Yy9yMzY4M2d3ZjJaTXVWZVBOeXRmdzVmRHpxMEN6UCtRMklnTlMxZDVHWVRybmtpeUNZSWRsQlViRXhBclZMV3JTUjRjM0h3NEdHMmI5K0ZzNHN6VDgxNDFDTEF0bmJ0QnZ6OGZjMENaSFZ4NU9nSkZpOWVScmR1WFN6NkdEaW9Id2NPSGpLOTdqK2dUNzNPWWMyNGNYZHc4OGdSTmJhTGlZbmpvNCsvdExwdnk5YnQvUHZ2TGliZlA1RmVFVDFZdSs1dnRtelp6cFFwaytqYnB4ZHloWUp4NDI1bjRjTGYrUEhIUlR6OTlIVGFoVmxlM0thbXB2UEZGL054Y25UZ3hSZWZ4Yy9QeDhyWkJFRzRXa1dFdVBQRkExMTRac2tac2d0enpmWjl2aW1HWVIyOThIUzJQUVAzVWxZeDM5WmlKdGI2NDJuTUh0MEdKNlZsME4rV3JBSU5RUjcxLy81eVVzcFkrWFFFRzAra3MrbGtScE1WbnhBRW9XbDA3ZHFKMjI0ZHhmb05tL2p4eDU5NTZhWForUHA2TjZqUGRYLzl6ZEdqSndDNForSjRxdzhpS3l0L1lPM2c0RkN2M0d2SnlTa3NXYnFDbU9nNG5ubjZpVVlKc3FuVkdwWXQrNFA5QjR6WG1US1pqRXNKU2FZQ0QrVXlNek5KU1VsbCs0N2RqQnAxSXdNSDlHdnd1YTlsbmg3dU9EczVVVmhZS0FKc1FyTWdnbXlDWUFlbEphVUFLRlgyeTZOa0w5SFJzU3o1M3dya2NqblRIMy9Zb3NSNlltSXlXN2J1UUt2VmtwT1R4K2hiYnFwVnYxcXRzU0xjdXJWL3MzdlBmcVJTS1cxQ1dwdTFPWG5xREFzWExEYmI5dFZYUC9EZ2xIdnBiYVd5NkpXbTErczVlUEF3eGNYRnRHaHByS0NxMCtuUWFyVVk5QlhWOHZyMDdrVldWalpyMW14Zy9uY0xlZUc1bVFRRkdmTk5yVjI3QVhkM2QvcjE3ODN3NFVQNDk5K2RmUFB0RDh4NThkbDZWU29WaE9aZzI1bk1hbWNtdVR2S21Ub2syQ0xwdUZwcjRLY2RsOURvTEt0VlNpVVM3dW9UUUpDSEE0dDJKNUJiYkx2Z2lMVUttdFdaMkMrUU9iZUhvWkJKQ1BKMDRFaWNlWkF0dTFEREIzOUY4ZEc5bmF3ZXI5VWJlR241ZVlwclVXV3pzRlRIaHVQcDNOMjMrcHgxYXEyQnpBSTE2WG1sWkJlcUd4Ums4M1pSME5MVGdXbkRXekZ0ZUNzdVpSV3ovbGc2cTQra1ZsdFZWQ0dUSUplWi8wZlM2VUd0clY4bFVvTUJTbXo4akVwcjBhY2dYTTl1dSsxbTR1TGpPWDM2SE10Ky80TlpNNmZYdTY4TkcvN2g3NzhyQ2lGMDZ0U2h4bU1pSTQxTDRTc0hyNnBsTUZaSVZtczByRm16Z1MxYnQ2UFQ2UWdNQ0toWEdwS3F6cCtQNVBmbEswbE5UY2ZCd1lHcEQ5N0hoY2dvdG0vZnhaOS9ybUg2OUVkTWJWTlRNd0FJYnRteXdlZHRMbHhkWFNnb3JOdDNwU0JjclVTUVRSRHNRSzB4M296VnBVSm1jM0FwUG9GdnZ2MEpuVTdIOU1jZm9wMlZaWXd0V3dieHhCT1A4UDMzUDdOMjdRWUtDd3VaY05mWWF2dlY2L1ZrWldVRHNIdlBmbHpkWEpuMnlCVGF0emRPUDlkcXRhejdheU5idG16SFlEQVFFdEtLeVEvY3k2TEZTMG00bE1pQ2hiOXg2dFE1Sms2OHM5R1hyZGJGMmJNWHlNek1JaXdzRlA4YW51VGRNdW9ta2xOU3lValB4TlhGeGJUOThKSGpaR1JrMHI1OVd5YmNOWWJrNUZUT243L0F3cDkvWThhTWFVaWw5c3RMSlFqMnN1L2laZlpkdkd4ei83Y1BkclZhMWUrOWRSZFpaYVhLWllkQVo5NGUzNEVXWlVzVE93UzZNSDNScWZKN3VBWjVjSEJMczJXYXJYMHNjNDlKSlJCaFk0bW5jYitFSHEzZGFsMFZkUG5CWk83dUcwaDJvWWJJMUVKaU00cEl5Q29tNlhJSktUbWxwT2FXY3JtdzhYS3crVmRaaHRySzI1SCtZUjU4OTI4OGZkL2FZL1VZWDFjbFM1L3NhYkdFZGM2S2MydzZtVkh0K2Z6Y2xDeDRwRHR0cXVSeCsyeFRESXQyMjY4S3R5QmN5eVFTQ1E5TnZaL2ZsNit5V0E0SkZROC9xNk5ScTFtNjdFL1R6SzhCQS9veWRzeXRwdjBGaFVXb1M0MXBOQ3BmTThmRXhyTisvU1lBT25hMFhIWnFUV2JaZGVMYXRSdlE2L1hJNVhMR2pCbk56U052UU42QTYvR2NuRnorWExtV3c0ZVBBUkFZR01Eamp6MUVRSUFmYmR1MjRiK0RoemwrNGpULy9MT05VYU51QkNBbDJmaTkwcXExOVNCYitjTjQyWFYwemVhZ1VsVXE0eXNJMTdicjZ3NWZFSzRTZXIzeHdrTnlIWDE1eHNaZDR0dHZmcUNrcElSSEhuN0FhaDQwdFZwRGFVa0pmcjdlakIwem1qOVhybVByMWgyVWxKUncvMzBUYlM0SE9IRHdVRmt4Q1dNeGdjY2Vld2hQRCtNTmFFeDBITXVXLzBsQ2dySGlYSThlNFR3MDlYNVVLaFhQejM2S1h4Y3Y0K2pSRXh6ODd6Qm56cDduMXRFakdUSjBvRjBDb051MkdmUEVEUnMyeUxTdHZJS2t3Y3JkKzVUNzc4RmdNS0FvcTc1VldGaElSa1ltS3BXS2dBQi9wRklwanp6eUFIUGYrNFF6WjgremE5YytoZyszWFVWVkVLNUhUOXpRbXFFZExHY3hyRHlVYWpYQTF0YlBpZDluOUVJdXJmZzhHdGpPazVralEvaHFjOE9UTmxjTklvWDVtYzlBZFZiSitHUlNad2EzdDEzWVJDb3hWbFFOOFhIa3c3K2kwZXFyai81ZFNDbGs5TWYva1hpRjhwQzFzSkkzTFNyTjlnd0dSNFdVYng3c2F2R3pPWnRjUUV4NkVYS3B4T1o3Yk8zanlQZFR3Mm5wWlg3TzN3OGtpd0NiSURTUXM3TXpqenc4bWVLaVlyUWFEZkt5QWdSYWpZWWpSNDhENE9Mc1l2WFloTVFrZmw2NGhKUlU0K2ZzNkZ0dVlreWxBQnRBMU1Wb3Z2L2had0JVU2lWeXBRSzlYazl4VWJGcFczWFY0Y3VscHFaei9ud2tZSHd3RzlZMmxBY2V1SWVBZ01aWm1oZ1hkd21wVk1xb20yL2d0bHR2TnYwY1hGMWRtSFRmQkJZc1dNenFOZXRKVDgrZ1g3L2VwclFsYlVOREFEaDY1RGdxQnhXT0RvN0k1REoybEJWLzhQQzRmdkswbFpTV0lxOWhpYkFnWEN0RWtFMFE3TURIeXppMVBURXB4YzRqYVhyRnhjV3NYZmMzdTNmdlI2ZlQ0ZXJxd3Q2OUI5bTZiU2VsSldwS1Nrc29LUzJsdEtUVWxNQzJxajE3RHFEVjZwa3krUjZyTTdIQ3UzVEd6OCtIb01BQUhubjBRUlJ5T1ducEdmeTlZYk9wZ3FoTUptUGNuYmR4MDAwVk9kTlVLaFdQVFp2S3J0MzdXUG5uV2dvS0Nsanh4MnEyYk4zTzBLR0RHRHlvUDY2dTFpOE9yWTl6SDJmUG5xK3hYVWxaVHI3S29xTmpPWGMrRWk4dlQzcjFyRWoyNitwcW5Ga1hIUk5ILy83bStlUEtMK0xBR0lRckwrYlFybDJvNmVmazZ1TENvNDlNNGVqUkV3d2UzTC9XNzBVUXJnZTM5L0RqeVp0YVcydy9HcGZMZStzdVdqMG1PcjJJalNmU3VhT25lZUdCUjRlMTRzU2xQSGFlejY3MStXdnowRDdFdHlMSTFpM1lsWG4zZHFwMWN2OTcrZ1VSSHV6R25PWG5pTTJ3L055cHJEWUJOcWtFQWowY1NNc3J0YnEvdHBNUTJnVll6aGkra0ZKZzg1d2ZUK3BNNXlETHorTE9RUzZzbkJXQldtdmdZbG9CcHhMeU9abVF6OG1FUEJLeWlybHZZQXVldnJtTlJYWFgxWWRUK2VDdnFGcU9WaENFbWl4ZnNab0RCdzhoazh1UnkyUm90VnAwT3VNRFpXc3p6UXdHQTR0KytSOHBxYWs0T0RodzM3MFRyRllwclp4UHRsU3RwclNzbWlpQXU0YzdVNmZjVjZ2bG9rcWx3bFFjWWR5ZHR6Rml4TkI2NVhHenhzUERuWmxQUFlaYW95RzRaUXVML2IwamVwS1ZkWm5WcS85aTc3NkQ3QzJyUnUvaTdFVDdkc2FjdXV2V2J5UTFOZDNLc1QwYVpZelhCZ002blE2RHdkQm8vMjBFd1Y1RWtFMFE3RURsWUp4NVZGelUvSE1QcUZRcXpwKy9hTHJZeXM4djRGelowMFF3bG9OM2RuTEN3OThkSjBkSG5Kd2RjWFIweE5IUkFTY25KeVFTMkxScEd3Y08vSWRNS3VHQkIrNngrUEoxZFhObDlyTlA0ZUxpakZ3dTU1L04vN0ptelhyVDdLODJiVnJ6d0FNVGFSRVVaSFdNUTRjTXBHdVhUdnkrZkJVblQ1N204dVVjNDNJQ25ZN2JiaHRWNi9lYWxaMURiazVlamUzMFZtYWx1Ym01Y09NTnd3Z01EREJMOXR1cFUwZWswdlhzM3IyUHlNZ29YS3dzWnpWZ0lEc3JtNXhjNDdtSERUVi9xdHN1TE5UcTBseEJ1SjRONmVERk8zZFo1djI1bEZYTXJDVm4wT2hzei81NmIxMFVQVVBjellKZEVnbThQN0VqOTN4OXROWXp3cnhjcXMvTGVUYTVnT2VXbmtVaGt4anpsNDFvWlRhRHJqWTZCN213NHFrSXZ2ODNuc1Y3RXF0OVh3QWVUbklDUFJ3SThsRFIwc3VSWUc4SGdyMGNDZloySk5CRGhWd3FZZmo3KzdIV1M5VmxvTGIwQ2JXc1huamVScEF0ME1PQmhLeGlqbC9LbzFPUWk5V3Fwa3E1aEM0dFhPblN3cFY3eTU0bGxHajBGc0UxZ0crM3h2UDl2L0cxR3FjZ0NMVVQzS29GQi84N2pFNnJSYWZWSXBWSzhmSHhadkRnL2tSWUNSUkpKQkllbkhvL2E5ZXM1Lzc3SitMbFpYMW1ycisvSDNOZWVoYTFSb05XcThHZ04yQXdnSXVyTTYyQ1c5WTZCWWFYbHlmVEhuMFFUMC9QUnB1OVZuV2MxUmwxOHcyMENXbk54bzJiaVl0UHdOblppVW1USnBnZWx2YnMyWjBMa1JjeDZJMEJKaGNYRjdwMjdjU1F3UU1hZmF4WHE5VFVESkJBYmw0K0h1NXU5aDZPSURTSUNMSUpnaDFVTEFGcy9rOXFwRklwRSs0YXk5Rmp4Mm5YTGd4dkx5K2NuWjF3Y25MRXlka0psYkxtNGcrK3ZyNzgrdXRTcEZLWnpTZGNsYWZVOStzYndaWXQyMUVvNU54Kyt5ME02TitueGdzeEx5OVBubnppRWM2ZmoyVGRYeHRSS2xXTUhqMnlUdTkxN0poYjYxMWQxTmZYbDd2dnZ0T2liWXNXZ1R6NjhHUTJiTnhNV2xvR2FXbVdUenJCR013TUNXbkZ6VGVOSUR5OGM1M0dMUWpYbTJFZHZmajgvaTRvcWlUUnp5blM4c1NpMCtRV21SY3hrRWxCS1plaWtrdHhVTWh3VkVyNWJVOGlMOThSWnRiT3pVSE9wL2QzNW9Idmp0VVl6QUxvMmRyMmpjVHlnOG5NV3g5Tjd6WWVmRDgxM0dwdXRuS2JUbWF3WkY4U1gwM3VncGVWaXFNT0NpblBqR3JEaEQ2QmZMWXBoaTJuTXdHUXl5UzhQcllkZ1I0T0JIcW9DSEJYV1ExTVZWV2kwVk9zdHN5M05MU0ROeU83K3ZEdjJVeXMxSXJBUlNWajhxQ1dGclBTdEhvREYxS3NWeGhOdWx6Q3ZBM0dCT2N5S1hRSWNLRlBxQWQ5UWozb0ZlS09xNFAxNVVYVzNrZFdnUWE5d1VEUDFtNmNTc3hIVzR2L1JvSndQUnM3OWpiR2pyMnR4blkzM2pDTUcyOFlWcWUrV3dXM1lPYk14NnR0STVQSkNBbHBWYWQrYmFsTk1ZWEs1bjN3VnFPY3Qxejc5bTFwMy80SnEvdkdWbGttZXoweVNBeElrSmdleWd2Q3RVeGlzSmJvUnhDRUpyVnR4MjQrK09Rcnh0eCtDN01xVlJ0cWJGRUp6U2ZmVEV4MEhLRnRRMnJkUGpVMUhSOXZUN01sbFhXaFVhdE51YzZFaGdrTEZ0V3ptclB3VjNiWmV3aDFNcWwvRUMvZTN0YnFqTEFTalo3Q1VoMHlxUVNaVklKQ0prRWhreUtyWS9yTUZRZFRlSGV0OWVXbTVSd1VVbmErT2dBbnBYbVFxRlNyNTUwMUY0bE9LMkxHVGEwWllpVmZYR1dMOXlUeThkOHhBSVQ0T1BMVEk5MHNjcGRWRlp0UnpDKzdFMWg5T0pVZHJ3ekEyNlZ1bjVNOVg5K05xNE9jWGE5YW4yVmh0ZUtueEpoYnpaclRpZmxNbW4rczF1ZDNkWkRSMXQrWkhxM2N1S3RQSUNIVkJDQnRLZGJvT1I2ZnkzL1JPUnlLemVWMFlwN1Z3T0RWNnRUN1ErMDlCS0VKTmFmck4rSGFkYVd1MzA2Y09zUHNsOTlFZ29TbHYzeUhuNjlQelFjSndsVk16R1FUQkRzd3phb1NJZTVhcTB1QURXandjZ0FSWUJPRTVxZWxsd092akFtenVkOUJJYTNWVEs2YVRPd1h5S0hZbkdxclhwWm85SHo2ZHd5djMxbVJyeWc5VDgzTXhhZnBFK3JCN3pONlZudU9ZbzJlZDlkRTh0ZXhpdG10Y1puRjNQdnRVVDYrdHpOOVFtMG56RzdqNjBpdjF1NnNQcHhLWkdvQkE4SnNGMUd3eG1Bd2NMbXNFbWw3Sy9uVlpGSndWTmIrNTdqK2VNVjdrRWtodktVYnJvNXkzQnprZURncjhITlQ0dWVtSXRCRFJZaVBVNTJEZ3RZNEtxUU1DUE0wdmZjaXRZNmpjWGtjaUxyTXIzdEVnRU1RQk9HS01nQVMwRjFMVHpzRXdRWVJaQk1FT3lnUHNvbUpwSUlnQ0ZkT1luWUpPODVsTWJ4VHpZbXlHK3F0Y2UwNWs1aFBRcmJ0L0d3ci9rdGhRRHRQYnVyaXcvbVVBbWI4ZXByMFBEV1hzb3FaME5mMkRLMlk5Q0tlWDNhT2kybVdTeXl6Q2pROHV2QUVNMjl1dzhORGc3R1d3aTB1czVqM3l3bzdYRWdwckRiSVZxTFJrNWhkUWtKMk1RbFp4VnpLS2pITitGcTRNNEY1OTNTczVxZFFzOWlNWWxZZXFpZ0NwTlBEbStQYUUrYnZWTTFSdHBWbzlHdytsY0VmaDFJb1Z1dTRzYk1QSXpwNzB6R3craUkyVGtvWmc5dDdrbFdncnJhZElBaUMwTGlPbnp4RDdVdm5DTUxWVHdUWkJNRU9SSkJORUFUQlByNy9OLzZLQk5tY1ZUSSt1YTh6azc0OWlyNmFqL28zVjBhaTBSbDRaM1VrQmFYR1hEUUZwVHBtL1hhRzVUTjZtYzBJMCtsaDhaNEV2dGthaDFwcnUxTzlBYjc4SjVadFp6SjVlM3g3czlsbVdyMkJPY3ZQVWF3eFJzb2lVd3ZRNlNFNXA0VFlqQ0xpTW9xSXl5d21McU9JK0t4aTB2TnNCNTMrUHBGT0MwOEhucml4dFVWK3U1cm9EYkRuUWphdnJieEFpY1o4NXNMaXZZbThNNzU5cmZzcTBlZzVISnZMOW5PWmJEeVJUbjVKUlU2ZkN5bUZ6TjhXVHd0UEIwWjI5ZUdtTGo1MEMzYkRXdkU2cmQ3QUQ2SW9naUFJd2hVbktadktKcGRiejdNcENOY1NFV1FUQkRzUVFUWkJFQVQ3T0pOVXdLNEwyUXl0bE90TXF6ZFFXS0tqb0ZSTFFhWC9MeXpWVWxDcW82aFVSMEdKbGlLMXp2aS9VaDJGYWgzRmFwMnBDTUQ0M29GTUh0VEMxR2Q4WmpGZmJJcXBOc0FHa0ZlaTVjWGZ6MWxzajgwbzR2Tk5NYWJscldlUzhubHZYUlNuRXZKci9WNVBKK1p6enpkSHVhZC9FTk9HdDhMYlJjRXZ1eEk0azFSUnlYUFR5UXcybnN5b2R4R0FuM1pjWXZXUlZBYUVlZURycWtKZVE3Q3RzRlJIUmw0cHB4UHpTYzRwdGRwbTA0bDBiL1grZEFBQUlBQkpSRUZVWHJranpPYlMzY0pTSFJkU0NqaWRtTS8rcU1zY2lzbWx0R29PdUNxU0xwZXdhSGNpaTNZbkV1Q3VZbFM0THplSCs5SXQyTlhVNXE5amFkWE9QQlFFUVJBYVgzUk1ITjQrM21SbFpZc2dtOUFzaUNDYklOaUJUQVRaQkVFUTdPYXpqVEZzUDV2RnhiUkNFck9MeVNyUU5MelBUVEgwYSt0QmF4OUhGdXhJWU9IT1M3V3FNRnFkWlFlUzZSbml6djZveTZ3NWtrcDl2akswZWdQLzI1ZkVxa01wak84VHlJcUR5V2I3R3pwR2dNeDh0Vmx1dUlZcTF1alplaWFUemtFdXBPU1drcEpUUWtwT0taY3lpem1YVWtCOFpuR0Qray9OTGVYWFBZbjh1aWVSRnA0T2pPNW1ETGo5K08rbFJub0hnaUFJUW0wVkZCYWlMTXVGTEpPSjhJUnc3Uk8veFlKZ0IybnB4bVRZUVlIK2RoNkpJQWpDOVNjNnZZam85S0pHN1ZPck0vRDhzck5vdEFZU0x6ZmViQ2hyczl6cW8xaWo1My83a2hxbHJ5dmg1UlhucjhoNWtpNlhzR0JuQWd0MkpseVI4d21DSUFoV0dJeXprV1YxTGVmZEJOUnFOWEZ4Y2NURnhWRmFXb3BhYlV5Ym9GUXFjWFYxSlNnb2lKQ1FFRk5nVUJDcUVrRTJRYkFEdGNZNGEwS2xWTmw1SklJZ0NFSmppYzFvMkF3clFSQUVRYmdlbGEvdVVTb2FYajI2dnZMejh6bHk1QWlSa1pFMjI2U2twSmoydDIvZm5vaUlDRnhkWFcyMkY2NVBJc2dtQ0hhUW1tWmNWdVB2NTJQbmtRaUNJQWlDSUFpQ0lOaFBlWkJOWWFjZzI2bFRwOWkvZjMrZGpvbU1qQ1F1TG82SWlBakN3OE9iYUdUQ3RlaTZEYktscHFheVpjc1dBUHo4L0JnMWFsU054eXhldkJoSldUbXFjZVBHNGVKU2ZUbDRRYkRsY2s0dUFBcWwvWjdXQ0lJZ0NJSWdDSUlnMkp0ZVowQ2xzcy95eXgwN2RsUTdlNjA2YXJXYS9mdjNrNVdWeGZEaHd4dDVaRTBySmpZZUJ3Y1ZRWUVCOWg1S3MzTmRCZGxTVTFOSlR6Zk9JRElZREN4ZXZCaUFidDI2MGIxN2Q5TSthMEpEUS9udHQ5OU1yOXUxYTRlVGt4TitmbjRFQkloZnpPTGlFdlI2UGM3T1RrM1MvOFdvR0M1R3gzTEx5QkdteXB5VkZSWVY0ZXpVTk9kdUN0RXhjUURvdERvN2owUVFCRUVRQkVFUUJNRStYSnlkS1ZXclVTcXVmSkN0SVFHMnlzcjdhSXhBVzA1dUhocE4vUW95ZVh0NVdyMVh0bmFPcDU1N2hRN3RRdm5zdzNkTUU0bXFjekVxaHZpRVJLdjdCdlR0VFhKS0tocXR0dG8rbEFvRllXM2IxSGl1YTkxMUUyUkxUVTFsOHVUSnB0ZWZmUEtKMmY3Tm16ZWJCZEdxcXRvK09UbVo3Nzc3RG9EZmZ2dnRtZ20wNVJjVThOVHNsMGxLVG1YMnpPbmNPdXJHR28rNWxKakV5alhybVRuOUVlVHlpbDhaclZhTFhDNUhyOWZ6eERNdjBUMjhNODgrOWJqWnNXcTF1bEdTUXU0N2VKamZsdjNCVFNPR1dQUjM1TmdKM243L1U5NTY5WGw2OWVqVzRITTF0ZFMwZEJLVGtwRklKR2gxMVg4UUNZSWdDSUlnQ0lJZ05GZHRRMFBZZCtBL3ZIMjhyK2g1VDUwNjFTZ0J0bktSa1pGNGUzczNlT25vT3g5OHlzblRaK3QxN0xKRjMrTmJpNStqaDdzYjQ4ZmN5dTkvcm1IVDF1Mk1IbmxEamNkczI3bUhqZjlzSTdobGtHbWJWcWNqS2pxV243NzlsSmZmZXArY3N0VmF0dmo1K3JEMGwrOXFmaVBYdU9zbXlKYVdsdGFvL1RrNk9wcjFYZDhnVzFKeUtxdldiZURJc1pOa1pHYmk2T2hJYUVocjdwMXdKNzE2Tk83YWJwMU94enNmZkVaS2FqcXRXN1hrcDErVzBLMXJKMXEyQ0tyMnVKalllRFpzMmtwaFVUR3ZQRDhMcVZUSzZyODI4c1BDeGZ6MXgySVVDZ1czang3SkR3c1hjOXN0STJrZkZtbzZkdExVSjdoaDJDQm1QUDR3QU5HeGNadzlaLzNEN09ZYmg5ZHJtbkNQYmwzcDI2Y1hyNzB6ajdsdnZFU3ZIdDM0OXNkZldMM3U3MW9kLzhpRDl6SHA3bkYxUG05OS9iTjFCNVE5TGRDS21XeUNJQWlDSUFpQ0lGeW53a0pEQUVtdFpsTTFsdno4L0ZybFlQUHk4cUpORytQTXErVGtaRkpTVXFwdGYrVElFVUpDUWhwVURPR2h5WlBJeTh1clZkdVNrbElXTGw1S2VrWW1ZVzNiNE9yaVhPdnpUSm80anBPbnorTHA3bDdyWXpwMWJNZUg3N3htZXAxOU9ZZUprNmNCc0dMeGo2YmNlbEV4Y2N4NGRnN3p2NWhIMnphdFRlMnY1SDlqZTdwdWdteFZuVHg1a2lsVHBwaGVuemh4b3RyMm16ZHZObXQvK3ZUcFJobkhtdlViMmJaak41MDZ0Q2U4YzBlU1U5TTRldndrUjQrZjVMbW5uNmhWVkxrMmREb2RIM3o2TmNkT25PS2wyVS9SSjZJblR6N3pFaSsvK1Q2ZmZmaDJ0Ukh2NFVNR2twQ1l6Sy8vVzQ2THN4UFB6SGdNTDA4UHRGb3RTY21waExRTzVzN2JiMkh0K28xOC9kMEN2dnJrUFNRU0NkbVhjOGpOeThQZjM4L1UxNUZqSi9ueForc3pCZ2NONkZ1dklKdE1KdU9WNTJmeHlaZmY4ZHV5UHdudjJwbkJBL29SVU9tODFoajBlcjVmdUxqTzUydUlnb0pDVnEzYlFFVDNjSTZlT0lXMmhpbTFnaUFJZ2lBSXd2VkZwVlJTcWxiYmV4akNkVXpWQ0N1UmFxdDdlQmZBZ0ZaejVlNkxqaHc1VW1PYmlJZ0lJaUlpeU1yS1FxbFVFaEVSd1lVTEY5aTVjNmZOWTlScU5VZU9IR25Rc3RId0xoMXIxUzQyN2hMdmZQZ3A2Um1aakxsdEZFODgrcUJaNFlpangwL3l4cnNmMWRqUDNIbWYyOXpYdDNkUDNuajVPZFByN01zNWJOKzExL1M2c0xESTlPL0t5MVRUeW9yOHRRNXVpVXdtcTlYN2FVNnUyeUJiZVQ2MjJ0cThlWE9Uak9PbUVVTjVhUEs5T0ZXYUdiZGoxMTdtZnZRRlM1ZXZiSlFnbTFxdDVwMFBQdVBBb1NNOE9XMHFJMjhZQnNBN3I3L0VjM1BlNUtuWkx6UDNqVG0wcXpRRHJhckpreVlRRXh0SGVrWW1hcldhMXNFdEFVaE1UaWFrZFRCeXVaekpreWJ5MGVmZmNQemthWHAyRHljdS9oSUE3YXlzdS83cmo5OXdkSFFBWU0xZkcvbm1oNS9yOWQ1K1hyeU1YWHYycytqSHIzamhtU2ROMGZIdTRaM3BIdDY1Mm1OMU90MFZEN0xOLytrWE1NQ1UreWVXQmRtYWRpYWJ1RWdUN08xS1hxUUpnaUFJUW5PZ1VpckU5WnRnVjZvcldKek54Y1VaWnhjWDh2THpLU2dveEtVT3M3SHFRNjFXMTdoTU5EQXdrSWlJQ0xPY2JRTUdEQ0E4UEp4VHAwNlJuWjF0ODlqSXlFZ0dEaHpZS0NtVGJGbS9hUXZmL3ZBTFNvV0NOK2JNWnVqZ0FSWnQvUDM4dUh2OEdKdDlIRHB5alBPUlVkd3pZYXpOZkhndFd3U2F2VTVMeTJEbG12V20xMXBkeGIxc2VrWW1TNWV2QWlBMi9oSUtoWUx2ZmxwazJ1L2g0Y2JVQis2dDNSdTh4bDEzUWJhMzNucUxRWU1HTlVwZmUvZnU1YTIzM21wUUh4M2F0YlhZTm5Ud0FLU2ZmRVZlZmtHRCtnWmovcSs1OHo3bndzVm9ubjNxY1c2NzVTYlR2ckRRRUQ3OTRDM212REdYWjE5NmcrblRIdVMyVVRmWm5NWTU1N2xaS0JSeXBGSXBMVm9FSXBQSmlJcU9aZkNBZmdEY05HSUlMVnNFMHJsamV3RE9YYmdJUU5zMkliVWE2NkVqeC9qNGkvblZ0cmwxL1AwQTlPd2V6c2Z2dlVGeFNRbDUrZm1BY2ZxcFRxY2orM0tPemVPbFVpbmVYcDYxR2s5ak8zSHFESnUzN1dUeXBMc0pEUEFIaklHK3BpUXUwZ1I3dTVJWGFZSWdDSUxRSExnN081TlhVR2p2WVFqWE1YY1hseXQ2dnFBQVAySmk0NW4vMHkrOCtPeFRUWHF1Mk5qWW1zY1RGRVJ5Y3JKWk1PN1VxVk9FaDRmVHBrMmJhb05zNWVmbzBLRkRnOGRhVldGUkVaOS8vUU03ZHUramZWZ29yOCtaYmJxdnJLcEZVQUFQM2ovUlpsOEZoWVdjajR4aTBvUnh0UTVzVnJkYzlISk9MdXMzYldINkkxTUlhUjNNaUtFVk1aZXo1eU01Y3Z5a0NMSTFWeTQyUGpDZWUrNDVVM0JwM0xoeEZCUVVzR1hMRmdDY25aMTUrKzIzTGRyWTZxdWhVbExUMGV2MWRHZ1gxcUIrZHUwOXdLZGZmY2YvMmJ2enFDakx2dzNnRndNTTZ3QUtzb2tLTHVDR3FMaUNtZWFDTzRtNXByaVVlNnRhbWIvU05IdTFVaXRiekN4VE5EVnpUVTF4U1Z4UVhGQVFWMEpGUVVBRVJFQVlCbWJtL1dQa0VXUWJZT0JodVQ3bmRNNXp6OXh6UDE4NktqUFgzRXR1Ymk0K25UOEhQYjI3RmVyVHZKa0x2djNxY3l4YStqVysvZUVYSER0K0V1L01tZ3FYSm8wTDljMi9sTlBRd0FCdFdybmhRbWlZOEpkRklwRUlBUnNBbkQxM0VXNHRtbW45bDlhNWNTTzhPMnRxa2MrRlhBakZ1UXVYOE5iMEtkRFgxeTkyZWV2OTJBZVlPbnR1a2M4QmdJWE1ITHUyL3E1VlBib1VIbkVOQzVkK0Jkc0dOaGpoTzFoSS9aV3F5ZzNaK0NhTnhGYlZiOUtJaUlocU9pT3BGQmJtZkE5SDRyQ1NtY1BJc0dxL0pNMVZLdUhvWUkvRHgwN0F1MXNYZUhmdlVtbjNpbzZPTHJWUFVjdEpyYTAxbnorMUNlbmk0K01ySldUN1lNRmlSRWJkd2F0REIyTDZHLzR3TktqYU9PZFNXQVNHakJndnROVlFGK296ZUVBL21KZ1lZOXprbVpnOWJUSzh1M2VCVkNvVkp1RFVCWFV1WkN2T2xTdFhoT3QyN1RRblZMNjRUOXVMZlR3OFBIUjJmNVZLaGJTMGRGeTdHWW4xRzdmQTBzSUMwOStZVVBvTGkvQWdMZ0ZyZnQyQWtQT2hzTGV6eGNzOXVrT2hVT0RvOFpQRnZzYlBkekNPL0hzQ0VkZHVZdXJzdWVqU3FRTkdqM2dWdS9idVIramw1ei8zbndHL3dNek1GQURRdFZOSHJOdXdHYWxQMG1CbGFWRmd2TWVwcWJnWkdZVXAvbU8xcnJ0QkF4dTR1UllkTEtZOFRzVzVDNWN3eUtlUFZsTnY1NzR6QTA0Tkd4WjQ3UGpKMHdqS3Q0YThxZ1FlUFk2dnYvMEpUVjJhWU1rbkg4TGMzQXdaejk0MEthdGd1U2pmcEpGWXhIaVRSa1JFVkJ0WVcxb2lJek1MS3BWSzdGS29EdEhYMTRkMUdUYkMxeFc1WEk3V0xkMWdLRFhFb2krK2h2KzRVZkFmTjdKUzdxVW94eW9mQndjSGRPclVDWEZ4Y2FYT1lnTTBCeXRVaHVUSHFmQndiNE8zbmgwcVdKVU05UFhSdG5WTFRIL2orVDcxNmVrWitIVEpja2owSklYNnkrWHlTbCsxVlYweFpLc0dsbjc1RFlKT25SSGFyN3pjQXpQZW5JajY5YXpLUE5hanBHUk1mV3N1RkFvRmZQcjJ4cFFKWXpCNjRuU3RYdnZHeEhId0h6Y0thMzhMd1BtTGwrSFdvaG42OU82Sk5xMWI0bVprRkU2ZVBpdWNHQUlBWFR0clFyYmpKNE14Zk9qQUFtTWQvZmNVQU1DcmErY2k3M1UvSmhiU1p6UGpVaDQvRmg1UFRubU1QM2Z1aGYvWWtSVmFqOS9VeGJuUVV0d2J0M1IzUkxNMm91NUVZOU9XN1FnT3VRQ3ZycDN4NGZ1emhaOHBid1BJcXZpSGgyL1NTQXhpdlVraklpS3FEZlFsRWpnNzJPTmh5bU04emNvU3V4eXFBOHhNakdGbmJTM0tDWkJaV1hJWUd4dGgxYkxGK0duZDd3allzaDNCWjg5ajhTY2ZsSHFZWFZsbFoyZVhxZiswYWRNQWFJS3p3TUJBbmRhUzM1Ri9UK0JoWWxLSmZiSXlzNUQ0S0FtYnQrMHNzZC9JNFVQTGRhQmdjWjVtWm1LazM5QkNqOXZiTmNDMmdMVUFnSVNFeEFMUHFkUnFTUFFMaDI5MUFVTzJaeVpNZUQ1cnpOdmJHeGtaaGZkRHk5OUhsN1BZT25Wc0Q1bk1IQ21QVTNFMytqNytQWEVhZDZQdjQzOGZ2Z2ZuSm8zS05GWURHMnRNbnpJQmpSczFSQWNQZHdDYVF3YTBZV2hvQUFNREE2ejU3a3VjREE1QmorNWRZUEJzQ3VvL2djZHc4blRCWTQ2ZG16U0NtMnR6N05pOUQ3NkRmWVFUUlhKemM3Rmo3MzY0dFdoV2JQMno1M3hjNU9OSlNjbll0ZmNBRFBUMU1XMUsrV2J5QVVCYWVucWh2ZG15cXVBTlNrYkdVeHcrRm9UQW8wRzRmVmN6RlhuNHNFR1lQVzF5Z1g0R0JwcVFMYmNLUWphK1NhT3FKdWFiTkNJaW90cENJcEhBd2NZYTZVOHo4VlNlQlVWT0RoUlZlQUlqMVg1U1F3TklEUTFoYW13Q2kyZXJsY1FnbDJmRDJNZ0k1dVptK1BEOXQrRGgzZ1kvL2JJQjQ5K1lqV1l1enZEcDJ3dnQzTnVnZVZQdDl2cldwWjA3ZDhMWjJSbnU3dTd3OGZIQnZuMzdTcDBOVjlZZ0R3RCtEVHFOaUdzM1N1d2p6ODZHUERzYjIvN2FYV0svWVlQNnc4aElpdlVCVzdCcjd6OUY5c25KMWZ4Yk1xYUVDVGs3L3ZnVnhzYkcrSHo1S2x5OEZGNXNQd0JZdG5oQmdYWldsaHdteHNZbHZxYTJxcE1oVzBCQUFEWnQwZ1JQWm1abTJMTm5qOURPTC85ai92NytoZnJvS21nYjBLODNCdlRyRFFCUXE5WDQ5OFJwTEYvNVBSWjg5bjlZditZYkdKZnhENmZ2a0FFRjJubW5lR3BMSXBHZzEwdGVXdlVkN1RjTVM1YXZ3dkVUd2VqVCt5VUFtaFErT1RtbHhHbXNxNy8rUXBqSkZuUXlHTnQyN0FFQXVMazJSOWZPSGJGNzMwRzhPblFnYkJ2WWxLbjJQQjh2L0tMSXh5MWt1dGtmS3VwT05NNkVYQUNnMlc4TjBCd3k4VER4RVFDZ3FVc1RmUERlTEhoMzYxTGtqTHk4UUxLcVpwZnhUUnBWTnFtaElhU0dCcUsvU1NNaUlxcHRaR2Fta1BGM0s5Vmk4dXpzQXA5NWZmcjJob2Q3R3dTSFhFRGcwZVA0NmRrcGxYYTJEWVNaYmMyYU9zUGNUUE01eTIvWUlLMVhRUmtaR1pXcHR1VGtaQ1FuSnlNdUxnNURodzZGcTZzcnJsNjlxdE43QU1DeUpmOHJ0Yy9vaWRQUjJLa2h2djVpb1ZaanRtL25EcW0wNkZyT1g3eUU2emNqNGVjN3VOanRtUEltM014OVp5YXk1SExoOGNBanh4RnlJUlNMRnN3VEhudjZORk80ZnBTVURLVlNpZnIxeERsd1VHeDFNbVRMNytuVDZyVlhsWjZlSHZyMGVnbm5MMTdHc2FCVE9IZnhNbDR1NGtqZWt0eU1qTUsxRzdjcVZJZEVUdy9EaHcwcXRWOFByNjV3Y25UQW10ODJ3ck9qQjFRcUZkYjl2aGxPRFIzaDNhM29wYUlBNE9MY1dBai9ycjZRMlB1UEhZbHpGeTVoMDlZZG1Qdk9qSExWLzg3TU53c2RPWHppOUZtY0NnNHAxM2d2Q3Zoak84NmMwNFJzN2RxMkJnQjR1TGVHbmEwdHZMdDNLZlZibHJ3WlBrcGwxUzdoNUpzMElpSWlJaUtxTHJLek5iUENURTFNQ2p4dWIyZUxFYjZETWNKM01ESXluaUk0NUR6Q0k2NGg0YUZtVXNQcE0rZVErRWl6dk5MTXpCUWpmQWRyZFQrWlRJYjQrUGhTKzBtbDBnSXoxdkplbzAyQUpwUEp0S3Fsc25Wczc0Nk83ZDJMZk81SldocXUzNHpFS0w5aHBRYVVEV3lzOGZlQlFQeXhmUmYrM0xnV2xwWVdrRXFsYU96MGZBLzBXLy9kRnE0dmgydENTQnViK2pyNEtXcWVPaCt5VlZkNXl5enpaa2FWeGVYd0NBVDhzYjNRNDJwb2xuSUNLUFVrRW4xOWZhMUNOb2xFZ3ZmZm5vRjVDejdEcXRVL2F3NXdTTS9Bb2dYemhObGFaZVhtMmh6dWJWcmhRdWhsWkdjcnlyV2UzTTIxZWFFOTJhTHVsSDZTakxhV2ZQcGhoVjZmOS84bS94NTNSRVJFUkVSRWRVbmVsajRsZmVZek56ZURUOS9lOE9uYnU4TDNjM0J3UUdSa3lYdDFqeDA3RnNuSnlUaDgrSEMrR2pRcm9yUlpDdXJnNEZCcW41cm1TVm82ckN5ZUgzWVlkZnV1Y05Lb2c0TWR2dnQ2S2I1YStpa01EUFN4Yzg5K0FNQ3M5ejdDUjNQZVJ0ZE9IZENrc1pNb2RZdWhUb1pzalJvMVF2LysvUUVBbHM4MjV2YjE5UlgrZ3VjZHQxdFNudzRkT2xUcVVyK1kyRGdBS05keXliRWpoMlBzeU9HRkh2Lys1OSt3ZC84aExQeDRMbnA2ZHl0M2JVK2ZadUw0cVdBTUdkQVBnR1lHMXdqZndkang3QytUbis5Z2VMaTNLZmY0QVBEaCs3TlJ2MTY5Y20vWW1KdWJXMml0ZkhVODNVU2xxbjQxRVJFUkVSRVJWWVc4WllobDNlS292RnhjWEhEaXhJa1MrMFJHUnNMVDB4T2VucDZJaUlpQVZDcUZqNDhQRkFvRm9xTkxuN2poNHVLaXEzS3JqZGk0T0R4T1RVVkdobVlsb0tPRG5iQTlsTEd4TVV4TlROQzJkVXQ4L2UxUGlIa1FoNVhMRm1Qbm52MllNMzhSeG8wYUR2OXhvOFFzdjByVnlaQXRKaWFtUUNvOWJkbzA3TjI3VjJqYjJka0JRS2w5S3JvblcxSnlDaTVlQ2tmL1BpOFhtUFVWY2lFVVI0K2ZoSVdGREowOTJ6K3ZPellPb1pmRDRkTzNkNW4vRVRwMi9CVDI3aitFS2Y3akNnUnNlL2Nmd3ZWYmtmamczVm5DbXV1U1JOK1B3ZGZmL2dnelUxTWhaQU1BL1djYitlZFJxVlRsbnNrR0FBNzJkdVYrTFFDOCs4RW5SVDZ1cXozWmRFRWlrVUNsNGt3MklpSWlJaUtxbTdLeW5vVnNWYlJKdmxRcWhhdXJhNG16MlVKRFF5R1ZTb1dnRFFBVUNnWE9uRGxUNUFHSitibTZ1aGE3eDFsTmR1dFdGRktmcEdINXl1L1IwcTBGVEUxTjBkbXpBd0FnSnljSHg0Sk9JV0RMZGp4S1NzRW5INzBIRC9mVzhIQnZqWjE3RDJEdGJ3RUlqN2lPVCtmUFFmMTZWaUwvSkpXdlRvWnMxVVYydGdJcnZ2c0pHelp2ZzN1YlZwQktwYmdmRTRzYnQvNkRWQ3JGeDNQZmhwbnA4LzJ6bHEvNkhyY2lvL0E0OVFrbVR4aWo5WDB1aDBkZ3hlbzFHT1RUQitOR0ZaemhabXBxZ3VNbmdwR1dsb0ZGQytiQ3VKZzE1ay9TMGdBQUh5eFlERWRIZTN3MDkyMEFtbGx0SzcvL0dTZFBuMFhIOXUyZ1ZDcXhhKzhCUk4rTHdRZnZ6VUlERytzaXh4czUvazNodWpKTzJKdyt4UitPRG9XRE9rTkRRNTNmcTd6MDlQU3E3T0FESWlJaUlpS2k2cWFxWjdJQmdLZW5KNktqbzBzOEpmVHMyYk9JaUlpQWpZME5zck96a1p5Y1hPcXBvbm5CWEdWUUtwWEl5c3lDdnI1MkUxbEtxelh2YzJoT2JrNkpmZlgxOVhIM1hneGk0K0t4Y1A0Yy9McHhDMExEcmhSWS9obHg3UWErK3VaSGRQUnd4OUtGSDZPUms2UHczQWpmd1dqcTNCaHJmdDJvQ1ZUcndGa0lkVEpreTF0UERRQk5tellGb0RsbE5POFFCRHM3dXdJSEl0amEyaGJxazMrTThtcGdVeDlUSjQxSDBPa3pDTDBjanFlWldiQ3VYdzgrZlh0anpHdXZGdmpEQ1FEdDNkc2dKdVlCV3JkMDFmb2VFZGR1NE5QUHY0SlgxMDU0Yi9hMEFzOHBGQXAwNmRRQms4YVB4dnFBcmZqd2t5Vll2dVNUUXB0T0FwcU5KUUhBMjZzcjVyMHpBOGJHeGdnNUg0clZhMzVGNHFNa0RCODZFRE9uVG9KU3BjTHFIOWZoNEpGLzhjYk05ekZtNUhENCtRNHFGTjZORyswbnpKeTdkdjBtZ3ArZDFGbWNwNW1hMDByMDlmVkw3RmZQMGhJVHhvN0VLeTk3dzlxNjVJMFc4MDVBcWNpTXU0cVE2T2x4VHpZaUlpSWlJcXF6NU05Q05tUGp3cDlCSzR0TUpvT25weWZPbmoxYllyK01qSXhTWjY3bDUrbnBxYk5ERHg2bnBtTEZkMnRnYm1ZR00xTlQzTDEzRDVsWldXamNxUFM5emJLeTVCZzZjb0pXOXhrNWZtcUp6NzgyZkNqaUV4N0NRbWFPSGw1ZDBhWjFTNnorYVIyQ1F5N0FmK3JiYU52YURkYjE2MlA0MElHd3MyMkF5K0VSdUJ3ZUFiVmFqVnlsOHRrMlRqbm80dGtCZS9ZZnhKZ1J2cVYrVHEvcDZtVEk1dWZuQno4L3Z3S1A3ZG16cDhoK0pmVUpEdyt2VUIxU3FSU2pYL1BGNk5kOHRlby9kZko0VEowOFh1dngxLzIrR1gvdDNnZVZTb1hZQi9GNGM5WWNaR1psSVVzdVIxYVd2TkFzcXVzM0lqSC8wNlZZL25uaG9HM2M2Qkc0ZHYwbXBrMlpnSWhyTjdGcDYxKzRGSFlGSmliR21QdnVUQXpzOXdvQVRXQTE5OTJaOE96UUR0Ly92QjdyQTdaZ3g1NTlHTmovRlV3ZS8zejIzZkNoZzRSdksvWVlHaFlLMlg1WnZ3bDZlbnFRU3FYSWtzdnhUK0F4T0RyWWx4cXlXVmxaWXVMclJhLzMvaS9xRHM2Y3V3QkRRME5JSkJKY0NBMERnRUpoWmxYUmswaWc1RXcySWlJaUlpS3FvNFNaYk1hbG45cXBTKzd1N2toT1RpNzFFQVJ0dWJxNnd0Mjk2Sk04eThQYzNCeVhMbDlCenJPREM0Mk1wT2pTcVFQR2pmSXI1WldBVkdxSUQ5NmJwWk02bkpzMFJ0Q3BZRFIxYmd5SlJBTHIrdld3K0pNUEVYVW5HaWRPbmNHZDZIdjQ3L1pkcEtWbklDc3pDem01dVZBcWxjSmtFajA5UGVqcjY4UEFRQisyRFd3d2Erb2tuZFJWbmRXWmtDMXY1dG1pUll2UXZIbHpuWXdaRlJWVllPenF4c2E2UG95TmpPRGkzQmlXRmhhUXljd2hNemVEdWJrNUxHVG1NRGMzZzh6Y0RES1pET2JtWnJnWUdvWWYxcTdIbWw4MllPNjdNd3VNNWQydE03eTdkWVphcmNhbXJkdHhLU3dDUG4xNzQ4MUo0MURQcXZDNjZsNDl2ZUhaMFFNYi85aU9Bd2VQUUtISWdZR0JBYnAzNllRR050YVFTcDh2Mnh6UXJ6ZTh1M2VCbGVYejAwcHUvWGNiNFJIWGhMYTluUzNlbTExeXlsNGFwVXFGVFZ0M0NHMExtVG44ZkFlamU1ZE9GUnEzdlBUMEFIQW1HeEVSRVJFUjFWRjVlN0laVitGeTBUeTlldlVDZ0FvSGJhNnVyc0pZdW1Kb1lJQ0RlN1lDS1B0KzUvcjYram81aVRWUEF4dHJTRi9ZZHFsNVUyYzBiK3FzczN2VUpucnFPclJlTFR3OHZNS3p6MTdrNGVGUjRRTVFLb3RTcVlSS3JZYWhGZ2NhNURsOExBamUzYnJBek15MDJENnBxVStRbUpRTTErWk50UnJ6VVZJeTZsbFphbld3d290eW55WDM1WGx0Y2ZKbThJbTFURFRQSUwvWDRUdkVCOU9uK0l0YUJ4RlJSWXhiY3hrUk1lbGlsMEZVWjdnM2ttSEx6QTVpbDBGRXBCUDdEeDdCdHovK2dqODNyaFZ0R1dGRVJBUkNRME5MM2Nmc1JYbDdzT2x5Qmh2VmZIVm1KaHRRdlFPeHlxQ3ZyNCtTRjFjVzFyOVA2UW04bFpVbHJLd3N0UjZ6dU1NUHRLSExjQzJQMk9GYWZuclFFN3NFSXFJS2FlbGd6cENOcUFxMWRLaWVLeWlJaU1vaisxbXdKVFVTNzBST2QzZDNPRHM3SXpRMFZPdFpiYTZ1cmpyZGc0MXFqem9Wc2hGVkoycTFHbnA2RE5tSXFHWWIwY2tlT3kvRVExVm41c1VUaVVlaUI0enM0aUIyR1VSRU9wT2RyUW5aWGp3b3I2ckpaREwwNnRVTFhsNWV1SHYzTHVMajQ1R2VubzdzN0d3QWdKR1JFV1F5R1J3Y0hPRGk0Z0twVkx4UWtLbzNobXhFWW1MR1JrUTFYQnNuR1VaMGRzQmY1K1BGTG9XbzFodmJ2U0ZhT1hJbUd4SFZIZ3FGSnNReWZHSFBMN0ZJcFZLNHVibkJ6YzFON0ZLb2hxbys2K2FJNmhxMW1zdEZpYWhXZUx1Zk02eE0rYjBkVVdXeXRaRGluWDdjWkpxSWFwZHNoUUpHSWk0VkpkSTFobXhFSWxFRFhDNUtSTFZDUFRORDdKL2JHYjFibFg4UFRpSXEzc3N0NjJQM3U1MWdhbFRXM1hhSmlLcTNiTGtDUmlJdkZTWFNKWDd0VENTU3NoN0ZURVJVblZtYUdHTDFoRGJZZStraFRrZW00TCtFcDdpZG1DbDJXVVExVmpOYlU3U3dNNE8zYTMyODZta25kamxFUkpVaVc2R0FFZmMzbzFxRUlSdVJTRlFxRlF3TStJMDBFZFV1dmgzdDROdVJnWURZNW43OEdjSWpyZ0VBRm4veUlieTdkUzdUNjJlODh3R2k3a1NYKy9WRVJFVGF5TW5KcVRiN3NSSHBBcWZSRUlsQXFWUUNBUFQxR2JJUkVaRnVLWlZLWEw4WktiVGQyN1FxOHhodDg3M202dlViT3FtTGlJam9SYmxLSlF3Tk9QZUhhZytHYkVRaXlNMWx5RVpFUkpYajFuKzNrWk9UQXdCbzBzZ0pGckt5bjBhWlA1aUx1TXFRallpSUtvY3lOeGY2WE4xRHRRaEROaUlSS0ZVTTJZaUlxSEpjdlg1VHVHN2JwbVc1eHVqUXJxMXdIUmwxQndxRm9zSjFFUkVSdlNnbk54Y0cvRXhFdFFoRE5pSVI1TTFrNHk4VUlpTFN0WWhyejJlZWxXZXBLQUJZV01qZ1lLL1pXMCtsVXVIYWpWczZxWTJJaUNpLzNGd2xETGhjbEdvUmhteEVJc2pOelFVQUdCanlGd29SRWVuVzFXdjVacksxTHQ5TU5xQmdRSmQvZGh3UkVaR3VLSlVNMmFoMlljaEdKSUxzYk0yeUc2a2hqNnNtSWlMZHVYYy9GdWtaR1FDQWVsWldzTGV6TGZkWTdtM3o3Y3QyamZ1eUVSR1I3aW1WU2tna2pDV285dUNmWmlJUktIS2VoV3hTSGxkTlJFUzZrejhNYTkrdVRZWEdjczgzQ3k3aTJrMm9WS29LalVkRVJQUWlsVm9GaVVSUDdES0lkSVloRzVFSWNoU2FVOThZc2hFUmtTNUZYSy80Zm14NW5CbzZDaWVUNXVUazRMK29PeFVhajRpSTZFVnFsUnA2ZW93bHFQYmduMllpRVNqeVFqWXVGeVVpSWgyS3VLcTdrQTBBMnJWOVBoc3VndnV5RVJHUmpxblVha2owT0pPTmFnK0diRVFpNEhKUklpTFN0WlRIcVVoOGxBUUFNRFkyaG90ejR3cVB5WDNaaUlpb01xbFVLdWh4dVNqVklnelppRVFnbDJjRDBId0lJaUlpMG9Xd0sxZUZhdy8zMWpvWk0vOXN1SWlyMTNVeUpoRVJVUjYxU2dVSmw0dFNMY0kvelVRaXlNektBZ0NZbWpCa0l5SWkzY2cvMDB3WFMwVUJvSGxUWnhnYWFtWmRwNlZuSUNaNklSaE1BQUFnQUVsRVFWUTJUaWZqRWhFUkFRQzRWSlJxR1lac1JDSVFRalpUVTVFcklTS2kydUw4eGN2Q2RkdDhKNE5XaEVRaUtSRFlYYndjcnBOeGlZaUlBRUJmSW9HU3AxZFRMY0tRalVnRW1abWN5VVpFUkxvVEV4dUhoNG1QQUFDbUppWm8zZEpWWjJON2RtZ25YSjg5ZDFGbjR4SVJFVWtrRXFnWXNsRXR3cENOU0FSWldWblEwOVBqbm14RVJLUVRaODVkRUs2N2RPb0FpVVIzYi9HOHVuWVdyc091WElVOE8xdG5ZeE1SVWQybXI2OFBwVklwZGhsRU9zT1FqVWdFR1JsUElUTTNFN3NNSWlLcUpVTE9QNTloMXIxTEo1Mk8zY2pKRWZaMnRnQTBwOENGbkEvVjZmaEVSRlIzY1NZYjFUWU0yWWhFOENRdEhSWXltZGhsRUJGUkxmQTBNeE1SMTI0QzBIeFk2ZGJWVStmM2VNbTdxM0I5OWp5WGpCSVJrVzRZR0JnZ056ZFg3REtJZElZaEc1RUkwdExUWVdISmtJMklpQ291L3o1cGJWdTNoRmtsSEtxVGYzWmN5TGxRempvZ0lpS2RNRFl5Z2tLaEVMc01JcDFoeUVZa0FzNWtJeUlpWGNrZnN1bDZxV2dlOXphdGhQQXUvOHc1SWlLaWlwQWFTWkhOa0kxcUVZWnNSQ0pJWThoR1JFUTZvRktwY0RiZkhtbjVsM1hxa3A2ZUhycDNmUjdnbmMxMzBBSVJFVkY1R1VtbFVDaHl4QzZEU0djWXNoR0o0RkZTTXVyWHN4SzdEQ0lpcXVIQ3Jsd1RsdGs0Tlh4K1FFRmw4TW9Yc3AwK2U3N1M3a05FUkhXSGtSRkROcXBkR0xJUlZiRW5hV2xRcVZSb1lHTXRkaWxFUkZURDVUK0VvSHNsSEhpUVg1Zk9IU0dSYU40NkpqeE14UDNZQjVWNlB5SWlxdjFNVFV5UWxaVWxkaGxFT3NPUWphaUtQWHFVREFDd1ljaEdSRVFWZENiaytiSk5yNjZkSy9WZXhrWkc2T0RoTHJUUGh2Q1VVU0lpcWhpWnVUbmsyZGs4VUlkcURZWnNSRlhzVVpJbVpMTmx5RVpFUkJVUWZTOEdEeE1mQWRETUJHamJ1bVdsM3pQL2t0RXozSmVOaUlncXlOemNESUJtejJxaTJvQWhHMUVWaTMwUUR3Q3dzMnNnY2lWRVJGU1Q1VjhxNnRXdE0vVDA5Q3I5bmoyNmR4R3VyOTI0aFNkcGFaVitUeUlpcXIxa3owSzI5SXluSWxkQ3BCc00yWWlxMlAyWVdGaGFXUEIwVVNJaXFwQ0MrN0YxS3FHbjdsaGIxMGRUbHlaQys5eUZTMVZ5WHlJaXFwMHNMUzBCQUtsUG5vaGNDWkZ1TUdRanFtTDNZbVBScExHVDJHVVFFVkVObHBhV2p1czNJZ0VBRW9rRTNUcFg3cUVIK1JWWU1zcDkyWWlJcUFLc3Jlc0JBSktTVTBTdWhFZzNHTElSVmJFN2QrNmhjYU9HWXBkQlJFUTFXTWlGVU9HNmZidTJNREtTVnRtOXUrYzdZT0hDcGN2SXljMnRzbnNURVZIdFlsM3ZXY2lXeEpDTmFnZUdiRVJWS0RYMUNlVFoyV2pTaURQWmlJaW8vTTZlcS9xbG9ubmNXalNEaFlWbXk0UHNiQVhDd2lPcTlQNUVSRlI3bUpnWXc5VEVCQW1KaVdLWFFxUVRETm1JcXRDOW1BY0F3T1dpUkVSVWJqbTV1VGgzOGJMUTd1bmRyY3ByZU1tcnEzQjk1aHlYakJJUlVmazFhdFFROSs3SGlsMEdrVTR3WkNPcVF2L2R2Z01BYU43VVJlUktpSWlvcGdxN2NoVUtoUUlBNE5La01henIxNnZ5R3JvWDJKZnRRcFhmbjRpSWFvOG1qWnh3UDRZaEc5VU9ETm1JcXRDMTZ6ZlJ5TWxSV0daRFJFUlVWZ1dYaWxiZGdRZjVlWGJ3RVBhQlMwNTVqS2piZDBXcGc0aUlhcjRtaloyUThqZ1ZXVmxaWXBkQ1ZHRU0yWWlxVUZqRU5iUnA1U1oyR1VSRVZJT2RQbk5PdU01L0NFRlZNalF3UUtjT0hrS2JTMGFKaUtpODhyYlN1UnNkSTNJbFJCWEhrSTJvaXNRblBFUjZlZ2JhdEc0cGRpbEVSRlJEM2JsN0R5bVBVd0VBRmpKenRIUnRMbG90M2ZJdkdUM0hKYU5FUkZRK2VZZkNSVWJkRnJrU29vcGp5RVpVUmE1ZXZ3a0FhTnVLSVJzUkVaVlAwS2t6d3JWWHQ4N1EwOU1UclJhdmZDRmIxTzI3aUUvZ3lYQkVSRlIyRHZaMmtKbWI0OHJWNjJLWFFsUmhCbUlYUUZSWFhMd1VEcG5NSEkyY0hNVXVoWWlJYWlDMVdvM0FvOGVGZHErWHZFV3NCckMwc0VEN2RtMFJkdVVxQU9EZzRXT1k0ajlXMUpxSWlLaG02dGplSFpmQ0k4UXVBd3FGQXRIUjBZaU9qa1oyZHJadzBKQlVLb1ZNSm9Pam95T2NuWjBobFVwRnJwU3FLNFpzUkZVZ0p5Y0haODVkZ0ZjM2NmYk9JU0tpbXU5eWVBU1NVeDREQUt6cjE0Tm5oM1lpVndUNDlPMGxoR3lCUjQ5ajhvUXhvczZ1SXlLaW1xbURoenRPbkQ2TG1OZzRVU1lscEtlbkl6UTBGSkdSa2NYMmlZK1BGNTUzZFhXRnA2Y25aREllYUVjRmNia29VUlc0RkJhQnJDdzVlb3M4NjRDSWlHcXV3S05Cd25YL1ByMnFSWmoxY28vdU1EWXlBcUE1WmZSUzJCV1JLeUlpb3Bxb2c0YzdBQ0Q4NnJVcXYzZEVSQVMyYnQxYVlzRDJvc2pJU096Y3VSTVJFZUxQdnFQcWhTRmJFUUlEQXhFUUVDQjJHVlNMbkF3T2dZbUpNVHAxOUNpOU14RVIwUXZrY2psT0JvY0k3VUUrZlVXczVqbXBWSXJlUFo5L2daUS9DQ1FpSXRKV1EwZDcxTE95d3BtUXFqMUlKeWdvQ0dmUG5pM1hheFVLQmM2ZVBZdWdvSnIzdSsvTzNYdUlpMDhRdTR4YWljdEZpL0R3NFVPRWg0ZUxYVWFOa3BVbGgwcWxncG1acWM3R3pNbkpnVktsRXI0aEw2dmMzRnhjdVhvZGRyYTJhT2hvcjdPNnlrcXBWT0pNeUFYMDZ1RUZBd1ArbFNNaW9yTDc5MFF3Y25KeUFBQ3RXN3JDd2Q1VzVJcWU2OSszTnc0ZStSY0FjT3JNT2NqbGNoZ2JHNHRjRlJFUjFUU3Z2T3lOWFgvL2c2VGtGTmhZMTYvMCt3VUZCWlZwOWxweDhzYm8xYXRYaGNkS2ZaSW0vTDR2Syt2NjlTQ1JsRDZQS3ZWSkd0NmF1d0J1TFpwaTFmSWxXczJNL3kvcUR1N0Z4QmI1WFBjdW5SQVhuNENjM053U3g1QWFHcUo1TTVkUzcxWFQxZWxQL0FrSkNiQzNMeHkrbUp1Ync4N09Ub1NLS2w5NlJnYmVtdk14SHNRbFlNN2JNekRJcDArcHI3a2Yrd0E3OSt6SDJ6UGVLQkFTNWVibXdzREFBQ3FWQ2pQZit3Z2U3cTN4L2x2VEM3eFdvVkFVdVNua2pIYy9SSHYzTnBqeDVzUmk3N3Y2cDE4UkduWUZXMzVmVTRhZjhMbW5tWm40OEpQUE1mbzFYMHlkTkw1Y1krakNpZE5ua1o2UmdWNDl2VVNyZ1lpSWFyYkR4L0l0RmUxYjhUZnh1dVRlcGlYczdXeVI4REFST1RrNU9CcDBDa01HOUJPN0xDSWlxbUdHRHVxUG5Yc1A0TWkvSnpCMjVQQkt2VmRFUklST0FyWThrWkdSc0xhMmhydTdlNFhHV2JKc1pibFBXZDI2NFdjMHNMRXV0WitWcFFYOGhnM0N0aDE3Y09qb2NRenM5MHFwcnpsMjRqUU9CaDRyc0Y5ZXJsS0pxTnQzc2U3SGxmajRzLzlEYXVxVEVzZXdiV0JUN3MvMk5VbWREZGt5TWpJd1ljSUV6SnMzRHo0K1BnV2U4L1B6Sy9JMWdZR0JXTEZpQlRadDJsUmtPS2NMS3BVS2I4NmFnL3V4RHpCLzd0dm8yN3VuenNaV0twVllzbXdWNGhNUzBhU3hFOWI5dmhudDJyYUNVOE9TTjVhOGMvY2VEaHc2aXFlWldWZ3c3eDFJSkJMczNuY1FhMzhMd0w2L0FtQm9hSWdoQS90aDdXOEJHRHlnSDF5Yk54VmVPM2JTVEx6eXNqZG1UNTlTWUV5NVBCdUtjaWIwTllsYXJjYUd6WCtpa1pPanNNOEFFUkZSV2NRbkpPTHE5WnNBQUVORFEvVHQ5WkxJRlJVMm9OOHIyTEI1R3dEZzhORWdobXhFUkZSbVRnMGQ0ZDZtSlhidC9RZXZ2VG9FaG9hR2xYS2Y5UFQwTWk4UmJkS2tDUlFLQmVMajQ0dnRFeG9hQ21kbjV3b2RoakI1d2xpa3BhVnAxVmN1ejhadkFWdVErQ2dKelp1NVFHWnVwdlY5eG80YWppdFhyNk9lcGFYV3IyblZzZ1dXTC9sRWFLYzhUc1dvQ1ZNQkFOc0Rmb0ZhclFZQVJOMkp4dXozNStPbmI3OUVNNWNtUXYvcXNKZHNWYWl6SVp1NXVUbm16WnVIRlN0V3dNUERRd2pOYnQrK2pZY1BId0lBN096czBLeFpNd0NhVUc3RmloWG8xNjlmcFFWc0FIRG95SEhjajMyZzgzR1ZTaVdXcmZ3ZWw4TWo4TkdjdDlEWnN3Tm12ZmNSUGw3MGYxaTFmSEdKaVhldmw3d1FFeHVIalgvOENYTXpVN3czZXhycTE3TkNibTR1SHNRbHdMbEpJN3c2WkFEMjdqK0k3OWY4aXRVcnZvQ2VuaDVTSHFmaVNWb2E3T3kwVzlJeWI4Rmk5TzdwamNFRGRMdlB6Sjg3OXVLdlhmdEs3SE5nNStaSytVZjhWSEFJNHVJVDhNbEg3MnMxZFplSWlPaEZoNTR0eFFTQUh0MjdWTXVsbUFQNzlSWkN0dXMzSXhHZmtGaXRsclFTRVZITk1PYTE0ZmpmNG1YWXUvOFFYaHMrdEZMdUVSb2FXcWIrRGc0TzhQSHhRV2hvYUlraG0wS2hRR2hvYUlXV2picTNhYWxWdjd2Ujk3RmsrVW9rUGtyQ3NNRSttUG5teEFLZlp5K0ZYY0hDejc4cWRaeWxYMzVUN0hOZE9uWEF3by9uQ3UyVXg2azRmakpZYUQ5OW1pbGM1LytzKy9CaElnQ2dTU01uNk92cmEvWHoxQ1oxTm1RREFCOGZIelJ2M2h6Mjl2WUlEZzdHbWpWcmhJQXRqNTJkSFdiT25BbHZiMjhoa0tzc1dWbHliUHpqVDBna0VxaFVLcDJOcTFBb3NHVFpLb1JjQ01Xc3FaUFE3NVdYQVFCTFB2MEljK2N2d2x0elBzYlNoZlBSSXQ4TXRCZE5HUHNhN3R5TlJ1S2pKQ2dVQ2pScDVBUUFpSTJMZzNPVFJqQXdNTUNFc2FQdzFUYy9JT3pLVlhUd2NFZjB2ZnNBZ0JaYXJydStkdjBtV3JkMExiSFB2WmhZcEtkbm9HMXI3Zjd4QVlET25oM3drbGZYRXZ0VXhsLytMTGtjUC84V2dFWk9qdWoxRXBlS0VoRlIyYW5WNmdJaG0wL2YzaUpXVXp4cjYvcm80T0dPeStHYVU5WU9IRHFDTnllOUxuSlZSRVJVMDNUdDNCRnRXN2ZFSDl0M1lmREFmakRSOFJkTENvV2lUTXRFcFZKcG1VS3p5TWhJZUhsNUZibGxrcTdzUDNRRVA2NzlIVkpEUXl5Y1B3YzllM1F2MU1mTzFoWWovWVlWTzhhRjBNdTRHUm1GMGEvNVFtcFlkSzFPRFIwS3RCOCtmSVNkZS9ZTDdWeWxVcmhPZkpTRUxYL3VBZ0RjdlhjZmhvYUdXTE51Zy9DOGxaVUZKbzBmbzkwUFdNUFY2WkFOQUpvMWF5WXNBKzNYcngvOC9mMkZtV29KQ1FrSUNBakFaNTk5VnVTeVVsMWJIN0FGYVducEdOUy9EL1lmT3FLVE1STWVKbUxwbDkvZzFuKzM4ZjViMHd2TUVtdmUxQmtybDMyRytRdVg0djJQRm1MRzFJa1k3Tk8zMkdtYzgrZStBME5EQTBna0VqUnM2QUI5ZlgxRTNiNkxIdDAxQVZiZjNpL0JxYUdERUpUZHVQVWZBS0NaaTNPNTYxZXBWTGg0S1J3aEYwSng3a0lvNGhNU01YellvREtGYkUxZEdtdTE5NXl1cmYwdEFJbVBrckI2eFJkVmZtOGlJcW9kTG9kZlJYTEtZd0NhRFkwOU83UVR1YUxpRGVqYld3alpqdng3QW05TUhGZG5sb1lRRVpIdXpKdzZDYlBmbjQ4ZjE2N0h2SGRuNlhUc3UzZnZscW0vcDZjbmpJeU1rSjZlWHFaN3VMbTVsYlcwVWozTnpNUTMzNjlGMEtremNHM2VGSi9PbndNSCs2TDNrbS9vYUkrSnI0OHFkcXlNcDA5eE16SUtZMThiRG5NdGw1bVd0RnowY2VvVDdEOTBCRFBlOElkemswWUZUaDYvZmpNU29XRlhHTExWRmVIaDRWaXhZa1dSSVpxOXZUMCsvUEJEZUhoNFlNV0tGYkMzdDYrMG1XeTNJcU93Wi84aGpCMnAvUi95MHB3TURzSEsxV3VRbTV1TFQrZlBRVS92Ym9YNk5HL21nbSsvK2h5TGxuNk5iMy80QmNlT244UTdzNmJDcFVualFuMk5qSjRuM0lZR0JtalR5ZzBYUXNPRXZ5d1NpYVRBVExTejV5N0NyVVV6NGVlNWMvY2Vkdi85RHdEZzhlTlVoRis1aHBYZnJZR0RnejNHalhxK3NXWHFrelNjdjNnSjEyN2NRbEp5Q3VZdlhBcW5obzdvNGRVVmUvWWRndEVMM3dyazV1Ymk0cVhDcDhFK3pkUk1YNDJQZjRpUTgwVlBDZTdVMGFOU1R2d01qN2lHL1FlUFlQUUkzMUpuNXhFUkVSVW44Tmh4NGJwL24xN1ZPclI2eWJzcnZ2bkJDUExzYkNTblBNYkZ5K0hvM0xHOTJHVVJFVkVONDlhaUdYcjI2STVEUjQ2alhkczI2Ti9uWloyTkhSMGRyWFhmSmsyYXdOM2RIWUdCZ1dVNjBDQStQcjVTUXJZUEZpeEdaTlFkdkRwMElLYS80US9EU3ZnY1c1SkxZUkVZTXVMNWdZSnFxQXYxR1R5Z0gweE1qREZ1OGt6TW5qWVozdDI3UUNxVkNoTnc2b0k2SDdMdDJyVUxYbDVlSmM1UzgvSHh3ZUhEaDdGcjE2NUtDZGx5Y25LdzRyczFhR0JqamRkSGo4RGVBNGNxTk42RHVBU3MrWFVEUXM2SHd0N09GaS8zNkE2RlFvR2p4MDhXK3hvLzM4RTQ4dThKUkZ5N2lhbXo1NkpMcHc0WVBlSlY3TnE3SDZHWHJ3ajkvZ3o0QldabXBnQ0FycDA2WXQyR3pVaDlrZ1lyUzRzQzR6MU9UY1hOeUNoTThSOHJQS2JJeWNHajVHUUFtajNpc3VSeVBFcE9ob21wQ2FMdnhVQ2xWbVBmUDRleDlhL2QwTlBUZzRteE1hd3NMZkRkMTErZ29hTm1kdUdlZlljS1RiMTltcG1KVDVZc0wvWm5PeGtjZ3BQQklVVSt0M1BMYjdDMHNDanl1Zks2R2ZrZkZpNzlDaTVOR21QUytORTZIWnVJaU9vT3VWeU9rNmVmLy80YTVLUGJQVXQxVFNxVm92ZkxQWER3OERFQVFPQ1I0d3paaUlpb1hONmJOUlUzYi8ySGIzNVlDN2NXVGRHa2NTT2RqS3RRS0xUcUo1VkswYnQzYjl5NmRRdjM3dDByVThoV2xsbHZaWkg4T0JVZTdtM3cxZ3VIQ2xZRkEzMTl0RzNkRXRQZjhCY2VTMC9Qd0tkTGxrT2lWM2p2Y2JsY0RtVys1YVIxU1owTDJYNzY2U2ZjdVhNSHpabzF3OHlaTTNIbXpCbDg5dGxucGI3T3o4OVA2QmNZR0lqRXhFVFkydHJxWkFucEwrczM0ZTY5KzFpNmNINkIyV0xsOFNncEdWUGZtZ3VGUWdHZnZyMHhaY0lZako0NFhhdlh2akZ4SFB6SGpjTGEzd0p3L3VKbHVMVm9oajY5ZTZKTjY1YTRHUm1GazZmUENpZUdBSnIxOHVzMmJNYnhrOEVZUG5SZ2diR08vbnNLQU9EVnRiUHdXRXZYNXNMMDBrblQzMFhIOXU1NForYWJXTGRoTTk2Y1BRY0FZR2RyZzVtK2s5Q3RpeWZXcmQrRTBMQXJRc0FHYUdhdHZUaVRMYy80TVNNd2ZOZ2dyWDdXSGJ2M1krdGZ1N1hxV3haaFY2NWl3V2ZMWUdOZEg4cy8vNlRTVHNRaElxTGE3L2lwTThoNWRoSjM2NWF1TmVJZ0FaKyt2WVNRN2RTWmM4akllS3F6R2ZwRVJGUjNXRmpJc09ML0ZtSDJuSS94L3Z4RldERHZYWFRxV1BFSkw5bloyVnIxNjlXckY3S3pzOHQ4Q21sNUhmbjNCQjRtSnBYWUp5c3pDNG1Qa3JCNTI4NFMrNDBjUHJUQ3VVSitUek16TWRLdjhDRVU5bllOc0MxZ0xRQWdJU0d4d0hNcXRSb1MvYnA1OEYrZEM5bWFOV3NHYzNOejJOblo0ZmJ0MndBMEo0MldKcS9QN2R1M2hmL3lUaDZ0aUF1aGw3RjczMEVNN044SDNicDRWbmk4QmpiV21ENWxBaG8zYW9nT0hwcTBmZDlmbTdSNnJhR2hBUXdNRExEbXV5OXhNamdFUGJwM0VaWlMvaE40RENkUEYvd0h4cmxKSTdpNU5zZU8zZnZnTzloSE9GRWtOemNYTy9idWgxdUxabkJ1VXZvM0R0MjdkRUtiVm01WXNtd1Z1blRxV094MFlIbDJOdFJxTll5TmpZcDgzc2pJU090WmFVWkdSWTlSWGcvaUVoQ3daVHVPbnd4R2swWk9XTG5zTTFoWWxQL29aaUlpb3NOSDh5MFY3VnYrazhxcVV0dldMV0Z2WjR1RWg0bFFLcFU0ZmpJWVF3ZjFGN3NzSWlLcWdSd2Q3UEhUTjE5aTRlZGZZdjdDcFJnK2JCQmVlM1VJN0d3YlZPcDlYVjFkNGV6c2pCMDdkbWc5OHkwL2JZTzgvUDROT28ySWF6ZEs3Q1BQem9ZOE94dmJTcGtzTW14UWZ4Z1pTYkUrWUF0MjdmMm55RDQ1dWJrQWdERWxUTWpaOGNldk1EWTJ4dWZMVnhXNVBWTit5eFl2S05ET3lwTHIvTkNLbXFMT2hXejVaNTVsWkdTVStmWE5talhEckZtNjJYd3hQaUVSeTFhc1JpTW5SOHlhT2trbll3S0E3NUFCQmRvbUptWDd3eTJSU0xRK0RYTzAzekFzV2I0S3gwOEVvMC92bHdCb1V2ams1QlN0cDdIbUhXSlEyaTR6R1JsUEFRQW1KaVphalZ1WjB0TFNjZkZ5T0c3ZmljWi90Ky9nVXBobW8rYzJyZHl3Yk1uL1lGb05haVFpb3BvclBpRVJFZGR1QWdBTURRM1J0OWRMSWxla3ZZSDlYOEh2bTdZQkFBS1BIbWZJUmtSRTVlWmdiNHNmVmkzRHF1OS94dTYvLzhIdXYvOUJaODhPYU4rdURlcFpXY0cyZ1RYYXQydXI5WGlsVGJZd056ZUhsNWNYUWtORGtaS1NVcTZheXpPaFk5bVMvNVhhWi9URTZXanMxQkJmZjdGUXF6SGJ0M09IVkZwMExlY3ZYc0wxbTVIdzh4MWM3RW1vZVJOdTVyNHpFMWx5dWZCNDRKSGpDTGtRaWtVTDVnbVBQWDJhS1Z3L1NrcUdVcWxFL1hyMXRLcXp0cWx6SVZ0KzV1Ym1zTFcxUlhoNGVLbDdyUVVIQjhQV1ZuZkxOT1J5T1JZdS9STFpDZ1VXZlR5dnpFRllTVzVHUnVIYWpWc1ZHa09pcDZmVjBzc2VYbDNoNU9pQU5iOXRoR2RIRDZoVUtxejdmVE9jR2pyQ3Uxdm5VbCt2alN0WHJ5TTNOeGRuemwwRVVQZ280VHdwS1k4UmRVZTdqU3hUSGordVVFM2YvTEFXcDg2Y0F3QzROR21NWVlOOThKSlhWMkgySUJFUlVVVUVIdjFYdU83UnZRdU1hOUMzd1FQNjloWkN0cHVSVWJnZit3Q05uUnFLWEJVUkVkVlVSa1pTZkR6dkhZeDRkUWorRFRxRnc4ZUNjQ0gwc3ZEOHU3T21hdjJGamt3bVEzeDhmTEhQdTdtNVFTcVZ3c0hCQVVPR0RCRWV0N0d4Z1V3bWc0T0RBODZjT1ZOaUFDZVRWWThWVFIzYnU2TmorNkkvbno1SlM4UDFtNUVZNVRlczFHMGRHdGhZNCs4RGdmaGoreTc4dVhFdExDMHRJSlZLQy94dXYvWGZiZUg2Y3ZoVkFJQ05UWDBkL0JRMVQ1ME8yUUROekxaZHUzYWhmLy8rc0xlM0w3SlBRa0lDRGg4K0REOC9QNTNkTitSOEtPNUczd2NBWVQreUZ5MWYrVDJXci93ZXc0Y053dXhwazdVZSszSjRCQUwrMkY3b2NUVTBTemtCbEhvU2liNit2bFlobTBRaXdmdHZ6OEM4Qlo5aDFlcWZvVktwa0phZWdVVUw1Z25MUnl2cXlMRVRPSGhFODJHamM4ZjJhT1hXb3NoK3UvY2R4TzU5QjNWeXo5Szg5OVkwVEJvL0JrMGFPMVhKL1lpSXFPNVFxOVU0ZVBoNXlPYlR0N2VJMVpTZHRYVjlkR3pmRHBmQ05BY25CUjQ1anFtVHg1ZnlLaUlpb3BLNU5tOEsxK1pOTWVQTmlValB5TUNUSjJsSVM4OUE2NWF1V28vaDRPQ0F5TWpJWXArUGk0c3I4bkdaVEliMDlIVEV4OGVYdW9UVXdhSG9TU0UxMlpPMGRGamwyNW9wNnZaZDRhUlJCd2M3ZlBmMVVueTE5Rk1ZR09oajU1NzlBSUJaNzMyRWorYThqYTZkT3RTcHo4MTFQbVR6OS9kSGNIQXc1czJiaDhXTEZ4ZmFaKzMyN2R0WXRHZ1I3T3pzNE8vdlg4d29aZGZRMFFIREJoZDlhTUx0TzlHNGR1TVdPclp2QjZlR0RuQnYwNnBNWTQ4ZE9SeGpSdzR2OVBqM1AvK0d2ZnNQWWVISGM5SFR1MXU1NmdZMFUwR1Bud3JHa0FIOUFBQWU3cTB4d25jd2Rqejd5K1RuT3hnZTdtM0tQZjZMSm8wZmpTR0Qrc1BNMUFRTkhSMndaZnN1dUxkcGhYWnRXd01BOUtBSGlVU0NWNGNPUlA4KzJ1MVpjK2pJdi9qN1FDRDBTbDJrV2pSTEN3dWRuMHBLUkVRRUFPRVIxNUNjb3BseGJWMi9Ianc3dEJPNW9yTHo2ZHRMQ05rT0hUbU9OeWFPMDltWGIwUkVSREp6YzhpMDJGdjlSUzR1TGpoeDRrU3h6OGZIeHhjNTA4M0J3UUh4OGZFSURRM1Y2aDYxVFd4Y0hCNm5wZ3BiT0RrNjJBbmJReGtiRzhQVXhBUnRXN2ZFMTkvK2hKZ0hjVmk1YkRGMjd0bVBPZk1YWWR5bzRmQWZOMHJNOHF0VW5RL1pBR0RseXBYNCt1dXZNV1BHREhoNGVBaExSOFBEd3hFZUhnNHZMeTk4OE1FSE9yMW5pK1pOMGFKNTB5S2YyNzdyYjF5N2NRdjkrN3lNdnIxN0NvL0h4TVloOUhJNGZQcjJMdlB5MG1QSFQySHYva09ZNGordVFNQzJkLzhoWEw4VmlRL2VuU1dzdVM1SjlQMFlmUDN0anpBek5SVkNOZ0RRTjlBdjBFK2xVcFg2WmpvbEpSVmIvOXFOVThFaG1EWmxRckg5ckszcnc5cjYrVlRUblhzUDRGYmtiU0ZrMHpmUXg1cnZ2a1F6RjJjQVFPeURPTVEvVEVUbmp1MEJhRFpkUEhqNEdIcDRkWVZ0QXhzQWdQL1lrWEJ0M295SEV4QVJVYlVUZURSSXVPN2ZweGYwOU1yM2haQ1lYdkxxaW0rTWpDRFB6c2FUdERSY0NBMUQxODRkeFM2TGlJanFPS2xVQ2xkWDF4Sm5zMVdFcTZ0cnNYdWMxV1MzYmtVaDlVa2FscS84SGkzZFdzRFUxQlNkUFRzQUFISnljbkFzNkJRQ3RtekhvNlFVZlBMUmUvQndidzBQOTliWXVmY0ExdjRXZ1BDSTYvaDAvaHpVcjJjbDhrOVMrUml5UWJNMzIrTEZpeEVlSG83QXdFQ0VoWVVCQU96czdMQml4WXBTOTJ1cktzdFhmWTlia1ZGNG5Qb0VreWVNMGZwMWw4TWpzR0wxR2d6eTZZTnhvd3JPY0RNMU5jSHhFOEZJUzh2QW9nVnpZVnpNSm8xUDB0SUFBQjhzV0F4SFIzdDhOUGR0QUpwWmJTdS8veGtuVDU5RngvYnRvRlFxc1d2dkFVVGZpOEVINzgxQ0F4dnJBdVBFeE1iaFpQQlpKQ1duSVBaQkhNNWRDRVhYenA1QytKV2ZaNGQyc0xVdCtQalRwNWxJUzB0SDQwYlAxMzl2L0dNNzl1dzdpQTFydjRPamd6M1dCMnpGNWZDcjJMWnhMWXlNcE1oVjVtTGRoai93SkMxZCtQLzIxKzU5MlByWGJwaVptc0M3ZXhldC8xOFNFUkZWSnJsY2pxQlRaNFQySUorK0lsWlRmbEtwRksvMDZvRi9BbzhCQVBiOWM1Z2hHeEVSVlF1ZW5wNklqbzR1MDhtaFo4K2VMZlhVVUtsVUNrOVB6NHFXVnlTbFVvbXN6Q3pvNjJzM0s3eTBuMDJsVWdFQWNuSnpTdXlycjYrUHUvZGlFQnNYajRYejUrRFhqVnNRR25hbHdQTFBpR3MzOE5VM1A2S2poenVXTHZ3WWpad2NoZWRHK0E1R1UrZkdXUFByUm1SbHlZRTZjQllDUTdaODhzOWlxNDdhdTdkQlRNeURNcTA1ajdoMkE1OSsvaFc4dW5iQ2U3T25GWGhPb1ZDZ1M2Y09tRFIrTk5ZSGJNV0hueXpCOGlXZkZIa3k1dWxubS94N2UzWEZ2SGRtd05qWUdDSG5RN0Y2emE5SWZKU0U0VU1IWXViVVNWQ3FWRmo5NHpvY1BQSXYzcGo1UHNhTUhBNC8zMEV3TmpMQy9vTkg4TzJQdndEUW5NTFo3NVdYOGZKTDNZVnB2bElqS1ZLZlBCSHUyYXVuZCtHZjU3cm1XT1BtelRSVGNPL2N2WWM5K3c3aUphK3VjSFRRN0tuWHMwZDNuQXdPUWRDcFlQajA3UTJadVRsZTd0RWRCdzhmZy8rNGtkRFgxOGVZa2EvaTRPRmorUGJIZGZCd2IxUHFabzlFUkVSVklmQm9FSEp5Y2dBQXJWdTZ3c0ZlZDRjdVZUV2Z2cjJGa0Mza1FpanV4Y1NpU2FPNnN5Y0xFUkZWVHpLWkRKNmVuamg3OXF6V3IwbE9UaTYxajZlbnA4NE9QWGljbW9vVjM2MkJ1WmtaekV4TmNmZmVQV1JtWmFHeEZyOUhzN0xrR0RxeStKVmkrWTBjUDdYRTUxOGJQaFR4Q1E5aElUTkhENit1YU5PNkpWYi90QTdCSVJmZ1AvVnR0RzN0QnV2NjlURjg2RURZMlRiQTVmQUlYQTZQZ0ZxdFJxNVNpZHpjWENnVU9lamkyUUY3OWgvRW1CRytCVmFwMVVaNmFyVmFMWFlSMWNYcnI3K094TVRFQW8vWjJkbGg4K2JOSWxWVU1ldCszNHkvZHUrRFNxVkNNeGRuNU9Ua0lETXJDMWx5T2JLeTVFSjZuVi9ybHE1WS9ubmhvQzA0NUFLdVhiK0phVk1tSU9MYVRXemEraGN1aFYyQmlZa3haazJiaklIOVhpblFQK2hrTUw3L2VUMmVwS1hCd2tLR2dmMWZ3V0NmdmpnV2RCcDllL2NzOGtQRGg1OHN3WldyTnpCNFFGL1kyVFlvOUh4cTZoTWNPbm9jT1RrNTJMWnhMYVJTS1dhL1B4OXg4US94KzgvZkNyUG01SEk1UnJ6K0J0cTJib1V2UC84RUFIQXBMQUlmZnJJRWl4Yk13MHRlWFFFQSt3OGR3YmMvL0lJUnZvTXhjK3FrOHYxUEppSWkwaEdWU29VSmI3NkZoNG1QQUFEejU3NWRZTnVJbW1qcVczT0ZnNTRHK2ZUQm5MZG5pRndSRVJHUlJsQlFrTTZXamJxNnVxSlhMKzMyQjlkR1RtNHVocjAyQVRuUERpNDBNcExDdzcwTlBuei9MVmhabHJ3M3VGS3B4TkhqSjNWU2gzT1R4Z2c2RlF4akl5Tk1mSDIwOEhqVW5XaWNPSFVHZDZMdklmRlJFdExTTTVDVm1ZV2MzRndvbFVya3hVeDZlbnJRMTllSGdZRStiQnZZNE5jZlY5WEliVERLZ2pQWjh2SDM5OGZEaHc4TFBHWm5aeWRTTlJWblkxMGZ4a1pHY0hGdURFc0xDOGhrNXBDWm04SGMzQndXTW5PWW01dEJac1lhUjZjQUFDQUFTVVJCVkc0R21Vd0djM016WEF3Tnd3OXIxMlBOTHhzdzk5MlpCY2J5N3RZWjN0MDZRNjFXWTlQVzdiZ1VGZ0dmdnIzeDVxUnhxR2RWZUYxMXI1N2U4T3pvZ1kxL2JNZUJnMGVnVU9UQTBjRWVFOGErVm15OTc4eWFpbSsrWDR2QUk4Y2hMMklxcnFHaElabzZOOGIwTi94aFptcUt5K0VSaUw0WGc5blRKaGRZbG1wc2JJenVYVHJoYVdhV3NEZGMrM1p0NE4yOUN5enlmYk13c044cjJMN3piNXc1ZHhGdlRCeFhLOWZPRXhGUnpYSHF6RGtoWUxPeXRFRHZJbVowMXpSalhuc1Z5MWFzQnFBNUxmek5TZU5oSVN2N1J0VkVSRVM2bGhlS1ZUUm8wM1hBQmdDR0JnWTR1R2NyQU8zMk84OVBYMTlmcHllVE43Q3hodFRRc01CanpaczZvM2xUWjUzZG96YmhUTFlYN05xMUMwK2ZhazdNTURNemc1K2ZuOGdWbFo5U3FZUktyWWFoRmdjYTVEbDhMQWplM2JyQXpNeTAyRDZwcVUrUW1KUU0xMklPYm5qUm82UmsxTE95MU9wZ2hiS0t2aGVESm8yZENxWGhhclZhcTRUOFFWd0NiRzF0eXZUL2lJaUlxREs4T1hzT291L0ZBQUNtVGhxUDBhLzVpbHhSeGFsVUtveWRQQlBKeVNrQWdBbGpSMkxpNjNYbmhERWlJcXIrSWlJaUVCb2FXcVk5Mm9EbmU3QzV1N3RYVW1WVUV6Rmt5eWNqSXdPTEZpMHE4TmppeFl0aFhvNmpnWW1JaUlpMEZSNXhIWE0vMXJ3SGtVcWwyUEhIcjBYdWtWb1Q3ZHA3QUQrdDJ3QUFrSm1iWS91bVgyRDR3amZpUkVSRVlrcFBUMGRvYUtqV3M5cGNYVjExdWdjYjFSNE0yWWlJaUloRTlyL0Z5M0R1d2lVQXdQQmhnekI3Mm1TUks5S2Q3R3dGUmsrY2hvd016VXFCOTk2YWhpRUQrb2xjRlJFUlVXRUtoUUozNzk1RmZIdzgwdFBUaFJORmpZeU1JSlBKNE9EZ0FCY1hGMjQxUk1WaXlFWkVSRVFrb3RnSGNaZzAvVjBBbWcyQ3QyNzRHVGExN09TdDlRRmJzV1g3TGdDQWc3MHRBdGI5VU9zM1BpWWlJcUs2Ui92ZDg0aUlpSWhJNTdiK3RVZTQ3dW5kcmRZRmJBRGdOMnlRc0RkcmZFSWlRczZIaWx3UkVSRVJrZTR4WkNNaUlpSVNTZXFUTkJ6NTk0VFFIdVUzVE1ScUtvK1ZsU1g2OTNsWmFQKzFlNStJMVJBUkVSRlZEb1pzUkVSRVJDTDVhL2ZmVUtsVUFJQzJyVnZDemJXNXlCVlZuckVqbjUvWWZ1WHFkVVRkaVJheEdpSWlJaUxkWThoR1JFUkVKSUxzYkFYK1BoQW90RWNPSHlwaU5aWFB3ZDRXM3QwNkMrMC9kK3dwb1RjUkVSRlJ6Y09RallpSWlFZ0UrLzRKUkZhV0hBQmdiMmNMcjN3QlZHMDFidFR6Mld4QnA4N2dVVkt5aU5VUUVSRVI2UlpETmlJaUlxSXFwbFFxQyt4TE5tckVzRHB4MnFhYmEzTzBhZVVHQUZDcjFkaTVaNy9JRlJFUkVSSHBEa00ySWlJaW9pb1dkUElNa2xNZUF3RE16YzNnMDZlM3lCVlZuVkVqZklYckE0RkhrWm1WSldJMVJFUkVSTHJEa0kySWlJaW9pbTNkc1Z1NDloMDhBRVpHVWhHcnFWcGVYVHZCcWFFakFDQXJTNDREQjQrS1hCRVJFUkdSYmpCa0l5SWlJcXBDb1pmREVYMHZCZ0JnWUdDQTRVTUhpbHhSMWRMVDA4TW92MkZDZStmZS9WQXFsU0pXUkVSRVJLUWJETm1JaUlpSXF0Q2ZPLzhXcnZ2MTdna3JLMHNScXhGSHZ6NHZ3OHJTQWdDUWxKeUNFNmZQaWx3UkVSRVJVY1V4WkNNaUlpS3FJbmZ2M2NlbHNDdENPLy8rWkhXSm9ZRUIvSHdIQyswL2Qrd1ZzUm9pSWlJaTNXRElSa1JFUkZSRnR2MjFSN2p1N05rQmpad2NSYXhHWEs4T0hRaXBWTE1YM2UyNzBRaVB1Q1p5UlVSRVJFUVZ3NUNOaUlpSXFBb2tQa3JDc2FCVFFudms4S0VpVmlNK1V4TVREQjNZVDJqbkR5Q0ppSWlJYWlLR2JFUkVSRVJWWVBPMkhjSzFpM05qZEd6dkxtSTExY09JVjRjSTF4Y3VoZUg2alVnUnF5RWlJaUtxR0lac1JFUkVSSlVzOFZFU0RoMDVMclJmSCtVbllqWFZoMjBER3d3ZDFGOW9iL2hqbTRqVkVCRVJFVlVNUXpZaUlpS2lTclpoOHphb1ZDb0FRQ01uUi9UcTZTMXlSZFhIK0RHdndjREFBQUJ3S1N3QzEyOXlOaHNSRVJIVlRBelppSWlJaUNwUmZNSkRIUG4zcE5DZVBHR3NpTlZVUDliMTYySHdnTDVDZTMzQVZoR3JJU0lpSWlvL2hteEVSRVJFbGVpM2dLMVFxOVVBTkxQWWVucDNFN21pNnVmMTBTTmdhR2dJQUFpN2NoV1h3aUpFcm9pSWlJaW83Qml5RVJFUkVWV1NtTmc0QkowTUZ0clQzL0FYc1pycXEzNDlLd3dmT2xCb3IxbTNRY1JxaUlpSWlNcUhJUnNSRVJGUkpmbmw5MDNDZGV0V3J1alcyVlBFYXFxM01hKzlDbU1qSXdEQTNYdjNDNFNUUkVSRVJEVUJRellpSWlLaVNuRDlaaVRPbnJzb3REOTYvMjBScTZuK0xDeGttREIycE5CZTgxc0FGQXFGaUJVUkVSRVJsUTFETmlJaUlxSktzUHFuZGNMMXdQNTkwTkRSWHNScWFvWVJydzZHdFhWOUFFQnljZ3IrM0xsWDVJcUlpSWlJdE1lUWpZaUlpRWpIamgwL2hhZzcwUUFBSXlNcDNwZzRUdVNLYWdZREF3Tk1tenhlYVArNVl5OVNVNStJV0JFUkVSR1I5aGl5RVJFUkVlbFFUazVPZ2IzWVJ2bjV3c3JTUXNTS2FwWSt2VjVDODJZdUFBQjVkalorM2ZpSHlCVVJFUkVSYVljaEd4RVJFWkVPL2JWN1A1SlRIZ01BTEMwc01QbzFYNUVycW5uZW52R0djQjE0TkFoMzc5MFhzUm9pSWlJaTdUQmtJeUlpSXRLUjFDZHArT1BQSFVKN2l2OVk0Y1JNMGw2YlZtN3c2dG9aQUtCV3EvSER6K3RGcm9pSWlJaW9kQXpaaUlpSWlIUmt3K1p0eU03V25JanA2R0NQUVQ1OVJLNm81cG8yWlR3a0VzMWIxZkNJYXdpNUVDcHlSVVJFUkVRbFk4aEdSRVJFcEFNUDRoTHdUK0F4b2YzVzlDblEwOU1Uc2FLYXphbWhJNFlNN0NlMGYxNjNFU3FWU3NTS2lJaUlpRXJHa0kySWlJaElCMzc4WmIwUUFyVnIyeHBkT25VUXVhS2FiOUw0TVRBMU1RRUF4TWJGWS8vQkl5SlhSRVJFUkZROGhteEVSRVJFRlJRZWNSM25MMTRXMnUvT21pcGlOYldIaGN3Y1kwY05GOXEvYjlxR3A1bVpJbFpFUkVSRVZEeUdiRVJFUkVRVm9GYXJzZnFuZFVLNzN5c3ZvMGxqSnhFcnFsMUcrQTZHdFhWOUFFQjZSZ2EyL0xsTDVJcUlpSWlJaXNhUWpZaUlpS2dDOXU0L2hIc3hzUUFBWTJOalRKMDhYdVNLYWhlcFZJcloweVlMN2I5MjcwTk1iSnlJRlJFUkVSRVZqU0ViRVJFUlVUazlUazNGcnh1M0NPMDNKNDVEL1hwV0lsWlVPL1gwN29iT25wbzk3bFFxRmI3KzlrZVJLeUlpSWlJcWpDRWJFUkVSVVRsOTkrT3ZrTXZsQUlBV3padkNkOGdBa1N1cXZkNS9heHFrVWlrQTRQck5TQnc0ZEZUa2lvaUlpSWdLWXNoR1JFUkVWQTZobDhOeCt1dzVvZjNoKzdPaHA2Y25Za1cxbTIwREcweDhmWlRRL3VYM1RVaDVuQ3BpUlVSRVJFUUZNV1FqSWlJaUtxUHNiQVcrK3ZZbm9UMTg2RUM0Tkdrc1lrVjF3OGpoUTRYL3owK2ZadUxIdGV0RnJvaUlpSWpvT1lac1JFUkVSR1gwNjhZL2tKeWNBZ0NvWjJXRktmN2pSSzZvYnBCSUpKajMzaXloZmVMMFdWeTRGQ1ppUlVSRVJFVFBNV1FqSWlJaUtvT28yM2V4Kys5L2hQYmJNNmJBeE1SWXhJcnFGcmNXelRCa1lEK2h2Zks3TmNqT1ZvaFlFUkVSRVpFR1F6WWlJaUlpTGFsVUtpeGJ1VnBvZCtyb2daNDl1b3RZVWQwMGJjb0VXRmpJQUFCSnlTbjRMV0JMS2E4Z0lpSWlxbndNMllpSWlJaTB0R3Z2QWR5N0h3c0FNRFF3d054M1pvcGNVZDFrYW1LQ3QyZThJYlQzN0R1SXlLZzdJbFpFUkVSRXhKQ05pSWlJU0N0SnlTbFl2Mm1iMEo0d2JoUWEyRmlMV0ZIZDFydW5OenpjMndEUXpERDg2cHNmb0ZLcFJLNktpSWlJNmpLR2JFUkVSRVJhK09xYkg2RlFhUGIrY21yb2lORWpob2xjRWMxN2R5WU1EUXdBQU5IM1lyQmp6MzZSS3lJaUlxSzZqQ0ViRVJFUlVTa09IenVCUzJGWGhQYUg3ODJHdnI2K2lCVVJBRGpZMjJIQ3VKRkMrL2ROMnhBVEd5ZGlSVVJFUkZTWE1XUWpJaUlpS2tIaW95U3MvbW1kMFBZZE1nQ3RXN21LV0JIbE4zcUVMMW8wYndvQXlNbkp3WkpsSzZGVUtrV3Vpb2lJaU9vaWhteEVSRVJFeFZDcjFmaDgrU3JJczdNQmFKYUpUcDh5UWVTcUtEOTlmWDE4K3RIN01EUTBCQURjdlhjZjZ3TzJpbHdWRVJFUjFVVU0yWWlJaUlpS3NXM0hIdHk0OVI4QVFDS1JZTkhIY3lHVlNrV3VpbDdrNkdDUG1WTW5DdTAvZCs3RjladVJJbFpFUkVSRWRSRkROaUlpSXFJaTNJMitqOS96blNZNjhmVlJjSEZ1TEdKRlZKSmhnM3pRcWFPSDBQNTgrU284emN3VXNTSWlJaUtxYXhpeUVSRVJFYjFBb1ZCZzhiS1ZVS2xVQUlCV2JpMHdkdVJ3a2F1aTBzeWYrdzdNemMwQUFJK1NrckZ5OWM4aVYwUkVSRVIxQ1VNMklpSWlvaGY4OHZ0bXhEN1FuRkpwYkdTRVQrZlBnVVRDdDAzVm5aV2xCVDU0YjdiUVBubjZMSTRkUHlWaVJVUkVSRlNYOE4waUVSRVJVVDdoRWRleFo5OUJvVDE3K21UWU5yQVJzU0lxQys5dW5USElwNC9RL3U2bmRVaDhsQ1JpUlVSRVJGUlhNR1FqSWlJaWVpWTlJd05mZlBXTjBPN1d4Uk1EKy9jcDRSVlVIYzJhT2drTzluWUFnTXlzTEh5K2ZCWFVhclhJVlJFUkVWRnR4NUNOaUlpSTZKa3ZWLzJBbE1lcEFBQkxDd3ZNZTNlV3lCVlJlUmdiRytQVCtYT2dwNmNIQUxoeDZ6OXMvV3VQeUZVUkVSRlJiY2VRallpSWlBaEE0TkhqQ0RrZktyUS9udmNPckN3dFJLeUlLc0sxZVZOTUdEdFNhRy9ZdkEzL1JkMFJzU0lpSWlLcTdSaXlFUkVSVVoxM1AvWUJWcS81VldnUEh0QVhuVHA2aUZnUjZjTDRNU1BRb25sVEFJQktwY0tpTDc3RzA2ZVpJbGRGUkVSRXRSVkROaUlpSXFyVHNyTGsrTjlueTVDZHJRQUF1RFJwakpsVEo0bGNGZW1DUkNMQjR2OTlBSm01T1FBZzhWRVNGaTlid2YzWmlJaUlxRkl3WkNNaUlxSTZTNjFXWStsWDN5QSs0U0VBd016VUZGOTg5akdNall4RXJveDB4YmFCRFJaLzhvR3dQOXVsc0FqOHZtbXJ5RlVSRVJGUmJjU1FqWWlJaU9xc3pkdDI0TnlGUzBKNzBZSzVzRzFnSTJKRlZCbmF0VzJOS2Y1amhmYVc3YnNSY2lHMGhGY1FFUkVSbFIxRE5pSWlJcXFUTG9WZHdjWS90Z3Z0OFdOR29HUDdkaUpXUkpWcDdNamg2TnE1bzlCZSt1VzN1Qi83UU1TS2lJaUlxTFpoeUVaRVJFUjFUbHg4QWhiLzMwcWgzYkc5T3lhK1BsckVpcWdxZlBMaCsyams1QWdBa01zMWUvRmxaY2xGcm9xSWlJaHFpLzluNzc3am9xNy9PSUMvMk9QWUcwU1d1RkFRUlhDTENqa3lOY3UwWDFtcGJhM1V6RldPY3VUSzFJWTJ0TkpTUzh0eUs0cDc0a0lSQndMaUJJNHAzQUVIeDkzdkQrQVVPUkJaMzd2ajlYdzhlc1I5dnQrNzc1dTZ4L0c1MS9jekdMSVJFUkZSbzFJZ2srR3pMeFpBbWxleXk2U1Rvd05tVC85RXRXWVg2UzR6TTFQTW56MGRwcWFtQUlEa2xGVE1XN3lNR3lFUUVSRlJuV0RJUmtSRVJJM0t3cSsreFoyNzl3RUFSb2FHbUQ5N09rUWljNEdyb29iaTV1cUNHVk1ucUI2ZlBuTWV2Mi84VzhDS2lJaElTUG41QmZobTVXcDhPT2xUb1VzaEhjQ1FqVFFlUC9TSWlLaXUvUDN2ZGh3N2VWcjErSk1KWStIdDVTRmdSU1NFenNGQitOOUxRMVdQMTIzWXhJMFFpSWdhbVFLWkRQOXUzNDAzM3ZrUTIzYnQ1YWhtcWhNTTJVaGo4VU9QaUlqcTBxWExWL0RUcjMrb0hnL3NINDZ3WGowRXJJaUVOUHExbDlFaDBGLzFlTjZpNWJpZm5DSmdSVVJFMUZBT0hENkdsMGEraGU5Ly9BWDI5blpDbDBNNmhDRWJhU1IrNkJFUlVWMjZuNXlDbVhNWFFhRlFBQUI4bTNuancvZmVGTGdxRXBLK3ZqNW1ULzhFVG80T0FFbzJRcGc2Y3g1eWNuSUZyb3lJaU9yYi9lUlVPRGs0WU1yRWNWandPV2RNVWQxaHlFWWFpUjk2UkVSVVYzSnljdkhKcDE5QUtpM1o2TURTd2dMelowMkRvYUdod0pXUjBFUWljeXljT3dQbVptWUFTalpDbURKakRnb0xDd1d1aklpSTZ0T3c1d2RpemFwbDZCdldDM3I2M1BpSTZnNUROdEpJL05BaklxSzZVRkJRZ0NrejVrQ2NsZzRBTURRMHhJSTVuM0dVTktsNHVEZkJ2TmtQUTlmNHhDVE1ucmRFTmVxUmlJaDBUOWt1MDBSMWpTRWJhU1IrNkJFUlVXMHBGQXJNbUxNSThZbEpBQUE5UFQzTW12NHhXclh3RmJneTBqUUJiZjNLN1RoNjVudzBGaTM3VHNDS2lJaUlTQnN4WkNNaUlpS2R0R2paZDRpK2RGbjErT01QMzBYWFRzRUNWa1Nhckh1WFRuaDN6T3VxeDVFSGorS1hkUnNGcklpSWlJaTBEVU0ySWlJaTBqbHIxMjlDNU1HanFzY2pYaHlDQVgzREJLeUl0TUZMTHd6QzBFRURWSTgzYk5xQzNSR1JBbFpFUkVSRTJvUXIvaElSRVpGTzJYL3dDSDdmdUZuMXVHZjNMbmhyMUtzQ1ZrVGFaT3c3b3lGT3o4RHhrMUVBZ0srLy9SSFcxbFljQlVsRXBBR09uenFEaE1Ra1hJeUpWYlc5TVBoWmRPc1NJbUJWUkE4eFpDT3FnZG56RmtOU3VrdGRPLzgyYU9iamhYWnQvV0JoSVJLNE1pS2l4dTNDeFJnc1h2YTk2bkZidjFiNGJQSjQ2T2x4RXgycUhqMDlQY3lZT2hFZlQ1MkZxOWR2UUtsVVlzNkNyN0Y4OFZ5dTUwZEVKSUNVVkRIV2JkaU1pTWhEcXJhQXRuNEFBQXVSQ003T1RrS1ZSbFFCUXphaUd2RHg5bExkUFZtM1laT3F2VnZuWUx6LzlpaTQ4SU9laUtqQnhTZmN4TXc1aTFTN1FucDVOc1dYWDN3S0F3TURnU3NqYldOa2FJZ3Z2L2dVSDMzeUdlN2N2USs1WEk2cE0rZml1NlVMME5UZFRlanlpSWdhQllsRWluVWJOMlBMMXAwQWdLR0RuMFdnZnh1T1dpT054cENOcUFiZWVIVjR1Y2ZIVDBZaE9pWVdFZnNQWWVTYjQvRDZLOFB4K2lzdkNWUWRFVkhqSTA1THg1UVpjMUFna3dFQTdPMXNzV1QrTEppYm1RbGNHV2tyU3dzTExKay9HKytObjRMczdBZVFTdlB3OGJUWldMNTRMcHE0dVFoZEhoR1JUa3RKRldQMnZDVkl1Sm1Fdm1HaGVQMlY0WUlOWkRnZmZRbVpXZGtJNzkxVGtPdVRkdUhHQjZUMXprZGZ3djZEUndTdG9WdVhFSXg3WnpSKy9IWUp1bllLeHJvTm16QnArdWVRU0tTQzFrVkUxQmlrWjJSaXdwU1p5TW1WQUFETXpFengxWmVmdzliR1J1REtTTnM1Mk50aHlieFpNRFV4QVFCa1pXZGp3cFNadUhjL1JlREtpSWgwbDBRaXhhVHBueU1sVll6SkU4Wml5c1FQQkF2WTh2THpNVzNXZkN4YytpM09SOGNJVWdOcEY0WnNwTlUwN1VQUHhka0pjMlpPd2VRSlkzRXhKcFpCR3hGUlBVdlB5TVJIbjN3R2NWbzZBTURVMUJTTDU4M2lsRDZxTTk1ZUhsZ3dad1pNVFUwQk1HZ2pJcXB2azZaL2psUnhHcFl1L0FMOXduc0xXb3VwaVFuOFdyV0FvNE05K3haVUxRelpTS3RwNm9kZXYvRGVtRHhoTEJKdUptSEo4dStmL0FRaUlucHE2Z0sySmZObm9YWEw1Z0pYUnJyR3YwMHJMSmsvaTBFYkVWRTlXN3QrRXhKdUptSHloTEh3OWZGcWtHdGFXMWxoLzQ3TitPN3JCUldPNmV2clkvbml1ZGo0Mnc5d2RMQnZrSHBJdStrcGxVcWwwRVVRNmFxMTZ6Zmg5NDJiTVhuQ1dNSHZ3aEFSNlJJR2JDU0VxOWR2WVBKbmMxQlFVQUFBc0xXeDRScHRSRVIxSkNWVmpKRnZqa1Bmc0ZCTW1maUIwT1VRMVFoSHNoSFZvemRlSFk2QXRuNVkrZk52U0VrVkMxME9FWkZPU0JXbmxRdllURXlNR2JCUmcyamRzcm5hRVcyMzc5NFR1RElpSXUyM2JzTW1pTXpOOGZvcnc1OThNcEdHWXNoR1ZNK21UQndIcVRRUDZ6WnNFcm9VSWlLdGx5cE93MGVUWjVRTDJCYk9tY21BalJxTXVxQnQ0cFJaRE5xSWlHb2hKVldNaU1qRGVHSElRTUUyT1NDcUN3elppT3FaaTdNVCtvYUZJaUx5TUVlekVSSFZRbG5BbHBHUkNlQmh3T2JmcHBYQWxWRmo4M2pROWlBbmgwRWJFVkV0N04xL0NBRFFMN3lYd0pVUTFRNUROcUlHVURia21hUFppSWhxaGdFYmFSb0diVVJFZFNjaThoQUMydnB4RkJ0cFBZWnNSQTJnYkRUYjhWTm5oQzZGaUVqclBCNndHUmtaTVdBamphQXVhQnYveVF4Y3Y1RWdjR1ZFUk5valBqRUpxZUkwam1Jam5jQ1FqYWlCZE9zY0FxazBEOGRQUmdsZENoR1Ixb2hQVE1JSEgzOWFMbUQ3OHZQcEROaElZendldE9WS0pKZ3daU2Fpemw0UXVESWlJdTF3TVNZV0FORE92NDNBbFJEVkhrTTJvZ2JTclVzSVJPYm1PSDZLSVJzUlVYV2NqNzZFOFpNL1ExWjJOZ0JBWkc2T3BWOStqdmJ0L0FXdWpLaTgxaTJiWS9uaXViQzFzUUVBRkJVVjRiTXZGbURicnIwQ1YwWkVwUGt1WG9xRms2TURwNHFTVG1ESVJ0U0F1blVKNXBSUklxSnEyTDN2QUtiTm1nK1pyQkFBNEdCdmgrKytYZ0MvMWkwRXJveElQVjhmTDZ4Y3ZoRHVUZHdBQUVxbEV0K3NYSTJmZi90RDRNcUlpRFRieGN1eENBemdLRGJTRFF6WmlCcFEyWlRSK01Ra29Vc2hJdEpZYTlmL2hhVXJWa0doVUFBQVBEM2NzWEw1SWpSMWR4TzRNcUtxT1RyWTQvdXZGOEN2MWNNdytLKy90MkxPd3E4aGw4c0ZySXlJU0hOSnBYbHdkdUlvTnRJTkRObUlHbERaT2dObDZ3NFFFZEZEY3JrY0M3NzZCcjl2L0Z2VjV0ZXFCYjVkK2lYc2JHMEVySXlvK2tRaWN5eGQ4RG02ZGdwV3RSMDVkaEpUWnN5RlZKb25ZR1ZFUkpxbjdIdVJyNCtYd0pVUTFRMkdiRVFOeU1KQ0JDZEhCMXk4eEpDTmlPaFJlZm41bURKakxpSVBIVlcxZGUwVWpLVUxQb2U1bVptQWxSRTlQU01qSTN3eFl6SmVIREpRMVhicDhoV00rM2c2MHRJekJLeU1pRWd6V1ZpSWhDNkJxRTR3WkNOcVlJRUJiWER4TWtNMklxSXltVm5aK0hEU3A3aDArWXFxYmRDemZmSEZqTWt3TWpJU3NES2ltdFBUMDhQN2I0L0NSMlBmVXJYZHZYY2ZZeWRNUTlLdE93SldSa1NrT2FKTEJ4ODA4K1pJTnRJTkRObUlHcGl6a3hPbml4QVJsVXE2ZFFkakowekZyZHQzVlczdmpIa040OGUrRFQwOVBRRXJJNm9iZzUvdGh5OW1USUdSb1NFQUlDczdHeDk4UEIxSGpwMFV1RElpSXMzQmtXeWtLeGl5RVRXd3NwMXp1QzRiRVRWMkowNmZ3UWNmVDBkNlJpWUF3TURBQURPbmZZemhMd3dXdURLaXV0V3RjekNXTHZnQ0luTnpBRUNCVElZNUM3L0d0eitzUVhGeHNjRFZFUkVSVVYxaHlFYlV3RVNpa3JzMEVvbFU0RXFJaUlTaFVDand3NXAxbURWM01RcGtNZ0NBbVprcEZzK2JoZER1WFFTdWpxaCsrTFZ1Z1IrK1dRSVA5eWFxdHEwNzl1Q2p5VE5VUVRNUlVXT1RrSmlFZ0xaK1FwZEJWR2NZc2hFMXNMS2RjK0lUa3dTdWhJaW80V1UveU1HRXFUUHg5Ny9iVlcydUxzNVl1V3dSMnZtemswMjZ6ZFhGQ2F0V0xFYlBicDFWYmRmajR2SDJ1RWs0SDMxSndNcUlpSVFoa1hMZ0Fla1dobXhFQWhDWm15TlZMQmE2RENLaUJuV3RORXk0Y2pWTzFkWTVPQWcvZkxNWVRkM2RCS3lNcU9HWW1CaGoxdlJKK09EZE1UQXdNQUFBNUVva21EcHpIdFp0MkF5bFVpbHdoVVJFUkZSVERObUlCTkRNeHdzcHFXbENsMEZFMUdEKzI3NGI0eWZQUUZaMk5vQ1NuUmRIalh3WjgyWlBVNjFUUmRTWVBEOW9BRllzbVFkYkd4c0FnRktweExvTm16QjE1bHprNUVvRXJvNklpSWhxZ2lFYkVSRVIxUnVackJCekZpekZkei8rb2xyZ1hTUXl4NWRmZklxUkw3OG9jSFZFd21yVndoYy9mNzhVZnExYnFOck9SOGZnN1E4bUlUN2hwb0NWRVJFUlVVMHdaQ01TZ0l1ekkxTEZITWxHUkxvdE9VV005OGRQd1pIanAxUnRuaDd1K09uYnJ4RGNJVkRBeW9nMGg0MjFGYjVaTWg4alhoeWlhc3ZJeU1SNzQ2ZVVXN3VRaUlpSU5COUROaUlCT0RzNU1XUWpJcDBXRVhrSTczMDBHYmZ2M2xPMWhYYnZndStYTFlTems2T0FsUkZwcHJkSGo4U2NtVk5nYW1LaWF2dGh6VHBNbkRxTHU0OFNFUkZwQ1lac1JFUkVWR2V5c3JNeGZmYVhXTHpzZTBqejhnQUErdnI2ZU8rdE56Qnoyc2ZsQWdRaUtxOXJwMkQ4OE8wU05IRnpVYlhGeEY3Rm1QY21JQ0x5c0lDVkVSRVJVWFV3WkNNaUlxSTZzZi9nRVl4NmR6ek9uTHVnYXJPeHRzTFNCWjlqMlBQUENWZ1prZlp3ZDNQRmo5OStoY0VEKzZuYTh2THpzWGpaZDVneFp5RnljbklGckk2SWlJaXF3cENOU0FBdXppVlRwVkpTeFFKWFFrUlVleGtabVpnKyswc3NYUG90cE5JOFZYdWYwTzc0NVljVjhHL1RXc0RxaUxTUHFZa0pQbnIvTFN5ZU53djI5bmFxOWxOUjV6RG0vUWs0ZWZxc2dOVVJFUkZSWlJpeUVRbkF4ZGtKQUxndUd4RnB2VDM3RG1MTTJJbmxSNi9aV09QTHp6L0ZwNVBIdzhyU1FzRHFpTFJiaDBCLy9MSnFHY0o3OTFTMVpUL0l3Y3k1aS9EVmlwWEl6eThRc0RvaUlpSjZuS0hRQlJBUkVaSDJ5Y2pJeEtKbDMrRjhkRXk1OXZEZVBmSEJ1Mk5nWVNFU3FESWkzU0l5TjhlMFNSOGl0SHNYTEZuK1BYSnlKUUJLQXU2ejV5OWl3Z2Z2b0hOd2tNQlZFaEVSRWNDUWphaFJ5WkhtSWE4Z0g0VkZSU2dza2d0ZER1a1FZeU1qR0JzWlFtUnFCa3VSdWREbFVEM2JIUkdKSDFhdlUyMXNBQUQyZHJhWTlOSDdDT25ZWHNES2lIUlhsMDRkOGN1cTVmanFtMVU0RlhVT0FKQ2VrWWtaWHl4RXR5NGgrT0RkTVhCMHNCZTRTcW9QN0w5UmZURTJNb1N4a1JIN2IwUjFpQ0ViVVNOUXJGQkFuSmtKS2FlVlVEMHA2ZmdYUVpLWEQwbCtQcHp0YktHdnp4VUpkRTFsbzlmNmhmZkd1SGRIdzl6TVRLREtpQm9IR3h0cnpKczFEUkdSaC9IOWo3K29ndTdqSjZOd1B2b1N4cnoyUHd4NXJqOC9mM1VFKzI5VTN3cUw1Q2dza2d2YWYydm00NFdJeUVNTmVrMmkrc1Mvd0VRNkxsOG13KzNrRkhiUXFNRkk4L054T3lVVkJiSkNvVXVoT3JSenozNk1mbTlDdVlETjNzNFdpK2ZOeE9RSll4bXdFVFdndm1HaFdMTnFHZHEzODFlMTVlY1g0UHVmZnNYNzQ2Y2lQakZKd09xb0xyRC9SZzFOcVA2YmhVaFVidE1rSW0zSGtJMUl4ejJRU0ZDc1VBaGRCalV5OHVKaVpFdHloUzZENm9BNExSMVRac3pCc3U5K1JGNSt2cXA5UU44dy9QcmpDblFJREJDd09xTEd5OEhlRGt2bXo4S1VpUi9BeHRwSzFaNXdNd2xqSjB6RnFwOS9RMEVCQXhwdHhmNGJDWUg5TjZMYTQzUlJJaDBteWN1REpDLy95U2NTMVFOSlhqNGtabm13TU9jYUg5b29MejhmZi8yOUZmLzh0d01GTXBtcTNkSEJIdE1tZlloMi9tMEVySTZJeXZRTkMwVzNMc0ZZczNZRHR1K0tnRktwaEVLaHdEOWJkK0x3c1pNWS9zSmdEQjdZRDRhRzdQWnJDL2JmU0Vqc3Z4SFZEa2V5RWVtd0J4S3AwQ1ZRSThmM29QWXBrc3Z4ejlhZEdQbm1PS3ovNjU5eUFkdHpBNTdCcno4c1o4QkdwR0ZFNXViNDZQMjM4T00zUzlDeWhhK3FQVDBqRXl0Ly9nMmozaDJQeUVOSG9WUXFCYXlTcW90L08wbG9EZmtlZEhGMkJBQ2twSW9iN0pwRTlZbTN0SWgwV0pHY08xQ1JzUGdlMUI1S3BSS1JoNDdpMTkvL1JLbzRyZHd4WnlkSFRKazRqdUVha1liejhmYkVkMHUveEo1OUIvRHpyMzhnSjFjQ29PVEw2NEt2dnNHbWY3Wmg3RHVqMGM3ZlQrQktxU3I4MjBsQ2E4ajNvSXV6RXdBZ1ZaeW0rcGxJbXpGa0k5Smg4dUppb1V1Z1JvN3ZRZTBRZGZZQ2Z2N3REOXhNdWwydTNjcktFaThQZXg1REJ3MkFrWkdSUU5VUjBkUFEwOVBEZ0w1aDZORzFNMzcrN1Evc1AzZ0VzdEtGekJOdUptSFM5TmtJYXQ4Tzc3MzFPcnc5UFFTdWx0VGgzMDRTR3QrRFJEWEhrSTJJaUtpUnVuNGpBU3QvK2hXeFY2K1hhemMzTThOTEx3ekNzT2NId2N6TVZLRHFpS2cyTEN4RW1QakJ1eGo5MnYvdys4Yk4yTEY3SDRwTHZ6aWZ1M0FSYjQrYmhMQmVQVEQ2dFpjNWVvU0lpS2lPTUdRaklpSnFaTzdldTQ4MWF6Zmc2SW5UNWRwTlRJengvSE1EOEwrWGhzTENRaVJRZFVSVWwyeXNyZkRoZTIvaXBhR0Q4T3NmZitMQW9XT3F0ZGtpRHgzRjRXTW5NWGhnUDR3YzhTS3NyQ3dGcnBhSUdodG5wNGRyc25GWkN0SUZETm1JaUlnYWlhenNiS3o5WXhOMlJVUkNvVkNvMmcwTkRUR3dmemhlZTNrWU9rUDhLZ0FBSUFCSlJFRlViR3lzQmF5UWlPcUxpN01UcGsvNkNDOFBleDZyZjF1UDAyZk9Bd0RrY2ptMmJOMkpYWHNqTWJCZkdJWU5IUVJIQjN1QnF5V2l4cUpzSkcxS2F0b1R6aVRTRGd6WmlJaUlkRnhHUmliKzJySU4yM2RGb0tpb3FOeXh2bUc5TUdya0NEZzVPZ2hVSFJFMUpHOVBEOHlmUFIyWHIxekR6Ny8rb1pvdVhsQlFnSCsyN3NTLzIzZWpWNCt1K045TFErSHR4VFhiaUlpSW5nWkROaUlpSWgxMTYvWmRiTno4THc0Y1BsWnU1Qm9BOU9yUkZhTmYreCthdUxrSVZCMFJDYW10WHl1c1dESVBwODZjdzVyZk51RG1yWktOVHhRS0JRNGNQb1lEaDQraGZUdC9ESDl4TUlJN0JBcGNMUkVSa1haZ3lFWkVSS1JqTHNiRTRzKy90K0xNdVFzVmpuVU9DY0xibzBiQzA4TmRnTXFJU05OMERnNUNwNDRkRUhub0tINzc0eStrcElwVnh5NWNqTUdGaXpIdzl2VEFTeThNUmxpdjdqQXdNQkN3V2lMU1JVNk9Ea2dWaTU5OElwRVdZTWhHUkVTa0E1UktKWTRlUDRXLy90bUs2emNTeWgzVDA5TkQxODdCZUhuWTgyamRzcmxBRlJLUnB0TFQwME40NzU3bzNiTWJqaHcvaGIvLzI0SHJjZkdxNHpkdjNjYmlaZDloemJvTmVISElRQXpzSHc2UnVibUFGUk9STG5GeGR1S2FiS1F6R0xJUkVSRnBzYUtpSXV6WmR4Q2IvOTJPKzhrcDVZNFpHeHVqYjFnb1JydzRCSzR1emdKVlNFVGF3c0RBQUwxN2RrUHZudDF3NVdvYy90NjZBOGRPbkZaTk44L0l5TVJQdi95T1B6YitqWUVEd2pGc3lIT3d0N2NUdUdvaUlpTE53WkNOaUloSUM5MjZmUmM3ZGtkZy84R2p5SlZJeWgyenRyTENrT2Y2WStqZ0FiQzBzQkNvUWlMU1puNnRXMkJXNjQrUmxwNkJmN2Z0d3M2OSt5R1Y1Z0VBOHZMenNYbkxkdnp6MzA0RUJ3V2liMWd2ZE8zVUVVWkdSZ0pYVFVSRUpDeUdiRVJFUkZvaUx6OGZrUWVQWW5kRUpPTGlFeXNjZDNkenhZdlBQNGYrei9UbWwxMGlxaE9PRHZaNFo4eHJlUDNWNGRpNzd5QzJiTnVKZS9kTFJzMHFGQXFjUG5NZXA4K2NoMGhranQ0OXV1R1pzRkMwYWQxUzRLcUpTSnMwOC9GQ1JPUWhvY3NncWhNTTJZZ0VFSDBwRmdEUXpOdEw0RXFJU0J0Y2pMbUMzUkdST0hyaUZHU3l3Z3JIMi9xMXdrdERCNkZyNTJEbzZla0pVQ0VSNlRwVEV4TU1lYTQvQmcvc2g5Tm56K09mLzNiaXdzVVkxWEdwTkE4Nzl1ekRqajM3NE9icWdtZjZoS0pmZUM4NE9Ub0lXRFVSYVFNTGtVZzFVcFpJMnpGa0l4S1FoWVZJNkJLSVNFTmxaei9Bcm9nRDJMdi9nR3JVeUtPc3JDd1IxcXNIbnUwYkJtOHZEd0VxSktMR1NFOVBENTJEZzlBNU9BajM3cWNnSXZJUTloODhnbFR4dzBYTDd5ZW5ZTzM2djdCMi9WOElhT3VIdm1HOUVOcTlDOHpNVEFXc25JaUlxUDR4WkNNaWpWRllXQVJqWSsyZDRxWlFLSERvOEhFRUJ3WEMwc3F5eHE5ejR1UnBwSW5UMFNjc3ROTDF0QTRjT0FKcFhoNzY5dTBERTJQalN0dEl1MlJrWk9MSWlkTTRkdUkwWW1LdnFoWWJMNk92cjQrT0hkcWgvek45MExWVFJ4Z2E4czg0RVFtbmlac0xSci8yTWthTkhJR1kyS3ZZRjNrWWg0K2RSRjUrdnVxY1M1ZXY0TkxsSy9obTFXcDA3eEtDdm1HOTBDSFFIL3I2K2dKV1RuVkpvVkJBTEU2SGk0dFRuYjkyV2xvR29xTmo4TXd6dmVyOHRSK1ZLazVEVGs0dTNOM2RZR2JLTUppSWFvNjljeUtxTjdMQ1FrUmZ1SVJPblRvKzhkeVRwNkx3OSthdGVQZmRNV2pSb2xtdHI2MVVLcEdlbmc1OWZRUFkyOXVoU0M0SEhnc3NxcVN2RDZPbkRERCsrbXNMRGg4NWpxalRaekR4NHc5cUhIUkZSWjNIdFd0eENPblVzZktRN2VBUnBLZG5vRmV2N2c5RE5qVnRwUGxTVXNVNGZPd2tqaDQvaFd0eDhXclBjWGR6UmI5bmVxTmZlRy9ZMmRvMGNJVkVSRlhUMDlORFFGcy9CTFQxdzRmdnY0a1RwODRnNHNCaG5EMS9VWFd6b0xDd0VBY09IOE9CdzhkZ1pXV0o0S0JBaEFTMVIzQlFlMWhaY29NV1RYTHUvRVdrcGFXaGY3L3dKNTRya1VpeDRwdFZTTS9JeE5USkUrbzhhRnUvWVJPdVhZdURrN005MmdYNDErbHJQMnJQN24wNGVlb01wa3dlRHg4Zkx1ZENSRFhIa0kySTZzMzMzLytNdUxoNFpHUm00dGtCZlZYdEVva1VGeTVjZ29HaFBycDI2UVFBc0xLeWdqUXZEeHMyYnNKbm4wMnVFSEJGblQ2SEJ6bTVDQXhzQzhkSDFuY3BLSkFoS3pNTG1WbFp5TWpNZ2poVmpOdDM3dUhPblh2SXo4OUhwNUNPR0QzNlZYejU1VklrSjFlY2NsZVo1czJiWWRMSEh6elY3enRnUURpaW8yT1FkT3NPTnF6ZmpOR2pYMzJxNTFQamtYVHJEbzZlT0lXakowNGo4ZVl0dGVlWW1wcWlWNDh1NkJmZUIvNXRXalZ3aFVSRU5XTnNiSXhlUGJ1aFY4OXVlSkNUZy8wSGoySmY1Q0hFSnlhcHpzbkp5VVhrd2FPSVBIZ1VlbnA2YU5YQ0Z5RWRPNkJUY0FjMGIrYk50U1VGbEorWGovWHIvMEplWGo1dTM3NkhOMTUvR1NZbUpwV2ViMkVoZ3BPakkrN2N1WWRWUDZ6QnA5TS9ydkw4cHpWNDhMTzRkaTBPMjdidFJvQi8yNmQ2YnhRV0ZsVVlFVjZaNHRMemlvcUtVRkFncTlaekRBME5xaldpUERiMktuNWJ0N0ZhcjZuT2trVnphdnhjSW1wNERObUlxTjcwNnhlRytQaEViTnUyRzZhbVp1alR1d2NBSURjbkYrczNiSUtycTRzcVpHdmoxd3B0MjdiRzVjdFhzVy9mZ1hLaEhBQWNPM0VLY1hIeGNISzJWNFZzc3NKQ2ZESjVCdVJ5ZVlWcjI5blp3dGZYQis3dVRjcTF0dzhNZ0lHQlFhVTF5d3BsaUltNVVxUGYxOGJHQm1QR2pNVHlGYXNRZlNrR2FXbHBjSFIwck5GcmtlNjVmaU1CeDA2Y3h0SGpwM0QzZnJMYWN5d3NST2djSElUdVhVTVFFdFFleGh5UlNFUmF6TnJLQ2k4T0dZZ1hod3pFclR0M0ViRy9aUDIyak13czFUbEtwUkpYcjkvQTFlczNzSGI5WDdDeHRrSndVSHQwNnRnZVFSM2FWVHFpbStxSG1ia1pQdnp3UFh6Ly9jODRmejRhNmVrWitIRGMyMVV1Z3pGeTVIRGNUTHFGMUZReC90cTBCYSsvOXI5cVhXditncVVRcDRpcmRlNjllOGtZUDJFcTlGQjF5UGJxSzhNUjBpa0lBTEI0eVhMY3ZYdS9XcTlmWnRueWxkVStkOFR3RjJCbVpvcmpKMDVYZVY1NGVDZ3NSQlhYWWM3UHkwUDJneHdZR1JuQndjSCtxZXJVTldYclZFc2swZ1piczFxcFZDSWk4aEIyN042SG03ZnVvTGk0R0o0ZTdoallMeHpQRFhpR1lUL1ZHRU0yMGtqODBOTU5iZnhhWWNTSW9kaTQ4UjlzM3Z3dnJLMHNFUlFVQ1B2U2prUmFXanFVU3FYcS8rZlFvYzhoTnZZYTl1NkpSTmN1bldCalk2MTZyWHVsb1lTYnE0dXF6Y1RZR0wxQ3UwR2FsdzhIQndla3BxWWlLdW9jWG4vOVpWVjQ5N2pYUm82QXVjaTgwcHJGNG5TMUlkdFBQNjlGWGw3MWRqMHlNVEdCdGJVVjFtLzQrNG5uOXVuZEV3RUJiYXIxdXFSZDd0NVBSdlNseTRpK0ZJdUxsMktSbFoydDlqdzdXeHQwNnhLQzdsMUNFQmpRdHNvUW1JaElXM2syZGNmYm8wZmlyVkd2SXU1R0FrNmZ2WUNvcytkeC9VWUNsRXFsNnJ6c0J6bllkK0F3OWgwNERIMTlmYlJ1MlJ5ZGdqc2dKS2c5Zkp0NUMvZ2JOQjdlWGg2WS9NbUhXUEhORDdoOSt3NFdmL1VOcG56eVVhVkJtNW1aR1Y0YitUTFdyRm1MWmo3Vi8zOFUzS0U5Y2lTNUpRK1VTcHc0R1FWcmEydTBxY2JvN2VUa1ZNVEdYa1ZBUUZzNE9UMmM0ZURrOHZEbVpzOGVYZkVnSjdkYXRWeThHSU83ZCsralc5ZE9zS25tc2d4ZTNwNjRjdVU2YnR4SXFQSzg5OThkZzltenBsWm8vKysvbmRpemR6OENBLzN4NXBqWHFuVk5YV1ZSMmpkUEVhZkJ0NEZDdHU5Ky9BVmJkK3lCcTRzenVuVUpSbDVlUGk1RXgyREZ5cDl4L1VZOFBoay90a0hxSU4zRGtJMDBFai8wZEVkb3orNjRjK2NlamgwN2hSTW5veEFVRkFoall5UFkyZGtpTXpNTFdWblpzTE96QlFBMGNYTkRTSEFRVGtlZHhYOWJkMkhVR3lWM1FyT3pIMEFxa2NMRTFBVDI5dVh2OUEwYjlyenE1NE1IanlJcTZod005T3MrcExnUm40RGNhbmJVQUtDZ29BQ3BxVSsrTzl1aGZRQUE0SzlOVzFTZHRMUzBEQURBanovK0FrTkRRd1FFdEVGdWpnUzNidDlWUFM4NyswR2xyN2xpeFNyb1AvYmZZUENnQVdqYnRuVzE2NmVubDV3aVJuVE1aVld3bHBHUldlbTVyaTdPNk40MUJOMjdkSUpmcXhhOGNVQkVqWWFlbmg1YXR2QkZ5eGErZVAyVmw1Q1RLOEdaY3hjUWRmWUN6cHlQUnM0amYyc1ZDZ1ZpcjE1SDdOWHIrR1hkUmxoYVdLQlZDMSswYXRrY3JWczJSNXZXTFNHcTRzWVoxWnl6c3hNK21mUWhsaTFmaVpZdGZXRmhhWUdGQzc5R2NuSnFwYzhwVmlpd2FkTy8yTFRwWDdYSFBUeWFZTktrajFTUCsvYnJvL281SXlNVHA4K2NSM0p5Q2dJRC9URjQwSUJLL3pZbUpkM0dkOS85Q0FCd2QzZkY0RUhQcWoydlo4OXVxcC96OC9NaEx5NnV0UGJVVkRIdTNyMlBEa0dCOFBCd3IvUThNMVBUY2xORW03cTdJYXhQVHdDQVZDckZaelBtd3M3T0ZyTm1QZ3pWVEUzVlQ1KzltVlN5WEVUejVyVmZpMWpicGFTVzdFN3MyNERyNGQyL240SnBrejVFZU8rZXFqWnhXam8rblBRcDl1dzdpTUVEKzZPRnIwK0QxVU82Z3lFYmFTUis2T21XRVNOZWhLT0RBOExDUWxWdFRkMmJJRE16Q3ltcHFhcVFEUUNlZTY0dlVzVmlkT3YyY0NSYTJTZzJieTlQd1hjaisyejZKRmlvV2FCWkppdEVabFltWEYxYzFEeXJvbisyYk1QWnN4ZFVqeVVTS2JLelNrWTZsVTEvZlpDVEN3TTlQZVRsNVNNbFZZemJ0KzlVNjdYVlRZMlFTcVhWZWk1VlgxcDZCaTVjTEF2VkxrT2NsbDdsK1Q3ZW51amVwUk82ZHdtQmo3ZG5BMVZKUktUWnJDd3RFTmFyQjhKNjlZQlNxY1QxR3dtSU9uc0JwOCtlUjl4am85eHlKUktjT1IrTk0rZWpWVzF1cmk1bzNiSzVLbmp6OWZIaXpzdDF4TTdPRmxPbWpJZUZTUFRFbTBGRmNqa1VDZ1dVaG9Zd3JFRmZ6ZDdlRGxNKytRZ3J2dmtCRVJFSDROL1dUKzBHQkZsWjJWaTJmQ1ZrTWhtR0RoMkVmbjM3cUhtMWluNWV2UlpYcmx4LzRubmZmdnRqbGNmSHZ2OVd1UmtJaG9hR3F2ZGJrYnhJMVY1WnNGWkdvVkFnNmRadEFFQ0w1cjVQckl2cTN0UkpIOExHMnFwY201T2pBNTRiMEJkcjEvK0YyS3ZYK1gyVGFvUi9nVWdqOFVOUHR4Z1pHcUpmdjdCeWJSNmVIcmg0NlRKdXhDWEFyL1hEYVFHT2pvNllOblZpdVhPdlhya0dBUER4cVgwd0lVNUxoMGx1NVIyZnJFZldpVkhIeXRvSzFvKzlOd0ZnNTg2OTJMNWpEenAzRGxHTndLdks0N3QvUGpwTllQbUtWYmgyTFE1VEpvK0hxNHN6QUVBaXpVUHhJMnZQTFY2eW90S1JVck5uVHEwd0pkYmNqTnZSMTBhcU9BM3hDVGR4SXlFUjhRbEp1SkY0czhxUmFnRFF4TTBGN2Z6Ym9KMS9Hd1Q2dDRHOXZWMERWVXRFcEozS05rRm9WVHJLN1VGT0RzNmV2NmgybEZ1Wis4a3B1SitjZ3NoRFJ3R1U5RG1hK1hpVkM5NGVYV3FDcWxaUUlFTnVicTVxL2R0SDE4U2JOdTNqU3ArM2V2VTZuRDEzQVM4TWZRNWhmVUlyUFE4bzJWSCt6NDMvcUQwbVZ5aWdVQ2l3WXNXcVNwOHZLeXdFQU96YXVSZTdkdTZ0Y0Z4a0ljS1g4MmVwZmU3YmI3MmhkbG1HQXdlUElDNHVIaTg4UHdoT3poWFgwNzBVY3hrblRrUlZXdE9UZkw5eU5SNDh5RkU5VmlpS0lTdmRZT0dYWC85USt4eFBEM2U4K3Vyd0dsK1RxdmI0ZDgweVpWTlhqWXdZbFZETjhKMURHb2tmZXJxdlJZdVNvZkdYWTY5aXlKQ0JWWjU3S1NZV0FOQzZkY3R5N1ltSlNkaTlaNS9xY1hwNlNlaXhiLzhobkQxWE1rck16dFlXLy92Zk1OVTVDeGN0cTMzeGo4bk5sU0JpLzBFQWdKOWZ5eWVjWFRNV2o0Vm1WZDFSdHJDeTRFTFJOYVJRS0hEM2ZuSzVRQzArNFNaeUpaSW5QcGVoR2hGUjNiSzJzaW8zeXUzMjNYdTRIaGVQcTlkdjRGcGNQQkp2M2tMeFkxTUFpK1J5WEl1THg3VzRlR0Q3YmdDQW1aa3AzSnU0b1ltYks1bzJjWVc3bXh2Y203aWlhZE1tTURjekUrSlgwMGdLaFFLcjE2eEZmUHhOdlBycVN3anUyS0ZlcnVQaTRvSWVQYnZXeTJzRGdJbEo1WnNHQmZqN3dVak5wa0lYTDhZQUFIeWIrNmdkUVplUldmV050U2U1ZCs4K01qT3p5dDFrTGZzNU5hWDhGRnlGVW9taW9xSXFmdzlkazVDWWhJQzJma0tYQVFDSWliMEtBUER5YUNwd0phU3RtRlNRVnVHSG5uYTRlQ2tHR3g2N1E5bTFTd2lHREg2NFpvYTNsd2RNVEV4dzU4NDlQSGlRbzNaMEdBQWtwNlJDTEU2SHFha3BmTHpMZDNva0Vpbmlyc2VySHBmZDJVeEpTVVdhdUdSdEIxZFg1M0xQNmRXcmU1WFRTUEx6OHRYdUVsWFY5dWs3ZCsyRnJFQUduMlplQ0FtdVhvZjB0ZGRleG11dnZWeXRjNmwrRk1ubHVIWHJEbTRrSk9KR3drM0VKOTVFWXVJdEZNaGsxWG8rUXpVaW9vYWpwNmNIejZidThHenFqcjVodlFBQVJVVkZpSXRQeExYUzRPMTYzQTBrcTltdE1qKy9BRGZpRTNFalBySENNV3NySzdnM2NZVjdrNUxnclNTSUsvblp5TWlvM244dlRlUGk3SVRMbDY5aXpacmZjZU5HQW9hL05MVE9wOTk2ZTNuQTI4dWpUbCt6dWo2WlBGTnRlMUhwYklGbHkxZENYODJOVExsQ1VTZlhuemQvNWhOdmhONitjdzlmZnZsVm5WeFBXeVRjVEVJejc0WmJqNjB5Rnk3RzRPaUowL0QwY0VkYnZ5ZHZ3RUdrRGtNMjBocjgwTk1lY3JrQ0JYbjVBRW9Xd1pYTDVSVjI1alEwTklSL1d6K2NQWGNCbHk3Rm9rZVBMbXBmS3pyNkVnQ2duWnBkRndNQzJtREZpa1VBZ01MQ0lud3krVE1VRmhiaHRaRWowS2xUeDNMbjlncnRqcHpjWFBUdjIwZnRIY3d5RW1rZWJHeHRZRzl2VytrNWowcExTOFBSb3ljQkFNT0hEYTNXYzU1V1ZTRWtWVTRpa1VLY2xxNzZKelV0RFdMeHc4Y1ptVmxRVktQVHJLZW5CL2NtcnZEMThZWnZNMi80K25paGVUTWZXRld5eXhvUkVUVU1JeU1qdEduZEVtMGVHZW1lSzVIZ3l0VTRYSXU3VVJxOEpWUTVHdmxCVGc0ZTVPUWc5bXJGOWJxc0xDMWdaMmNMTzF0YjJOdlp3czdXQm5aMnRyQXYvWGZKejdZdzA1RWxHZlQxOVRGczJQTndjM1BGK2cyYmNlVElDZHk5ZHgvdnZEV3EzSTd2ZGVsK2Nnb1dMYXo5TElQUVh0M3h3dEJCVHp4djRIUDlZV0JRY2MyNE0xSG5rSFRyRG5yMDZLcTJEM2dqTGg3UkZ5L1h1czVIS1JRS0hENThIQ1lteHVqYXRkT1RuNkNqNGhPVGtDcE93K3V2dkNSb0hjZFBSbUhCVjkvQTFOUUUwejcrVU5CYVNMc3haQ090b0dzZmVtVTc1NlNraXVIaTdDUndOWFV2cUVNN0JIVm9Cd0NJam83QkR6LytvdjY4am9FNGUrNENEaDQ2Z3U3ZE8xZVlBbGtrbCtQd29XTUFnT0FuakJDN2V1MGFDZ3VMMUI2VHlXU3EwSzFZb1VSeFFlVWpsUXdORFBCTWVHOEFKY0ZkWGw0ZVZxNWFVK241T1RrNUtDNHVocUdoSVRacy9MdktHaXNURkJTb2R1SGV1M2Z2WWNPR3pYQjNkME9mM2oxUVdQVHc5M3Q4ZXN5alVsTEV5REYvdU82SHNaRUpIQjN0S3oxZlcwano4cENUSTBGT1RnNXljbk5MZnM3TlJVNnVCQTl5Y3BDVFUvSnplbm9HeE9rWktDZ29xTkYxbXZ2NmxBUnFwV0dhajQ4blRFMnFYc0NZaUlnMGc2V0ZCVG9GZDBDblIvb05HUm1adUhQdlB1N2VTOGI5NUJUY3ZuTVBkKy9keDkzU2paVXFrNU1yUVU2dUJFbTNxdDU0eU1URStHRVFWeHJHV1Z0Wnd0aklHTWJHUmpBMmZ1VGZSa1l3TVRHR2tlcVlFVXlNalZYSGpJMkZIejNYdFdzbjJOaGE0OGVmZmtObWVtYVZmWTdhVWlvVmtCVVd3dFhWQlIxck1EMDFUWnlHVTZmUG9LaElYdVY1UXdZUFJGaWZVTFJ1M1ZMdEpscDM3OXhEMHEwNzZCZ1VxSGE2YUdBN2YvVG8wUlVlZFRpYnBsZ3V4MStidHNEU3lySlJoMnkvYjlnRWtiazV1blVPRWVUNmNya2NQLzM2QjdaczNRa0hlenZNbVRrVnpibjJOOVVDUXpiU2FMcjZvZGVzOUk5M3FqaE5KME8yNnZKdjZ3ZHJLeXZjdjUrQ21NdFhFT0RmcHR6eDA2Zk9JdnRCRHV6dDdaNjQxdG41YzVkVVAwdWxlVGg5K3F3cVdKc3laWlpxS3VuVDhQQm9pbmZlZnFOYXUzcks1ZkpxNy83NU9HOXY5Vk1tMXF6NUhVREpwaDgvci82OTJxKy9kT20zNVI0MzgvSEc1TWtmMWFpMnVpQ1JTSEgxZWh4a2hZV1F5VXIvS1N4RW9hd1FCVElaQ2d0TEhzc0taQ1gvTGl5RVRDYURUQ1pEVG80RUQzSnprWjM5b003ck1qY3pRM05mSHpUejhWS0ZhdHoxazRoSTk5amIyOEhlM2c2QkFXM0x0U3NVQ3FTa2luSG5ia25nZHJjMGlMdDc3ejdTMGpPcS9mb3lXU0dTVTFLUi9OamFXalgxdzZxNlh6LzJhZm0xYm9WSkU4YkIwTWhRdFJ5Q1VxbUV2RWo5RFUxRjZTNnd4Y1VLRktucGMrbnA2Y0d3aXVtM0xpNU9HUGpzTTA5ZFoyenNWWnc2ZmFiUzQ4bjNVM0R5a2VQWDQrTFZubmVydEk5MStQQnhSSmV1ejZiMjlaSlRFRjU2TTFiWHZmUEJKRWp6cXJlRVJrMUpwQkpJSlZKMDZ4S0NMZHQyMWZoMXVuWU9WZzFpZUJwWjJkbVlPV2NScnNYRm8wZlhUcGo0NFh1d3N1UzZ4bFE3RE5sSVkybnloOTZXclRzaGtlWTkrY1FxbUp1WlllYWNSYkMwckw5cGdQSmlPWHIwN0lyKzFkemV2S0VaR2hxaVo4K3UyTDVqRHlJaURwUUwyUlFLQmZidE93QUFDQTN0cnZhdVk1azhhUjdPWDdnSUUxTVR5QXBrMlBMdmRzamxjc2dLQzlHelIxZUVoSFNFWEY2eFUzam03QVhJNVhKMDdOZ2VSbXJXRzdHM3Q0ZTl2UjJXTDF0WTRaaTh1QmlMRmkxRFdsbzZoZzRkaE5DZTNTcXRMeTA5SGZQbmZ3VkRRMFBNK2VKVG1KdVgzOFRBd0xCa0dteGNYQUwyN1R1SWE5ZmlBQUIyZHJaNGRrQmZkT2tTakwvLzJRb0xpNGZQaTQ5UHJIVGtYc3VXemN0TmhYQnpjNjIwdG9hUWNETUowMmQvMmVEWHRiS3loTE9USTV3Y0hlRHM1UGpZenc2d3R1SVVYQ0tpeGt4Zlh4OXVyaTV3YzNYQjQrT0lpdVJ5WkdWbEl5c3JHNW1QL0tONm5KMmwrbGttZS9vYmVkckF3N1A4cUsyMHRBek1tajIveXVkczJiSU5XN1pzcTlCdWFXVlo1ZnEyRnk5ZXh2anhVNSs2eHVJbkxQdVFscDZobWhWUmxiSTEyYzVmdUtoMlRUYWdaTzFmWjJlblJoT3lKZDY2RFNqci96cEtQU1dPbjR6QzhWTTEzNzIxbWJmblU0ZHMyUTl5TUg3eVRLU2xwV1BpQis5aVlQL3dHbCtmNkZFTTJVZ2phZnFIM3A3OUI1RjQ4MVl0WDBVSlFBOTUrZmwxVVZLbGJ0ZTZ6dnJWdTFjUDdEOXdHUEh4aVlpS09vZVFrQ0FBd1A3SXcwZ1ZwOEhTMGdLaFQ5aUJxbVNhUUJGQ09nUWg2dlE1aFBVSnhhRWp4L0Rubi8vQTJ0b1NyNzZxZm8ySHkxZXVJVGNuRnlOR3ZGRGxJclNtcGhXbkN1N1lzUmRwYWVsd2MzTkJlRmlvMnUzZ3l4dzVmQUlBMEw1OUFPenMxSy8xOXYzSzFZZ3AzVVcxekFjZnZBTTNWeGNBd0lqaEw1UTdObVBtUEtSWGNwZjlyYmRlMThuZFJjM01UR0ZsYVFrckswdFlXVnJDMnFya1oyc3JTMWhhV01ES3loSTIxbGF3dDdlRFoxTjNvY3NsSWlJdFptUm9DQ2RIQnpnNU9qenhYR2xlSHJLeXNwR1JtWTJzckN4a1ptVWpKemUzWk5SMllWSHBQNFVsL3hTVlBKWVZ5bEJZV0lTaXdpSVVGcFdNOGk0N3BpbHljeVd3Zk9RR3Q2R2hBUndjMUM4L2tac3JnVXdtZzhoQ0JEUFRpbXZVV1Q3aFJybXJpek02ZFE1KzZocFRVOFU0ZnZ4VXBjY2ZYYiszS212WGJzREpVMmN3Y2NKWXRkTkZBZFFvQkt4S1dUeFkxWTFrSWUzZnZybmVyM0V4SmhhejVpNkdpN01UZnZ4MlNiMWY3MUZmZi9NRGtsTlNzZUNMejlDeGRKa2JvcnJBa0kwMGtxWi82UDMwYmUxMi9KRklwSGorNVZHWVBHRXMrdFhqM2JENE8zZnI3YlhyaXJuSUhQMzdoZVBmZjdkajQxLy93TmZYQjdJQ0diYVZEaGwvYm1CL21GU3hIcGE4cUFoNzl4MkVvNk1EdkQwOUVYWDZITnpjWFBEbTZKRll1V29OZmx1N0VWL085WVdadVZtZDFaeVNJc2FldmZzQkFDK1BHRlpsd0phVWRCdkhqcCtFdnI0K25uMjJiNlhueVdReVdGdFpvVi8vY0Z3NGZ3RTM0bTlXV0tOT1c0bEVJZ1MxYjFleTVveUpNVXhOU3RhZU1URXhocW1KU2NuUHhzWXdNVEdCU2VreFV4TVRtSm1ad3NKQ0JDdExTOWhYRWs0U0VSRUpUV1J1RHBHNU9keWJ1TlhKNjJsSy8yMysvQ1Z3Y25iQzZORWpZV3RqRFRzN1c4eWJPMFB0dWF0WHI4UFpjeGZ3N0lCbkVOWW45S212NWVUc2lMN1BQSDJmT0RiMmFxVWhXK1NCdzhqTHE5N043RHQzN3dFQWpoOC9oZGdyMTlTZUl5OHVobFFpd2ZZZGV3QUFUZDJiSUREUS82bHJMbE9RWDdKMnJMbFozZlZSdFUwNy96YVlNbkVjWnM5Zmd2akVwQnBOK2F3SmNWbzZUcHcrZzNiK2JhcjFYZk44OUNWa1ptVWp2SGZQQnFpT3RCMUROdEk0amVGREwrRm1FZ0EwNnZYWUhoVWVGb3FvcUxPNGR5OFp2NjNkZ0lJQ0dlUnlPVHc5M0N2ZGRiVE1rYU1uOFNEN0FZWU5HMUt1UFNDZ0xZYS85RHc4UEpyQzFNeTB5a1Y3bFFxRjJ1T1ZoV2M3ZHV5QnZIUmF3WDliZDZCUG41NW9IeGhRNGZ4Y2lRUnJmdmtkU3FVU1lYMTZ3dFhGdWRJYUJnM3FEMDhQRHhnYkcrSFNwYnJkdlVwb3ZqNWVXRlJKcDV5SWlJZzB6NTI3OTVEOUlBZlN2SHlJSGx2bW9qNGtKNmVxd3F1bmtaYVdYdW14eU1qRHlNek1lcXJYTzM3aWRKWEhKZEk4N055NUZ3RFFwWE53clVLMkI2WHJ6WXBFOWYvZlY1TjE2eElDa2JrNXRtemRnU2tUUDJpUWF5WWtsbndYUzA1SnhheTVpOVdlWTJFaHdwU0o0NUNYbjQ5cHMrWkRvVkRBenRZV0hXcngvNXdhQjRac3BIRWF3NGRlZk9udjJPNnhoZjRiQTRWQ2daMjdJdEMvZjdocUhUUURBd09NR1RNU2l4WXRSMXpwZ3JRbXhzWVlOWHBrbFVQb2MzSnlzSDNuSHBpWm1hRnI1eENjampwWDduaWYwanVwWjg2ZVYyMGlvTTZVcWJQVnRzK2NPUmxOM0NyZWxYNWoxQ3Z3YTlNUysvY2ZRbUppRWhJVGsyQnJhNE5ldlhxZ1I3Zk9NQmVaUXlLUjR2dnZmMFphV2pxOHZEd3c1UG5ucXZ6djB0eTNXYVhIQ3FyWURWV2RRbGtoQ2d6TFAwZGZYMThqZGl3aklpSWl6UmNiZXhVQTBMcDF5d2JwUDRqRmFkaS83NkRhWTBvb29RZjFvL3VyV3BOdDl1eHBVQ3FxdDZqWWhvMmJFUlYxRGhNbmpJV25wL29OcWFaT25RVWJHMnRNbno0SkFHQm9VSGtmOWNHREhOeUlUOEQxNi9GbzJkSlg3VG0zNzVTTW5tdmF0RW0xYXRSbHpYeThrSkthMW1EWEt4dmhLRTVMaDdpU29OYkd4aG9BWUdwaUFyOVdMWkFxVGtOVDk3b1pyVXE2alNFYmFaekc4S0Vua1VpRkxrRVFlZEk4L1BMYkg3aDgrU3BDUW9MZzdPU29PdWJxNGdJZkh4OWN1M1lkQU5ETTEvdUo2NkFjUFhvSytYbjVHUFRjQUpoWGNSZlEzdFlPSFlQYVYyaVB2aGdEdVZ5T3dFQi9HQnBVL0RnME4xUC9ta2FHaHVqYXBSTzZkdW1FMk5pcjJCdHhBSEZ4OGZqMzMrM1l0WE12T25YdWlPdlhiaUJWbkFablp5ZTg5KzRZdFJzclZFZHhjVEVtVEp6MlZNLzViTWJjQ20xZVhoNllOblZpaldvZ0lpS2l4dVZTNlRxeDdkcTFmY0tadFdOdVpvNk9RZTNoN2VOWllacXBRcUhBMy85c1EyWm1KdDRhODVyYTNVbnYzTDJIdlhzaTRlRlJjUzFXRTJQamF0ZGhVSHBUMThqSVNPMWF2Q3A2ZW1xUFoyWm00WEpwTUptWm1ZV3AweDdld0xXMEZLbDlxWFBub3dFQXpadXJEK0VhazJZK1hvaUlQTlJnMXd2cjNRTmh2WHRVNjF4OWZYMHNYMXl4YjAxVUdZWnNwSEg0b2FkYjVNVWwweXJGcVduNGN1SFhTRS9QZ0p1YkM4d2U2YURJWkRLc1hyTk9GYkFCd0pVcjEvSGRkei9oemJmZWdFVWxBVnFBdngrT256aUY4UENxMS83d2FlWUZuMllWMTNpWVBIVVdjbk55OGVxcncydThVVUNiTnEzUnBrMXJKTjI2amQyNzl1SGlwY3M0Y3VTRTZ2aWdRZjFWb1hCTjZPbnB3Vm5OdE9MMDlJeEtwOEN3YzFyM0FBQVN4VWxFUVZRNk9qcFVHQUhvWUs5K29XSWlJaUtpUitYbVNuQXo4UmIwOVBRUTBOYXYzcTRUc2U4Zzh2UHlNR0w0VUZoYVdlTEkwUlA0ODg5L01HaFFmd3pvL3d3VXhjVzRmejhaMTY3RjRidVZhekR1L1RFd0tnM084cVI1VUtCa1hiUXhZMFppMTY1OWlOaDNzTUs2YmlkUFJlSFBqZjg4c1pheTNVV1hMVjlaNWU2aWo5dTZkU2RPbmpxRDdOS3BuMlVzTFMzUXZMa3ZXcmJ3UlpzMnJYRHExTmx5eDIvRUorRHExWkorNzdadHUyQm9ZSUNBZ01ZM3c2V01oVWdFcVRSUDZES0k2Z1JETmlLcVYybHBKVHRnWHIwV0J3RG8zRGtFci94dm1HcnF3ZTFiZDdEbWw5K1JLazZEdnI0K1huM2xKUlFYRitQUHY3Ymc2clU0ekoyekNLKysraElDQWlyZVNXM3E0WTV4NDk2cWNtT0VobEJVV0loYnQyNnJGczBGU2dKZ2hVS0IxYXZYSVRMeU1KNTVwZzhDMjdWOTZoMms5UFgxOGNYbjB5dTBWN1c3NkpRcDQzVnlkMUVpSWlLcWY5SFJNVkFxbGZEMjlvU2xsV1c5WEtPd3NBZ1JlL2NqdjBDRzBOQnVKWTFLSlJRS0JjcG1nQm9hR2VIOTk4Wmd4YmMvNE5xMTYvaDE3UWE4OC9Zb0FDVTd4SzlkdHhIUER4NklqaDBEY2VqUUVVaWtlYkN5dEVEblIzWXBkWFZ4UVdpdjdrK3M1L0xsSzdoL1B3VWQycmVEdFkyVjJuTWlJdzlYYUN0V0tKQ2QvUUJtNW1abzJid1pXclpzZ1pZdGZlSG01bHJ1dkhGajMwYVJ2QWptWm1aSVMwdkRtdFhyQUFBdUxzNUlTVW5GeWxXcjBieDVNN3o0NG1DNHVicGkyclNKTURXcHVFc3JFV2sraG14RVZHOFVDb1ZxeHljRFEwTU1mMmtJUW51V2RIUmtoWVhZczJjL0l2WWRSTEZjRGpOek00d1pOUkwrL2lWM1RHMXRiZkhiYit2eElDY0hLMWV0Z2I5L0d6ei8vTE1WMWtoVHQyWmFReWd1TGtaQ1loTE9SSjNEMmZQUnlDK2Q1dXppNG9TWFhob0tOemRYUk95TnhMSGpwM0R6NWkzODlOT3ZjSEp5UUhoNGIzVHAxRkYxSjVhSWlJaElrNXkvY0JFQVZIMHk0TW5yd3hZclNrYlhGeGNWVjNtdWdhRUJqQXdOY2ZyMFdVaWtlZWdZMUI0Mk5qYVZubTlpWW9LeDc3K04xYXZYb20vZlBxcjJXMG0zVVN5WHc5RFFBTGEyTm5qbm5kRlk4YzBQK1AyUHYyQmpZNDFXclZvQUtGa3V3OHRML1JwcmozcVFuWVA3OTFNUUd0b05QcFhzY0huKy9NVUtOekY3ZE8rQzl1M2J3ZFBEdmNvYnFVMmFsSVJ1MTYvZndLKy8vb0hzQnpsbzNyd1pQdnJvUGNUZlNNQmZtN2JneG8wRUxGeTREQ0VoUVJqMjRtQllXYWtQKzNTUmhVWEpsRnFKUktyNm1VaGJNV1Fqb25xanI2K1BYcjI2WTl1MlhmaGczRHRvMGNJWGNya2NVV2ZPWWNlT3Zhb2Ruenc5M1BIV1c2UGc2UGh3U3FPL3Z4OW16SmlNWDM5Ymo3aTRlTVRFeE9MeTVTdG8xNjR0UW50MlIrdldMYXBWdzVaL3R5TXpRLzNPVW1YQjJQcjFtOVN1eVFZQXZyNCs2TldyT3lRU0tlN2N1WWU3ZCs4ajdrWTg0bTdFUS9aSUo5TE56UVY5ZW9laWMrZU9NQ3hkZjIzRWlCZnc3SUJuc0MveUVBNGZQZzZ4T0IwYk5tekc5dTI3MGF0WFQ0U0dkbE5OaFMwdUxvYUJnUUZraFlXcUVXcFZMYWhMUkVSRVZOY2tFcWxxRTZxMmJVdW1MeFlWRmxaN2ZkZ3QvMjNIbHYrMlYzcDg0TUIrR05BL0hIc2pJZ0VBNGVHOVZNZksxdGROVGs0dTl4d0xrVGttakg5ZjlWZ3FsYXFDd0ZZdG13TUFXclR3eFlzdkRNYW16ZjlpOVpyZk1XL3VqRXJYVnBQTDVhcStHbEF5cXU3VzdUc0FBRkVWQWM4OE5UdWxPem82d05GUnpjbVB5Y3pNd3M1ZEVUaHg0alNVU2lWOGZYMHc5djAzWVdSb2lOYXRXMkxHWjVNUkdYa1l1M1pGSUNycUhHSmlydUQ1SVFQUm8wZVhwNTRGb1kxY1N0ZHBsa2dac3BIMlk4aEdSUFVxUEt3WDJnY0d3TjdlRGhLSkZBc1hMVk9GU0VaR1JuajIyYjdvKzB4dkdCZ1lWSGl1cmEwTkprNFlpeE1uby9EdmxtMlFTUE1RSFIyRGhNUWt6UHBzY3JXbU1GeTVjZzEzNzk2djhwem82SmhLaitrYjZDTTR1RDArbXptM1hLZ0dsSFRFQXZ6Ym9GTklrT3FPNmVNc3JTenh3dEJCNlB0TUgwVHNPNEREaDQ0aE4xZUM3ZHQzUWFFb3hxRG4rZ01BNXM1YmpQVDB6TkpwRWdxWW1abkIxdGIyaWI4ZkVSRVJVVjA1ZC80Q2lvdUxZVzFqRFkreVhTLzE5ZFd1RDFzVEZpSVJFbS9lUWxiMkEvajV0U3czeXN6SDJ3dEdSa1k0ZS9ZQ3hPSjAyS3BaMDFZdWx5TXA2VGFrZVhsbzNyd1pYTjFjVk1mNjlPbUp0TFIwZEFnS3JITHpnbjM3RDJIbnpyMFFXWWhnYkdRRWlVU0svUHg4Mk5oWXc4SGVyazUrenpJMzRoTnc0dmhwbkRsN0FYSzVIQVlHQm5nbXZEY0dEeDVRTGp3ek5EUkV2MzVoNk5BaEVPdCszNGdiTnhLdzhjKy9jZkxrYVV5WU1LN3F6UmgwUUh4aUVnREFwWTdlWjBSQ1lzaEdSUFhPdnJURFltRWhRbkJ3Qit6ZXZROGRPN2JIa01IUHd2RUpPNGpxNmVtaFc5ZE9hTi9PSC92Mkg4U2h3OGZ4OXB1dlYzdU5rQm1mVGE1MS9RRFFwMWNQSER4MERONWVIdkQyOFVTcmxpM2c2K3RUN2J1TEZoWWl2REIwRUo0Sjc0MjlFWkc0Y3VVYSt2VU5VeDEzZG5KQ1Nvb1lCZ1lHY0hWMXdiQVhCNWU3eTBwRVJFUlUzNHlOamVIazVJQVdMUjd1ZUdsa2FLaDJmZGphV0RCL0ptU3k4amN2N2V4czhjN2JvN0J0K3k0a0o2ZmdkdW5vc3NlSkxFUUk2UlNFbDRZOVgrSFlpQkV2UFBIYUxpNU9VQ2dVZUZDNldZR0JvU0U4UEpyaTVSRXZxTDNwVzFQNUJRVll1M1lqMHRNem9LZW5odzRkMm1ISWtJRndkcXA4Nkp1am96MCtuamdPa1FjTzQ3Ly9kc0xEczZuT0IyeEV1a1pQcVZRcWhTNkNxTEZadTM0VGZ0KzRHZnQzYks3WDY4VGZ1VnV2cjE4VENvVUNLU21wRlJhRXJhNml3a0pCMWpPVHkrWFExOWV2c3lIN0NvV2l3bXVwYTlNRnZrM2RoUzZCaUloSWEyaEMvMDBta3dtK3NWUkRVQ2dVME5QVGcxNGxPNHJXVmxMU2JVUkh4NkJIank2cW04N1ZsWm9xaHAydGpXRHIrRFprLzYyaHZoc1JOUVFPa3lDaUJxV3ZyMS9qZ0EyQVlCMk51aDVWcGk1TTA4V0FqWWlJaUxSUFl3allnUHJ2ZTFWMzR3VjE2bXFLTGhFMUxINmpJeUlpSWlJaUlpSWlxaVdHYkVSRVJFUkVSRVJFUkxYRWtJMklpSWlJaUlpSUJKR1FtQVFmYjAraHl5Q3FFd3paaUFUZzYrTUY0T0YyMVVSRVJFUkVSSTJSUkNxRmhVZ2tkQmxFZFlJaEc1RUFMQ3hLL29oSXBWS0JLeUVpSWlJaUlpS2l1c0NRallpSWlJaUlpSWlJcUpZWXNoRVJFUkVSRVJHUklDNWR2b0oyL20yRUxvT29UakJrSXlJaUlpSWlJaUlpcWlXR2JFUkVSRVJFUkVSRVJMWEVrSTJJaUlpSWlJaUlHcHhFd28zZ1NMY3daQ01pSWlJaUlpS2lCcGR3TXdrQUVCakFOZGxJTnpCa0l5SWlJaUlpMGhBbXhzWkNsMENOSE4rRFJEWEhrSTFJaC9FUEpBbU43MEVpSXFLblkySnNKSFFKMU1qeFBVaFVjd3paaUhRWS8wQ1MwUGdlSkNJaWVqcldJcEhRSlZBaloyMWhJWFFKUkZxTElSdVJEbU1uallUR1Rob1JFZEhUTVRFMmhwVUYrM0FrREJ0TEM1Z1lOZHhOMHVoTHNRQ0FkdjVjazQxMEEwTTJJaDNHVGhvSnFhRTdhVVJFUkxyQzN0b2ErdnI4cWtZTnk4REFBUGJXMWtLWFFhVFYrTWxOcE9QWVNTTWhzSk5HUkVSVWN3YjYrdkJ5ZFlISXpFem9VcWlSRUptWnd0UFZCWHA2ZWtLWFFxVFZESVV1Z0lqcVYxa25MVFV6QzlMOGZLSExvVVpBWkdZS1ozdDdkdEtJaUlocVFWOWZINjRPOXNpVjVrRmFrSS9Db2lJVUZzbUZMb3QwaUxHUklZeU5qR0J1YWdZcmtiblE1UkRwQklac1JJMEFPMmxVMzR5TmpHQnNaTWhPR2hFUlVSMnpGSm5Ea245YlNVY2xKQ2JCeDl0VDZES0k2Z3hETnFKR2hKMDBJaUlpSWlMU0ZCS3BGQmJjckkxMENCZHFJaUlpSWlJaUlpSWlxaVdHYkVSRVJFUkVSRVJFUkxYRWtJMklpSWlJaUlpSWlLaVdHTElSRVJFUkVSRVJFUkhWRWtNMklnRkVYNG9GQUxUemJ5TndKVVJFUkVSRVJFUlVGeGl5RVJFUkVSRVJFUkVSMVJKRE5pSWlJaUlpSWlJaW9scGl5RVpFUkVSRVJFUkVSRlJMRE5tSUJIQXhKaFlCYmYyRUxvT0lpSWlJaUlpSTZnaEROaUlpSWlJaUlpSWlvbHBpeUVZa0FLazBUK2dTaUlpSWlJaUlpS2dPTVdRakVrREN6U1MwODI4amRCbEVSRVJFUkVTQ2FlYmpoWVNiU1VLWFFWUm5HTElSTmJDVVZERUF3TUpDSkhBbFJFUkVSRVJFd3JFUWlUakxoM1FLUXphaUJwWXFUZ01BK1BwNENWd0pFUkVSRVJFUkVkVVZobXhFRGF4c0pKdXprNlBBbFJBUkVSRVJFUW1uYk9CQmZDS25qSkp1WU1oRzFNQlNVa3RHc3JrNE93bGNDUkVSRVJFUmtYREtsdENSU3FVQ1YwSlVOeGl5RVRXd2l6R3g4UEgyRkxvTUlpSWlJaUlpUVRYejVrZzIwaTBNMllnYTJLWExWN2l6S0JFUkVSRVJOWHBsSTlra0VvNWtJOTNBa0kyb0FWMk1pUVVBQkRKa0l5SWlJaUlpUWtCYlA5WDNKQ0p0eDVDTnFBR1ZEWVBtU0RZaUlpSWlJaUtnbVk4WExsMitJblFaUkhXQ0lSdFJBNHJZZndnKzNwNnFZZEZFUkVSRVJFU05XZGtzSDQ1bUkxM0FrSTJvZ2FTa2lwRndNd245d25zTFhRb1JFUkVSRVpGR0tKdmxjK3hrbE1DVkVOVWVRemFpQm5MODFCa0FRTGZPd1FKWFFrUkVSRVJFcEJrc0xFVG9HeGFLaU1oRFFwZENWR3VHUWhkQXBNNjkreW5Zc20wbnpsMjRoTFQwZEppWm1jSEh5eE12RDNzZUhRTDloUzZ2UnJaczNZbUF0bjV3Y1hZU3VoUWlJaUlpSWlLTjBhMXpDQ0lpRCtQNHlTaDA2eEpTNzlmVHhlK2JwQms0a28wMDBuODdkaVB5MEZHNHVqaWpUOC91OEd6cWp2UFJsekJseGh6czNuZEE2UEtlMnQ3OUI1RXFUa08vOEY1Q2wwSkVSRVJFUktSUnVuVUpnWk9qQTladDJOd2cxOU8xNzV1a09mU1VTcVZTNkNLSUhuZjlSZ0thdXJ2QjNNeE0xWGJveUhITVc3d2NyaTVPK0gzMTl3Slc5L1JlSFRNV3prNk8rSHJoRjBLWFFrUkVSRVJFcEhIMjdqK0lKY3RYWXZLRXNmVytqcld1ZmQ4a3pjR1JiS1NSV2padlZ1NEREd0I2ZHU4Q2ZYMTk1T1JLQktxcVp2N1p1aE9wNGpTODhlcHdvVXNoSWlJaUlpTFNTUDNDZXlPZ3JSOVcvdndiSkJKcHZWNUxsNzV2a21aaHlFWmFJemxGRElWQ2daYk5mWVV1cGRyaUU1T3c2dWZmRU5EV1Q3VnJEaEVSRVJFUkVWVTA5cDNSZ0JLWU5QM3plZy9hSHFlTjN6ZEo4ekJrSTQybVVDaVFuZjBBeDArZHdheTVpMkJ0WllWMzMzeE42TEtxUlNLUllzbXk3eUV5TjhlY0dWT0VMb2VJaUlpSWlFaWorZnA0WWV3N281QndNd2xMbG45ZjcwR2JObi9mSk0zRU5kbElZODFidEF5SGpwNVFQZTRUMmgzdnZmVUc3R3h0Qkt5cWVpUVNLU1pOL3h3Sk41T3dkTUhuSE1WR1JFUkVSRVJVVFdYcnN6WHo5c0xraWVQZzYrTlY1OWZRNXUrYnBMa01Qdi84ODgrRkxvSkluYno4QXRqYjI4TFJ3UjdGeGNXNGRQa0t6cDYvaUlDMmZyQ3hzUmE2dkVwZGpJbkYvTVhMa1pJcXhvd3BFeEFjMUY3b2tvaUlpSWlJaUxTR3I0ODMydm0zd2ZaZEVmaDMyeTZrcEthaG1ZOFhMQ3hFZFhZTmJmMitTWnFOSTlsSUt5aVZTaHc0ZkF3TGwzNExSd2Q3L0xKcUdVeE5UWVV1cTV5VVZESFdiZGlNaU1oREVKbWJZK25DTCtybGpnc1JFUkVSRVZGalVQSWRheE1pSWc4REFKcDVlNkZkUUJ1NE9EbWltWTgzQUtDZHYxK3RyNk1OM3pkSk96QmtJNjJ5NEt0dkVIbm9LR1pPK3hpaDNic0lWa2RLcWhpcDRuU2tpc1ZJU1UzRDhaTlJTTGlaQkFBWU92aFp2UEhLOERxOXkwSkVSRVJFUk5SWXBhU0tjZnpVR1J3L0dZVkxsNitVTy9iKzI2UHc0cENCZFhJZFRmbStTZHJMVU9nQ2lKNkdsMmRUQUVDcU9FM1FPdDc5YURLazBqelZZeDl2VDd6LzlpaDA2eHdNRjJjbkFTc2pJaUlpSWlMU0xTN09Ubmh4eUVCVm1GWXk2S0hrTzJFejc3cWJQYVFwM3pkSmV6RmtJNjF5NSs1OUFJQ1RvNE9nZFN4ZDhBV2tVaW1jblJ3WnFoRVJFUkVSRVRVZ0YyZW5ldmtlcGluZk4wbDc2UXRkQU5IajBqTXlzV2ZmUVNnVWluTHRwODZjdy82RFIyQmxaWW5nb0VCVisvbm9TOWgvOEVpRDF1anI0NFYyL20wWXNCRVJFUkVSRVdrUmJmaStTZHFMSTlsSTQ4aGtoZmhxeFVyODlzZWY4Ry9UR3NiR3hyaDk1eTZ1WHI4QlkyTmpUSi8wSVVUbTVnQ0F2UHg4VEpzMUh3cUZBbmEydHVnUTZDOXc5VVJFUkVSRVJLU3ArSDJUNmhORE50STRqZzUyZUh2VVNCdzZkZ0wvYis4T1VSU0FvZ0NLL3FaMXhpWmFoOEZkQ0lMVllIRFRNc3d5MUt4V202RDFZanNuUHY0RzNnM3ZILy8reC9WMkg3UHZyN0hkck1kaHZ4dkx4Zno1ZGpxWmpOWHZ6emlkTHk5ekFBQUFlR2ZmNUpQOExnb0FBQUFBa1p0c0FBQUFBQkNKYkFBQUFBQVFpV3dBQUFBQUVJbHNBQUFBQUJDSmJBQUFBQUFRaVd3QUFBQUFFSWxzQUFBQUFCQ0piQUFBQUFBUWlXd0FBQUFBRUlsc0FBQUFBQkNKYkFBQUFBQVFpV3dBQUFBQUVJbHNBQUFBQUJDSmJBQUFBQUFRaVd3QUFBQUFFSWxzQUFBQUFCQ0piQUFBQUFBUWlXd0FBQUFBRUlsc0FBQUFBQkNKYkFBQUFBQVFpV3dBQUFBQUVJbHNBQUFBQUJDSmJBQUFBQUFRaVd3QUFBQUFFSWxzQUFBQUFCQ0piQUFBQUFBUWlXd0FBQUFBRUlsc0FBQUFBQkNKYkFBQUFBQVFpV3dBQUFBQUVJbHNBQUFBQUJDSmJBQUFBQUFRaVd3QUFBQUFFSWxzQUFBQUFCQ0piQUFBQUFBUWlXd0FBQUFBRUlsc0FBQUFBQkNKYkFBQUFBQVFpV3dBQUFBQUVJbHNBQUFBQUJDSmJBQUFBQUFRaVd3QUFBQUFFSWxzQUFBQUFCQ0piQUFBQUFBUWlXd0FBQUFBRUlsc0FBQUFBQkNKYkFBQUFBQVFpV3dBQUFBQUVJbHNBQUFBQUJDSmJBQUFBQUFRaVd3QUFBQUFFSWxzQUFBQUFCQ0piQUFBQUFBUWlXd0FBQUFBRUlsc0FBQUFBQkNKYkFBQUFBQVFpV3dBQUFBQUVEMEEwUlpjbEVmeFFsNEFBQUFBU1VWT1JLNUNZSUk9IiwKCSJUaGVtZSIgOiAiIiwKCSJUeXBlIiA6ICJtaW5kIiwKCSJWZXJzaW9uIiA6ICIiCn0K"/>
    </extobj>
    <extobj name="ECB019B1-382A-4266-B25C-5B523AA43C14-4">
      <extobjdata type="ECB019B1-382A-4266-B25C-5B523AA43C14" data="ewoJIkZpbGVJZCIgOiAiMzMxMTc4MTczMjE2IiwKCSJHcm91cElkIiA6ICI1ODAxMzQ0MjEiLAoJIkltYWdlIiA6ICJpVkJPUncwS0dnb0FBQUFOU1VoRVVnQUFCV0lBQUFFcENBWUFBQUFaR2x0WEFBQUFBWE5TUjBJQXJzNGM2UUFBSUFCSlJFRlVlSnpzM1hkNEZFWGpCL0R2N04ybFFoSklJb2lnS0IwcGR3bUtZa05GeFVKVFgwQ0tvcjZLSXZwU2YyS2orU3FpUVgyeFVmWEZGMEdLZEJDa0N3UVFra3Nqa0JBZ2tBUUNKSmhRUXNyZHp1K1B5NjEzdWJzMENFbncrM2tlSG5LenM3Tnp5Y3pzN3V6c0RFQ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MFZZbnF6Z0FSRVJFUkVSRVJFZEcxSktXVTFaMkhxMEVJd2I2OVdrUmYzUm1nSzZJQVVNc1JWbUVtaytrV0FEM3o4dkwrbTVTVWRPRkswN3RhR2plK3ZiNVNSOWREZ2RLMHV2TkNWMDVLTmIzQW1yY3FNeVhsYkhYbW8ySHo1cUZlZXI4bldLN0lVVTBwbjNZc3A3VmZUU3RUNVhYRHJlMGErSG9wVHdtaE5LN3V2RkRGcUpDWlV1YXZUa3RLT2xuZGVhbU1oczJiaDNyci9IcXk3TkcxcGtKbTVoZFlWNXc1bG5DNnV2TkN6bmc5ZFAycXJkZEpSQlhGanRnYUxDd3NySGwwZEhTS3ArMG1rK2svUW9pc1M1Y3VmVzd2TEEwTEMvdEtTbm01cUtqb3M0U0V5bDg0S0lyaUs2V2M3dS92LzBManhvM3ZTMDlQdjF6WnRLNG1YUjE5VndFeFRRZ0VWM2RlNkdwUWNyME1ma1VBZnF6T1hIZ1ovQjVYcE1KeVJTWFVqUEpweDNKNlBhaFpaYXE4ZkEzS00wSW9Id3VCd09yT0MxV01BbHhTcFc4Z2dFK3JPeStWNFdYd2UxelkyajJXUGJxbUZPQ1NyMEhSQWZpMnV2TkN6bmc5ZEQycm5kZEpSQldsVkhjR3FGVDl3c0xDWnJadDI3YU9oKzErVXNwQmRlclVxV2NQa0ZMNkFPaWhLTW9WRGJFdktpb3FLUDd4NDVyU0NRc0FRb29tUE9sZVA0UkFvQ0tWVzZzN0g0cFVibVc1b3BKcVN2bTBZem10L1dwYW1Tb3ZvVk5hc0NPc2RoSVEvb3BBbStyT1IyVVZ0M3NzZTNUTkNRaC9vVk5hVkhjK3lCV3ZoNjVmdGZVNmlhaWlPQ0syQm91T2pwNFNGaFptOXZIeDJkYTBhZE43VTFOVDgwdEVLUUlRR3hVVmRhSkVXSHhjWE55Wkt6bTJUcWNyQUFBcHBkZVZwRk9WakIzYTQ0SDd1bFIzTnFnUzl2eXhIM3YzUlZWM050enFmRWM0N3JxelUzVm5nNnBSVFM2ZmRpeW50VXR0S0ZQbGRmKzlYV0RxMkw2NnMwRmxTRHlZaEkxYnRsVjNOcTRxdG50MExaaGo0L0g3enNqcXpnYVZFOXVGNjhQMWRKMUVWQjdzaUszWlZGVlZ2MUlVWlhiOSt2VzdwS2FtYmlteHZjak5QazVoYmR1MjlVcE1UQ3lzNklFTENncFVIeDhmQUdqa2JudUhEaDBhSzRyU1BTWW1aazVGMDc1YVRCM2I0MTl2dkZaZGg2Y3JNcVBHbm16dnVyTVR5OVhmWHMwdG4zWXNwN1ZOelM5VDVYWC92VjN3MHZNRHF6c2JWSWFseTFkZGR4MnhiUGZvV3ZqK3g1L1lFVnVMc0YyNFh0U2U2NlM4dkR6NCtmbFZXZm9yVnF4QXMyYk4wTDQ5SDNwZnp6ZzFRYzIzVkVyNTY2VkxsL1lCMERkdDJ0VEgvZytBRkVJb25zS01SdU1MUGo0K1VlSGg0U0ZYY0h5WFI0ek5temYzMXV2MUM0VVFzNHhHNDRBclNKdUlpSWlJaUlpSXFNWWJPM1lzSmsyYWhLeXNyQ3BKZisvZXZSZ3laQWcyYk5oUUplbFR6Y0FSc1RWY1RFeE1Eb0FuQUtCang0NjNLNG9TQWVDNEVPSzhsTEl6Z01CNjllcE5kTmpGS1V4S3VkWnF0VDRFWUhGWngyclZxbFZkWDEvZmgySmlZbGJhdzRRUVlVMmJOdlZ4bUJaQkZ4QVE4RDhwWlFzQVEzSnljcFpkblc5S1JFUkVSRVJFUkZRekNTR1FsSlNFZ0lDQUtrbmZZRENnZWZQbWVPeXh4Nm9rZmFvWjJCRmJpOFRHeGg0QThMajlzOGxraXBCU05qV2J6ZU5LQ3lzcFBEeTh0WlN5Zjhsd0tlVzlBQjR5R28wakN3c0xGeFVIN3c0S0Nub2F3SUx3OEhDRGxQSW5BR3BoWVdIYkF3Y09uTHRxWDQ2SWlJaUlpSWlJcUJxZFBIa1N3Y0hCOFBiMmR0bm01ZVdGMjI2N0RWNWVya3ZwYk4rK0haMDZkWUsvdjMrbGorM2w1WVdpSW5jelVOTDFoRk1UMUhCR28vRUprOGswRzFleDB6d3FLdXFRMVdyZFhsUlU5R05CUWNGMFZWVy9WRlgxU3lHRUZVQ0dUcWZUUnMrcXFycEpVWlRYd3NQREExVlZYYUNxNm9ybzZPais3SVFsSWlJaUlpSWlvdXRKWkdRa2V2WHFoZTNidDd0czArbDBIdmRidW5RcCt2VHBnN05uejFiNjJFSUlaR1ZsUVVycGR2dWlSWXVRazVOVDZmU3BadUNJMkJxbVhidDJUUXdHdzF3aHhHa3A1WjhBN2hOQzNOcWhRNGM1Y1hGeGU2L1djV0pqWTdjNmZnNFBEL2VUVXQ0SFlFNVVWTlNwdG0zYk5pemVkQW5BS1NubHpLS2lvbEVKQ1FscFZ5c1BSRVJFUkVSRVJFUTFoWStQRDNKemMzSG5uWGRXYUQ4dkx5L2NjY2NkQ0EwTnZhTGpYN3AwQ1NkT25NQXR0OXppRkw1anh3NTgrdW1uV0xWcUZlYk9uWXZpeGRXcEZ1S0kyQm9tSVNFaHpXdzJQeG9kSFQzWWJEYS9CV0N6bEhKVFpUdGhqVVpqbHc0ZE9yUXFLNTdWYW4wVWdLOFFZa25KYmFxcXpwTlNockFUbG9pSWlJaUlpSWl1VndhREFZcWl3TmZYdDBMN0tZb0NJVVNGajdkanh3NmNQMzllKzF5L2ZuMXMyYkxGS1U1OGZEekdqUnVIYnQyNlljcVVLZXlFcmVVNElyYjIwSnRNcG5lRkVQVWR3dTZUVWdhRWhZVjk2UzVNU3FrVFFyeWtLRXB1eDQ0ZHU4Ykd4aVo3U2x3SThiU1VNdGxzTnU4b3VTMG1KbWE5eVdUNlQxaFlXSS9vNk9qVlYvTkxFUkVSRVJFUkVSRmR6Mzc1NVJka1pXVTVoVmtzRnN5ZlB4ODMzWFFUWnM2Y0NRQUlEZzVHY25JeXBKUVFRc0JzTm1QaXhJbjQ2S09QMExWcjErcklPbDFsN0lpdFBTd1dpMlcrRUVMbTVlV2RURWxKS1RDWlRQTUFGRVpIUjQrd1J6S1pUTk1BM09JUTltWlpDUmRQUTlCWFN2bTJoeWdxZ004QmZOMjJiZHV0aVltSkY2L3d1eEFSRVJFUkVSRVIvUzNjZGRkZHlNM054UTAzM0tBdEJIYm8wQ0Y4Ly8zM2VQenh4MUcvL2w5ajdtNisrV2JzM0xrVEJRVUYyTGh4STM3NDRRZW43VlM3c1NPMkZvbVBqei9xK0ZrSTBRckF6MWVhcm8rUHo1dFN5dk02blc2MnB6aUtvc3lSVW83eDhmSDVDc0NMVjNwTUlpSWlJaUlpSXFLYVJGWFZTdTliV0Zqb2NkdE5OOTJFbTI2NnlTa3NLaW9LUWdnOC9mVFRUdE1hUFA3NDR4ZytmRGhlZXVrbFRKMDZ0ZEw1b1pxSkhiRzFWTHQyN1JwSUtVMVN5c0dPNFZKS1VaRjVTZHEyYlZ0SFN2bWFsUEtEcUtpb1BFL3hvcUtpaXNMQ3dzWUMrTVZvTkViR3hNUjQ3TFFsSWlJaUlpSWlJcXB0Tm03Y0NJdkZnb2lJQ0pkdHljbkowT3YxSHJjMWJOalFKYncwMjdadFE2ZE9uVkN2WGoybjhLWk5tNkpldlhxNDlkWmJLNVo1cWhYWUVWdExHUXlHVjRVUTY4eG04MkhIY0VWUkZGUmdFVFp2YisrUGhCQ3Back41WmxseG82T2psNWxNcHFXS29ueHJOQnJQeE1URXJLeEUxb21JaUlpSWlJaUlhcHdwVTZiZzRNR0RNQnFOTHR0T256NE5iMjl2akJrenhtV2JvaWdWNm9oTlQwL0g0Y09IOGU5Ly85dnQ5djc5KytQenp6L0h2SG56WU92bW9lc0YvNXExVU1lT0hWc0tJZjRwaFBoWHlXMVNTaUdsMUpVem5UdUZFQzhLSVFZQ3NKWm5uOExDd3FGU3lqUkZVWllhamNaL1ZqRHJSRVJFUkVSRVJFUTF6dVhMbHlHbGROc0pXNVpSbzBhaGYvLys1WTYvY09GQ0JBY0g0K0dISDNhNy9iSEhIa05XVmhZV0xWcFU0YnhRemNhTzJCcE9DQkVBd012K3VYMzc5dlYwT3QxM3FxbytHeFVWZGNKTmZMMFFvc3lPMk1hTkcvc3FpaklUd0pDb3FLaEQ1YzNQZ1FNSHpsa3NsbDVTeWd1S29zd09Dd3RiSEI0ZWZuTjU5eWNpSWlJaUlpSWlxbWxPbno2TjNyMTdZOVdxVlpYYWYrellzVmkvZm4yWjhTNWN1SUNWSzFkaTBLQkI4UEx5Y2h0SHI5ZGo2TkNoK1BycnIzSHMyTEZLNVlkcUpuYkUxbHc2bzlFNFZVcDVxeEFpMjJReVRXdlhybDBUdlY3L2tjVmkrV2RNVE13K0QvdnBwWlRlWmFRdGJyamhobmtBdm82T2psNVcwWXpGeDhmSEEzaFVTdmtuZ0g5SUthTTdkdXpZdDZMcEVCRVJFUkVSRVJIVkJENCtQamg3OWl6MCtzck40cG1ibTRzZmYvd1I1OCtmTHpYZWtpVkxFQmdZaUw1OVMrOUc2ZEdqQjI2NTVSYU1IVHNXRnk5ZXJGU2VxT2FwY1hQRVNpbnJBK2dCb0dsMTU2V0twQU5ZSllRNDZ5bUMwV2dNRWtJc0ZrSVVSa2RIUHc3QUVoWVc5cUxCWUZnUFlFeGNYRnhxS2VtblNDbExuYnZWWkRKOUFHQ2gyV3hlN2hqZW9VT0hWZ0F1V1N5V0hDOHZyekFBRUVJVXVFdkRiRGJ2TnhxTm5ZVVEvenB6NXN6WTlQVDB5NlVkazRpSWlJaUlpSWlvcHJKM3dEWnAwcVRTKzNmczJCRUJBUUVlNDJSbVp1TDc3Ny9IaHg5K0NCOGZuMUxUMCtsMG1EQmhBZ1lQSG95UkkwZGkrdlRwOFBYMXJWVGVxT2FvY1IyeEFMb0NtQVlndUxvelVrVnlBUlFCK05IZHhzYU5HL3NLSVhZQjhCTkNHQUZZQUNBNk92b0hrOGtVRCtDbnNMQ3d1bExLM1ZMS0ZFVlJzZ0JjVmxVMUg0QkZTcG10S0Vwams4azBDa0FvZ0ZBaFJIMEErNk9qb3o4R2dLS2lvaDhTRWhMU1NoNWJwOU0xQURCWXI5ZS9BTUFncFZTbGxBYzlmWkdZbUpqREFJWmZ3ZStDaUlpSWlJaUlpT2h2NFpOUFBzRWpqenlDQng5OHNGenhXN1ZxaFJFalJtRGF0R2w0L2ZYWEVSRVJnWkNRa0NyT0pWV2xtdGdSMndUWGJ5Y3NBQVFDdU5YVHh2VDA5TXVob2FFZnFxcWFiamFiY3gyM21jM20vUURhaElXRjlRYlFVMUdVaDZXVVRRQUVLWXJpTkxHSUVBSUFJS1dVRm92bDdyaTR1TDMyYmU0NllZdlQveDNBNzJGaFlUOUtLVGNCZURjbUpxYTAwYmRFUkVSRVJFUkVSRlNHZGV2V0lTY25CMU9uVHEzUWZnTUdETUNSSTBld1lzVUs5Ty9mSHlOSGpzUVRUenloOWZ0UTdWSVRPMkwvOXN4bTg4K2xiRmFMNTNWMW10czFQRHpjVUZSVTVLVW9paUUvUDEvbjVlV2xzMWdzaWw2dlYrUGk0czVVNVBqUjBkRTcycmR2M3pBK1B2N1B5dVNmaUlpSWlJaUlpT2p2UmtycE5qdytQaDVMbHk3RmwxOStDVy92c3BiMWNmWGVlKy9CWXJGZ3pabzFHRDkrUE5hdlg0OVBQdmtFL3Y3K1Y1cGx1c2JZRVh1ZGlJcUtLb0p0eW9PcmdwMndSRVJFUkVSRVJQUjNjZVpNaGNhd3VWVllXT2dTbHBHUmdXWExsbUg2OU9tb1U2ZU9GbjcrL0huazVPUWdJQ0FBQm9NQng0NGRnNWVYbDh2K0FLQW9DaVpObW9RbVRacWdYYnQydU91dXU2NDRyMVE5MkJGTFJFUkVSRVJFUkVSL2EybHBhZkQzOThlYU5XdXdZY01HbCswTkdqUUFBRVJFUkxqZC84U0pFd2dORFhVSjErdjFHRDkrdk10VUFsSks3TjY5RzRzWEwwWnFxbTFXeUo0OWU1YWF4My8rODUvbCtpNVVjN0VqbG9pSWlJaUlpSWlJL3RZZWUrd3gzSHZ2dlpWKzNmL1VxVk80N2JiYlhNTHRIYmdsQlFZR29sKy9mbmoyMldmeDFsdHZJVHM3RzYrOTlscWxqazIxQnp0aWlZaUlpSWlJaUlqb2IrOUs1bHlOaUlpbzFBSmFPcDBPbjN6eUNlcldyVnZwWTFQdG9WUjNCb2hxc24zNzltSGV2SG5JenM2KzZtbWZPWE1HOGZIeEhyY2ZPM1lNdTNmdnJuVDY4Zkh4U0V4TXJQVCtkUFdjUG4wYVVWRlIxWGI4UzVjdWFUOW5aV1hCWXJGVVcxNHE0c2lSSTFpMWFoV0tpcTdhOU5kVUR0SFIwVGgvL255VnBNMTJqMnE2UzVjdTRjaVJJK1dPZi9IaXhRcWxUWFN0L1BqamovajExMSt2eWpsMCtmTGx5TXJLY3J0dDFxeFpGYW9IZHF3N1ZKdk1tREVEQ3hZc1FFRkJnZHZ0T1RrNW1EVnJGdkx6OHl1VmZuWjJOakl5TXNvZFgxWFZjc1ZqUGJ2Mkt0TUphOGRPMkw4UGRzUVNsZUxpeFl1WVBuMDY5dTNiNTdJdEtTbko0MzRaR1JrZVQ5UjIyZG5aR0RKa0NMNysrbXUzMjlldFc0Zmh3NGRqMmJKbEZjdDBzUk1uVG1EdzRNSFl1bldyRm5iNjlHbms1T1JvbjgxbU13QWdQVDBkWjgrZTFjTDM3ZHVIQ3hjdVZPcTQ1T3I4K2ZONDlkVlhNWDM2ZEtkd2k4V0NtVE5udXIxSmtsTGkvZmZmdjZJTzNPenNiRXlkT2hWUFAvMjBkZ08xYytkT1BQbmtrMWkvZm4ybDA2Mkl5NWN2WTl5NGNUaHg0a1NGOTIzV3JCbk1aak42OSs2Tm8wZVBWa0h1eUoySWlBZzgvZlRUeU16TXZPcHBzOTJqa243NTVSY3NYYnEwM0RlVlY0dW40K1hrNUtCdjM3NzR6My8rVTY1MGxpMWJoa21USnVIUFA4dGU0L1NOTjk3QTVNbVRLMzJqVHVTTzFXcEZYbDZlUzNoS1NncW1USmx5VmM2ZlM1Y3V4V3V2dmViU3FaT1dsb2FaTTJmaW5YZmVnZFZxclZDYXJEdFVtK1RtNW1MUm9rVWVyeE9DZ29MZzcrK1BmdjM2SVMwdHJjTHBiOTI2RmM4ODh3dzJiOTVjcnZodnYvMDJGaTFhVk9iZ2lwU1VGQXdkT2hUSnljbGxwamxyMWl3TUd6YXNVdmtub29yaDFBUkVEakl6TXhFWUdBaGZYMThBdGttMUF3TUQwYjE3ZHdEQXpKa3owYTlmUHdRRkJlR0ZGMTdBSTQ4OGdzREFRSmQwTm03Y2lCWXRXdUNycjc3eStGVE1ZREFBQVByMTYrZDIrN1p0MnhBV0ZvYW5uMzY2VXQvRllEQWdJQ0FBRHo3NG9CWjI5T2hSdlBmZWUzamlpU2VRbDVlSGxTdFhZdVRJa1dqV3JCbmVmZmRkUFBua2t3QnNJeDg2ZE9pQTc3NzdybExISm1mMmxTOEhEQmpnRks3WDZ6Rm56aHdrSnlmanhodHZkTmx2OCtiTkNBME5SWGg0ZUxtUFZWQlFnSDM3OW1IOSt2WFl0R2tUcEpSbzBxUUpmdjMxVnd3ZVBCamUzdDdJeWNsQjE2NWRTMDNuNU1tVG1EeDVNa0pEUTFHM2JsMG9pdk56dTBPSERrR3YxNk41OCthbHBwT2JtNHZzN0d6TW1UTUg3Ny8vdnR0VlFNK2VQUXMvUHorM3J3R05HVE1HZmZyMFFVeE1qTnY1bGc0ZVBJZzJiZHFVbWdjcXY3UzBOQ1FsSmVHdHQ5NUN3NFlOdGZEMDlIU0Vob2JDMjl1NzFQMHRGZ3UyYjkrT2h4OSsyTzEydG50VVVvOGVQZkRpaXk5aXpabzErTTkvL3FPZFU5UFQwM0hvMENGMDY5YXR6RFFPSHo2TXI3LytHcDk4OG9sMi9pN05wVXVYOEs5Ly9RdURCdy9HQXc4ODRMUk5wOU1CQUo1NDRvbHk1WC93NE1FWU5td1krdmZ2ajNuejVqblZHM2Y4L1B6ZzQrTlRyclNKeWlNeE1SR2pSbzNDc0dIRDBLdFhMKzE4YlRBWTBLQkJBN1JxMWFwUzZlN2R1eGRObXpaRmd3WU5ZREFZMEsxYk42ZVZ2Z0hiQXl4RlVmRE9PKzlvZGFlOFdIZW9OakVZREdqV3JCbENRa0k4eHVuWHJ4OSsvdmxuTEZ1MkRQLzYxNyswOE56Y1hBUUVCSlE2VW5MWHJsMElEZzdHM1hmZlhhNzhuRDkvSG9tSmllamJ0MitwOFl4R0l6cDE2b1RCZ3dkajJyUnB1UGZlZXozRzFldjF5TTNOeFUwMzNWU3VQQkJSNWJFamxxcVMwclJwVTYvVTFOUmE4L2phWURCZzJMQmhtRHg1TXBvMGFlSzBMVFUxRmJObXpVSmNYQnkrK2VZYjZQVjZoSVdGb1UrZlBrN3hjbkp5c0hEaFFyejU1cHVsbm5EdEhSTHU0c1RGeGVIbzBhT1lOMitlVTdqRllzSEVpUk14Y09EQU1qdWZEQWFEUzlwNnZhM0tqeGt6Qm1scGFWaTllalVHREJpQTZPaG9DQ0V3WnN3WUFMWlJhZjM3OXk4MS9XcWtiOXEwcWI0MmxhdlNiazRNQmdPZWVlWVpkT25TeFdYYnVuWHJFQllXVm1yYUZ5OWVSSEp5TWc0Y09JQjkrL1loTXpNVFI0NGNRZCsrZlRGNzlteTBhdFhLcWZOVFVSUUlJY3E4bVduVXFCRm16SmpoZHR2V3JWdXhmUGx5ekpvMUM3ZmZmbnVwNlpUSDRjT0hNV25TSkhUcjFzMXRmV2pac2lXU2s1TmRWaWZOemMzRnVuWHI4T2FiYjJMSWtDRlhuSStycVczYnRsNEFrSmlZV0ZqZGVhbUloUXNYb2wyN2RuaisrZWVkd3VQaTR2REREeitnYytmT3BlNmZscGFHblR0M1l2VG8wUzRQSGdDMmU5ZElyV29qdmJ5OE1HN2NPQXdaTWdSTGx5N0Z5eSsvREFBNGNPQUExcTFiaDVpWW1ETFRpSXlNeFBIanh6RnIxaXp0NXZmbzBhT1lPblVxR2pac0NIOS9mK3phdFFzMzNYUVRicnZ0TnVUbDVTRWdJQUMvL2ZZYndzUERuVHFYS3RxWkpJVEFxRkdqOE54enoySHIxcTE0N3JublBNYlY2L1VJQ2dxcVVQcTFTZHUyYmIwS0N3dEZTa3BLNmE4RTFYS1ptWm5ZdTNjdmV2WHFWZDFaQVFEODhjY2ZPSGZ1SEE0ZlB1elUvcFY4Z0ZwUksxZXV4UGJ0MnpGbnpoeVBhVzNidGcxZHUzWkZvMGFOS3B3KzY4N2ZScTA2SjNsUzh0eWdxaXBpWW1KYzNxNTQ0SUVIMExwMWEremZ2eCtBYmNUNnA1OStpZzRkT21EOCtQRnVyMyt5c3JLd2E5Y3VUSmt5Qlg1K2ZwQlNZdnIwNmVqUm80ZmJRUWlBclU2MGJkdTJYSy9CUC8vODgxaTJiQmxXckZoUlprZXN1OEVYOVBmUnFGRWp2NU1uVDE0R0lLczdMOWM3ZHNSU2xXblZxcFcvcjYvdkpKUEpwTGRhclV2aTR1SjJBNmpSazFNR0J3ZWpTNWN1ZVBIRkY3Rnc0VUtuYlhQbnprWDc5dTN4NmFlZkFvRGJrWDJPeW5xYVdOcEpidUhDaGZEeDhjSDY5ZXVkWGlGUFQwL0hqaDA3SUlUQWh4OStXTmJYY1dIdmtDaVpEM2MzbmpYMUpOeXhZOGNHaXFMTXFsZXZYcXpGWWxrWUh4OS9BTUMxZmFlMWdod3Zrdkx5OG5EZ3dBSGNjY2NkTHRzcUtpNHVEZ2NQSGtURGhnMXh6ejMzb0gvLy9sQlZGVjI2ZE1GOTk5Mkg5dTNiWDNIZVMwcE9Uc2JFaVJNeFpjcVVVanRoTXpJeWNNTU5OMmdkYjZVeEdBekl5c3JDaXkrK1dPcElnNUwyN3QyTGRldldsVG02dHpybzlmcVdPcDF1cHNsaytqay9QMy9wd1lNSFQxVjNuc3FTazVPRHRXdlhZczZjT1ZxNTNMcDFLOXExYXdlOVhvL3M3R3l0MHhLd2pTRDk2cXV2c0dYTEZxY3dzOW1NWjU1NXh1MHgyTzVWdmRyWVJyWnYzeDUzM1hVWGdvT0R0YkJmZi8wVlBYcjBLSE5FYkdGaElUWnUzSWlKRXllaVI0OGVXdmh0dDkyR21UTm5BckRkNUM1YXRBaHZ2dm1tMi9RS0NncTAwZDcyTXFDcUtpd1dpOXZ5VTFLTEZpM1FxMWN2ZE9yVUNSY3VYTUM1YytmZzUrZUhtVE5uNHBWWFh0RldTcjZTOXI0MlVCU2xXZDI2ZGYvYnNXUEhuNjFXNjlLRWhJUWEvMzdyK3ZYcjhldXZ2OExmM3g5bnpwekJ3WU1Ia1orZmoyN2R1bUhxMUtsdTl4ay9manlpb3FMUXRXdFh0MjlGMlMxYnRrd2JNWnFWbFlYRXhFVGs1ZVhCeDhjSHUzYnR1dUw0ZHJ0Mzc4WXR0OXlDVWFOR1hkV08yT1BIajZOWHIxNW8wNmFOMjdSeWMzT3hkKzllclo2NUk2WEU1TW1UTVdqUUlEUnIxc3hsTyt2TzlhODJucFBLa3BDUWdLQ2dJR1JuWnlNek14TjZ2VjRiMFcxL2l5MDdPeHN4TVRHNDg4NDdNWHo0Y0FEQW4zLytpZnIxNjd1a3QzejVjZ1FIQjhOc05zTnNOdVBNbVRQWXZIa3pFaElTTUdQR2pDdStYdkgyOXNiTEw3K3MzYnZHeDhlamZmdjIrUGUvLzQwK2ZmcG8xL1BYd3pWUVpRZzJNSnFHRFJ1KzE2QkJnNVpTeWgreXNySzJwcWVuWDY3dVBGMnYyQkZMVmNiWDExY25oR2dpaEhoV3I5ZS9HUllXbG1DMVd1ZXJxcm9Td09uNCtQZ0xxSUVkc3oxNzlzU01HVE93YmRzMjdhUjY2TkFoSER0MkRETm16TGlpVlJRZE9iYjVXVmxabUQxN05rYU1HSUZUcDA0aExpNE9iNy85TmtKRFE1MWVVUmsrZkRoYXRHaUJpUk1ubHBtKzQ4blViRGJEYURSNkhPbFQwUkZBMVVrSVlRRFFVZ2p4aE1GZ2VNZGtNdTJXVXM2M1dxM3J2Ynk4c3FPaW9pNENxTmhFWlZVZ01qSVNrWkdSQVA2YS9IN0dqQms0ZVBBZ0RoOCtqQTgvL0JDUFBmWVlkRG9kbGk5ZmpyMTc5N3Fra1orZkR5azlQNURzMEtFRE9uVG80QlJXMXR6RVZ5STVPUm12di80NlFrTkQ4Y2NmZitDUFAvN3dHSGZEaGcyNC9mYmJNVzNhdERMTFYzazZPa29UR2hwNlJmdFhCVlZWZmZSNmZSY0FYWHg5ZmFlYlRLYVZBT1lYRlJYdFZWWDF6OFRFeER6VXNCdVIvLzN2Zi9qSFAvNkJGaTFhQUxDTjR2amlpeStncWlwZWUrMjFjcWVqMStzOVRtSEFkcS9xMVpZMnNxVFBQdnNNZm41K0FHelQrK3pZc1FNdnZmUlNtZnV0WDc4ZXI3Lyt1bE1uYkVrSkNRblE2L1VlWC9rY1BYbzBHalpzaUdIRGhtbmxRbFZWSER4NEVPdldyY093WWNQS1hFRGpndzgrQUFDc1dyVUs5OTkvUDZTVVdMNThPVnEzYm8xbm4zMFdnUHViM09Ua1pJU0docUpldlhwbGZ0ZWFUcS9YZXdzaDd0VHBkSGZxZExyUHc4TEMxa29wZnlvcUt0cFpWRlNVazVTVWRBazFwTjJUVW1MQ2hBbkl5TWpBdEduVHROR1dXVmxaZU9lZGQ1Q1FrT0IydjhMQ1FwdzVjd1lBRUJzYmkvdnZ2OTl0dklpSUNOU3BVd2RUcGt6UndpNWV2SWhQUHZrRXYvNzZLM0p6YzUwNmNTc2EzKzdzMmJPSWlZbkJsQ2xUWE02bHBmVXQ1T1RrWU9MRWlSZzNicHpiS1FFS0N3dVJrcEtDdDk5KzJ5bjgxS2xUT0h6NE1PNi8vMzZzWExrU29hR2gyTFJwRXo3Ly9ITmtabWJpMFVjZnhZVUxGN0Jod3daMDdkb1ZJU0VoV0xkdUhmNzg4MDk4K2VXWGJ2UEN1bk45cTYzbnBOemNYSHovL2ZmYTNNY3hNVEU0Zi80OFB2dnNNNnhac3daK2ZuNllQWHMydW5YcmhoRWpSdUM1NTU3RFhYZmRwZTBmR1JtSnhZc1hvMFdMRnFWT3Q1U1RrNFA1OCtkajh1VEoybFE1bzBlUHh0Q2hRL0h5eXk5N3ZGWXBXYi9MZW5Cb3IwdnA2ZW5hdWhFeE1URzRkT2tTUHY3NFl3Z2gzTFladWJtNU9IbnlKS2NCKy90b0pJUjRWZ2p4Ykdob2FFWklTTWlQVnF2MWw2S2lvdFJEaHc3bG9nYjIzZFJXN0lpbGE2bWRUcWY3UktmVFRaUlNtazBtMHo0QXV3c0tDaUlURXhNcnZwSlBGV25Rb0FFZWVlUVIzSG5ublRoeDRnU2tsUGo1NTU4eGZmcDBsN214S21yMTZ0V0lqbzZHdjc4L3NyT3pBZGc2NTRxS2luRGh3Z1VzV2JJRSsvZnZ4NlJKazlDeFkwZU1HemRPdTNHTWpJekU3dDI3TVh2MmJJOG41ZTNidDJzTGkyVmtaT0R5NWN1WU5Ha1NWcTFhaFNlZmZOSmxHZ1c3MnZ3Z1VBaHhkL0cvSENtbE9Td3NiTCtxcXJzc0ZzdWVoSVNFMDlXVnJ6dnV1QU10V3JSQWFHZ29UcDQ4aVZXclZ1RzExMTV6R2ZFcHBVU2ZQbjNjVGsyd2V2WHFDaTkrVVZYaTR1SXdjdVJJNU9Ua1lPN2N1V2phdEdtcDhkZXRXNGU3Nzc2N1hKMWRWL29FdnF5RkNtb0NJVVF2QUwyOHZMd3lwWlQ3VENiVGZxdlZ1dXZpeFl2N2p4NDltbHZkK1V0TlRVVmtaS1RUdEFDYk4yOUdSa1lHUHYzMDB5djZHN0hkcTE0MXRZMWNzbVFKN3JyckxtMGFJSHNuYkdSa0pNeG1Nd1lPSEZpdVVmMzE2OWN2OVZWTEFJaUtpa0tuVHAzY1BraVZVdUxBZ1FQSXpjMUYzYnAxdGNXQXBKUm8zNzQ5MHRMUzhPeXp6MkxTcEVsT045bno1ODlIeDQ0ZFhmSjQ2dFFwQkFVRmFRdTZHSTFHYlp0am1Tc29LRUFmSVhmM0FBQWdBRWxFUVZSY1hCdysrdWdqV0sxV0xGbXk1SHFjLy9KSkljU1RYbDVlbVY1ZVhsRmhZV0g3clZacnBCRGlqNWlZbUp5eWQ2ODZQL3p3QTdadjM0NWx5NVk1dmZJZUVoS0N6ejc3RFAzNjljT2ZmLzdwMHNrWEZ4ZUhSeDU1Qk92V3JZUFpiSGJiRVh2Z3dBRnMyTEFCNjlhdGN3cXZVNmNPSms2Y2lOVFVWSnc1YzBicldLMW9mRWNiTjI2RUVBSm1zeG14c2JGTzIySmlZcENkbmUweXJROWdlNlBrNk5HalNFOVB4OXk1YzEzU2pvK1BoNnFxMkxCaEEzNzc3VGZ0ellRVksxYmc5T25UK09hYmI3QjA2Vko4OE1FSDZOeTVNMTU1NVJYY2Q5OTlHRE5tREhidTNJazFhOVpnNU1pUmFOQ2dBUll2WG96SEgzOWNTNXQxNSsrdHBwNlRTZ29NRE1TQUFRTVFIQndNdlY2UDZkT25JelUxRldQSGpzWFlzV09kNGc0Wk1nUkRodzdGOU9uVHRmUEVwazJiY004OTk1UTU1LzJNR1RQUXBrMGJyUk4yeDQ0ZDZOeTVNL3IyN1l2bzZHalVyMThmVFpzMnhRY2ZmSUEyYmRwbzdkWFpzMmUxS1h6UzB0S3dkdTFhVEpzMlRYdVl2bjM3ZHVUbDVhRjc5KzVPOVdmTGxpMzR4ei8rQWNEMjROeG9OR3JiSGVPcHFvcms1R1RNbkRrVGUvYnN3UTgvL0lEV3JWdGZ5YStVYWhraHhFMUNpSGVFRUtQMWVuMjh5V1RhSmFWTVVGVjFkMXhjM0VIVXdBY290UWs3WXFrNitBZ2g3Z1p3TjRBWHZMMjl6NWhNcG1oVlZiL1B6czdlVVJPR3dIL3l5U2NBYkN0d0Z4WVdZdmp3NGFoWHJ4NSsrZVVYOU9yVnE5SWorSHIwNktHTjJsbThlREYrKyswM3A4NjVOV3ZXNFA3NzcwZW5UcDBBMk9icFhMbHlKUjU0NEFGTW5qd1pmZnYyTFhYTzBIdnV1UWNta3drQkFRRllzbVFKWW1Oak1XSENCRXlZTUFFQVBJN3d1QjQ2SklRUVFRQWVsRkkrSUlSNDJjdkw2NHpSYU54dHNWam1KQ1FrL0lGci9BVFBZRENVYTZSbVdTdUZYK3VWeE4xWnRHZ1JGaTllakk4KytnaHZ2UEZHdWZjcjc1eHg5dkkzWThZTXR6ZFRVa3EzWlRRek14TkExWTRDcmdJTmhSQTlBRHl1MCtteWc0S0N6aGlOeHZVV2kyVitRa0pDWEhWazZOeTVjeGczYmh6ZWUrODllSGw1SVQ4L0g5bloyWmc1Y3laZWZmVlZQUHp3dzlpMmJWdWwwMmU3VnpQVXREYnl2dnZ1dzVBaFEvRDg4ODlyOHdsTEtaR1Nrb0wvKzcvLzArSzU2d3dEYkIxRmJkcTBLYk1URnJBdEtPUnAvc21rcENTY1AzOGVvMGFOZ3NGZ1FHR2hiVnBuZTl2N3hCTlBZTisrZlJnK2ZEaW1UcDJxTFVUMzFGTlBZZURBZ1hqc3NjZTBPZUd6c3JLMHpsNTM1Y3RxdFNJNk9scDdzSEQ3N2JlamNlUEdhTlNvMGZYZWtkUVF3Sk1BSGxNVTVSeUFMS1BSdUxhNjJyM3M3R3pNblRzWGZmdjJkWm9Pd3k0b0tBajkrL2RIUWtJQzdydnZQcWR0OWs3OVU2ZE93V3cydTAwL01qSVN6WnMzZHpzMWoxNnZ4L3Z2dis4MHdycWk4UjJ0WGJzV28wZVBkanUvOWRTcFU3Ri8vMzZuS1dYS2ErZk9uZWpmdno5R2p4NE53RlpQN0ZOM0FiYk9uSTRkTzZKejU4NjRmUGt5NHVMaXRCSHN5Y25KQ0FnSVFJTUdEWkNmbncrcjFhbzlhQUZZZDhpbXBwMlQzTEZQalZFV2s4bUVtMjY2Q2R1MmJjTmRkOTJGL1B4ODdObXpCOTkvLzcwVzUvVHAweTdwN2R5NUV4czNiZ1JnR3hXZm01dUx1TGc0M0hmZmZZaUlpTUMyYmRzUUdCaUllZlBtNGV6WnN3Z0pDZEVHYnRTdFd4Y05HelpFMjdadGNmTGtTWGg1ZVRtZEsrKy8vMzZNSERrU2E5ZXV4Y2NmZjR5QWdBQUF0dmJQdnFobHlZZnNWcXNWcDA2ZHd0eTVjMkcxV25IYmJiZWhaY3VXT0hIaVJLVVgvYVBhVHdqaEJTQzgrRitlVHFjN1l6UWFrd0VzdEZxdEsrUGo0LytzM2h6V1R1eUlwV3ZDMCt2VlFvaEFJVVFnZ0JZNm5hNWZhR2hveGcwMzNMQkVWZFdsUW9qa2dvS0MzR3U1Mk0yR0RSc1FIeCt2ZmM3SXlJQ3Fxdmp2Zi8rTDFOUlU3TjY5RzlIUjBkbzhoWnMyYlVKcWFxcFRHdVh0RklxT2puYjZuSkdSQWF2VnFyMDZBZ0F2di93eW5udnVPYXhidHc1QlFVRVlNV0pFcVducTlYcnRST3Y0UGE1WDdzcVZFRUlCVUI5QWZVVlJXbnQ1ZWIxb01wbU9BRmhzdFZxWEZoWVdIajkwNk5CNUFFWFhPTHR1cWFxS1gzNzVSWnZHd05IbHk1ZTFUb0dxZFBIaVJiZWp2VE16TXpGOStuUTBhdFFJUC8zMFU0VTdQTXM3bXRjZWIvanc0VzRYNDVnNmRTcGF0bXpwTXJJeExTME52WHYzcnRDOHN0WEJRem5WQ3lFYUFHaWdLRXA3THkrdnNTYVRLVlpLK1pNUVlxM0ZZamwxcmFaditmSEhINUdXbG9ieDQ4Y0RBTnExYTRlVEowK2lYcjE2K09jLy8yblA3MVU1RnR1OWE2c210NUVOR3piRTJMRmo4WC8vOTMvdzkvZEhyMTY5RUI4Zjc3SXd5UmRmZklHTEZ5ODZQZGdwS2lyQ2loVXI4T2lqajVZNWIzQm1aaVpTVTFQeDBFTVBhV0ZKU1VsbzNydzVkRG9kZHUvZWpkdHZ2eDBta3duQVg3OHp4NGRnYjczMUZqWnYzb3paczJkckhiRkJRVUVZUDM0OGhnMGJocENRRUF3WU1BQWJObXh3NlJoZXYzNDkvUDM5SVlUQXVYUG44UGpqajJ2MUNyRE5qVnphUEtPMVZTbnQzZzBBYmhCQ3RDMXU5eEtMWDFOZUF5RDlXclI3YTlldVJYNSt2dmEzZE1kVHgzMXNiQ3hlZU9FRlpHUmtZT1BHamNqUHozZnBDS3hUcHc1T25qd0pWVlhkdmsxUWNsUlpSZVBibWMxbVhMaHd3YW45dkZyMjdkdUg2ZE9udTkxbXNWaXdlUEZpYlE3ZDMzLy9IWFhxMU5IbXZqOTA2SkRXYVdPZm1zbmU4UU93N3Z5ZDFlUnowcFY2L2ZYWHRlbkNObTNhaEdIRGhtblRmaHc1Y2dRdnZ2Z2kzbjMzWFhUdjNoMkFiUTdtelpzM1k5U29VVmk0Y0NIR2pCbUR2WHYzSWlNalEzdDRrcGFXaGk1ZHVrQ3YxME92MTZOZXZYcmFHMm0rdnI0SURnNUcwNlpORVJ3Y2pKQ1FFS2ZyWVNFRXhvOGZqejU5K21EU3BFbVlObTBhRGgwNjVMSVlkVXhNRFBMeThnQUFpWW1KdVBIR0c3VkZNd0hiT1RRZ0lPQnY5L0NhYkVyV1dTR0VINENtUW9pbUFCNFZRdVNZVEtaMXFxck9zVnF0aVlxaVhJeUxpN3RVTFptdFpkZ1JXdzBXTEZqUUxDd3NiQUlBU0NsVklZUlZWVlVwaEZDRkVGSlZWUWxBQ2lHa0VFSjErS3dLSVNRQTZSamZhclU2YlN0T1Evc3NwVlR0NFNYM3RhZnJlRXpIZlJWRlVhMVdxMk4rcEJCQ0xUNm05ck9pS0NvQTJOTzFXQ3hTVlZWL25VN25OSXhGQ09GVW9lMC9PN3dTY1JPQUVVS0lONFFRU2Q3ZTNqdU5SdU5lS1dWa2JHeHNjaFgrV1FEWVJsYmRldXV0YU5La0NYeDlmZkhGRjE4Z05qYlc0MmlDYnQyNnVYUU81ZVRrWU1tU0phVWVSMHFwZFVoODlORkg2Tm16Sng1ODhFR1hCYjZDZ29MUXZuMTdiTjY4R1FzV0xQQTQ3Nkk3c2JHeEtDZ293T3JWcS9IRUUwOUFwOU41UElsNkduMndaY3NXcDV2WHF1Q3R4eTFoWVdFVFZGVXRCR0FWUWxpa2xGWXBwVlZSRkl1VTBpcUVzQUt3LzF4ZkNPRnhqZ2pIOHVWUXJwb0JlRWV2MTQvVTYvVUhUU2JUVGlubFhnQzdZbUppVXQyblZEV09IajJLVFpzMjRkRkhIOFV0dDl5Q3dzSkM5Ty9mWDd1QmNaU1Nrb0xtelp0WGFYNnlzckl3ZE9oUWRPblNSUnY1QXRodWdGSlRVekZ5NUVodFpPL2x5N2JCNnQ5Ly83M1c4ZVhKNWN1WFVWUlV2bXZtM0Z6Ym0vbWVScHEvOU5KTDZOMjdOMUpTVXB4ZUIydlNwSW5MQmVYVnBvTU1MaTZmUmZaeUtJU3dPcFJScTZxcTJzL0Y0UllBVG5NM2xOWDJGZi9jVVFqUlVVbzV3V0F3eEllRmhlMlVVdTR0S0NqWW1aaVltRmxWMzNISWtDR0lpWW5CSzYrOGdydnZ2aHRIamh6QlcyKzloWG56NW1uVEFWeU5DM0MyZXpZT2JaNUZDR0V0UGdlcnhXVkpGVUtveFcyZEZsNHlqcWZ3NG5Od0NBQS9UOGV2U1cza3d3OC9ySTIyQVd5dlVyN3l5aXRPY1JSRmdaZVhsOU41T0M4dkQwdVhMdFZlNVN6TnBrMmJZREFZOE1NUFAyaGh2L3p5QzlxM2I0K3Z2LzRhbXpadGNqcW0vY0dRWTBlcy9hSEV3WU1IbmRMdTNMa3oycmR2cjdWaDhmSHhhTm15SlZhdVhLbDFQRDMwMEVObzI3WXRBR0RQbmowdStiTllMT1ZhMVBCS0tFSUdGRjkzV2h6S21GcmNscW51eXBxN2JRNWx6Q1ZNVlZWVlNsbVpkcSt0RU9KakljVDdRb2k0c0xDd25WYXJkWitpS0R2Tlp2UEpxdmg5N04yN0YzcTl2dFE1RDkyTnNyUS9qUFR4OFVGWVdCZ3NGZ3NTRWhLMDBmeDJuVHAxd3VlZmY0NlBQLzRZbzBhTmNob042azVGNDl2OTlOTlBHRDE2OUJYUHMxNVNYRndjSG5qZ0FiZUxDZ0cyNldhR0RSdW1kWUl1V0xBQWd3Y1BobDZ2aDVRU1VWRlJHRGh3SUFEYmcxNEFMdE9DMUphNlkxQmtRL3M5R3dBNHRNMUE4VDBVQU5qdm4rdy8yOE1kNzYvdzEzMldTNWo5dnFvOGNVdmIzME9hY0pkUEZOL25BVURKZXowQVRtbTZDM09NYjdGWW5PSTZoZ0c0VWRoRzFMbFZrODVKNVpXVmxZWFBQLy9jcFk3TW5qMGJuVHAxMHE2ZERoMDZwRzNyMmJNbmtwS1M4TUFERDhEWDF4ZDZ2UjRUSmt6UVJzU1dwVEwxdkg3OSt2akhQLzZCbUpnWUFMWkZNTHQxNjRhSWlBalVxMWNQT1RrNTZONjlPNTUvL25rQXR2UGYvdjM3bmRLNEZ2V3NKSU1PRFJ6cm5UMHI5cklQMk1veVN0U0o0bkRIc3U1U1Z3RDM5Ykk0WEtzYnBhUmY1bkZMMXBPUzRYQ3VheTdIZGF4djluM0xVN2NkMDNmY3o3RitBb0M5M3J1cnQxTEtlaVhPMFdYMTNRUUJHS0RUNmZycGRMcmpVa3F6MFdqY0tZVFlhemFiOTZFR2pHeXZxZGdSV3cxMjc5N2RBc0RnNG85U1Npa1ZSYkdYY0ZuOE5GemFOeFlYZEcwN29MMUtJQUZBcDlOSjZWQkQ3UHM0Vk5DUyt6cDlMaG0vK09TaGJYTThWbkVRZERxZDlybjR3c3ZkZGdXQXkvQTJlOFV0bzFJYkFMUVRRclFETUVoUmxETkdvL0ZRUVpITUxsQUZaTWxFcjVJNmRlcWdaY3VXMnVkdDI3YkJhcldpc0xCUVcybnlhb2lQajBkT2ptMTZ0R0hEaHVIMTExOUhmSHc4M25yckxhZDQwNmRQUjJ4c0xPNjQ0dzY4L2ZiYmlJaUlLRmZIM1BIang1R2VubzdBd0VBY09IQUFTNVlzd1J0dnZJR1ZLMWZpOHVYTGlJaUl3TVdMRjZHcUtpSWlJbkR1M0RrdEhMQjFvbjN4eFJkSVQwL0hLNis4VXFHRmVpcktvRk9hQW5oUlVSUXJpdXVERU1KK2NXZy9LVGcrcUJEQzlqUk80M2pDS09PbXp3ZUFDWUJSVVpRWHBKUm5UQ1pUM0lWQ0ZGblZxaXBWZjVrd1lRSmF0bXlKb1VPSHdzZkhCNnFxNHVlZmY5Ym1jeXBweG93WkFHd3IxeHNNQnFmUklxdFdyY0xhdFd2UnVIRmpwNUVtOWs2RVpjdVd1UjFsZS96NGNWaXRWdTF2blpPVGd4dHZ2QkhIamgzRDc3Ly9yczEzOTloamo3bDBWTms3Vmw5NjZTWHRpZnlDQlF2dzhNTVB1N3h1bFp5YzdIWUJFSGZPbno4UHZWN3ZjUTdtME5CUWRPL2VIVWVPSEhHN2ZmMzY5YmozM251dmVBNW5kd3c2RVFMZ1RYdm5BNHJMS0d4dHRRU2d1cm1Ja1ZKS2wyRk5wYlY5anR1RkVQNEE3cEpTM2drZzE4Zkg1NHpKWk5wem9VRHFyVlZRVElPQ2d2RGYvLzRYZ0cyQnVBOCsrQUNUSjAvR0RUZmNjRldQdzNiUHh0N21DWWNIb29xaWFHMGZvSjJucGYzODduQ2RJQlZGMFc0RTdQc0tJYVQ5dkd4TFJqaWRlNis4alpSZTFpcWFKV1hjdUhHNDhjWWJJYVhFdVhQblhEckFpcThwM081YjFselY5a1YvOHZMeThNZ2pqMmlqYlZlc1dJRWVQWG9nTlRVVkZvdkZxVVBYM29hV0hBVXljT0JBN1dHVW8vZmZmeDhoSVNFNGR1d1lRa05ERVJZV2h2RHdjT1RuNTJQbXpKbGxYanVVdGNESzFhQlhFQWhnb3BSU3RaY2poMnRMcmF6QnpZMm1ROWx5dkI1MEtYZkZiWi9MSDZvQzdaNGZpdHM5UlZIT0F6aGpOQnIzWFN3RXJuYTdsNUtTZ29ZTkcxWjR3YjY0dURodHhGdlRwazFScjE0OW1NMW1sNDdZRmkxYVlQVG8wZmo4ODgreGJkczJEQjQ4R004ODg0ekhjMVJGNHdQQTRjT0hJWVFvMThPSWlvcU9qc2FRSVVNOGJ1L2F0YXYyOWtwY1hCeE9uanlwVFkyUWxKU0VuSndjYlo1dmUwZXN1ODdsMmxGM1JFTUFqdk0rcUZKS3gzc3B3TTI5bWYyK3FNUTlIUEJYUFhJTWx6cWR6bDR2WE83bml0TXBlWi9vRkxka2Zrcm0wV0YvcC90QWUxMTA5MzJLSDJRNjNUT1d1T2ZUMG5DNEw5VDJLZjdiU0NtbEhvRFRYRjIxNWJyZEhiUFpqS2lvS0x6NjZxdE81NkRzN0d3c1hyd1l0OXh5QzZaT25WcG0rK0w0RVByczJiT1lPWE1tMHRQVGtabVppWmt6WndLd1hkZllweUtvYkZrZk5HZ1F1bmZ2RHF2VmltUEhqcUY5Ky9abzNibzFEQVlEdG03ZFd1YkQ3cUtpb212ZUVhc1hhQWpnZGNldzRnZURUbVVaYnVwZWNWeDNmU2oycWM3YzFpRVUxNjF5MWtNdHZxZDBTb1k3OUttNHBPVlkvNG92K1Z6QzdXbVZyRzhvcFIxd2lPK1NSK0N2T2xvaTNHVytudkwwM1FEUUFiaE5DSEViZ0I0QXpwcE1wdU5TeWhVQWx0U0VCeWcxRFR0aXE1bXdsVjZQUTQxS2RvUmNhYnlxaXVzdVhzbWJtTW9TUXVpbGxQNEFBaUZ3WGtLaWxGL1pWWFB3NEVHa3A2ZkQzOThmNzcvL1B2cjA2ZU54eGVXSzJyUnBFN3AyN1lyTm16ZWpYcjE2R0RwMEtLWk9uWXFoUTRmQzI5c2IrZm41K1BlLy80Mk1qQXo4OU5OUENBb0t3dVRKa3pGZ3dBRDA2dFVMQXdZTXdLMjMzdW94L2ExYnQyb1g4RysrK1NhZWV1b3B4TWZIbzJmUG50aXpady9HakJtalRldytac3dZSkNZbWF1R0FiYUdsTVdQR3VNeU5WaldrS1A1NzZnRDNaY25kazdtS2xHTVBERUtJT3FxcUJrREszS29vVTBWRlJkaThlVE4rL3ZsbkFMWlhybHUzYm8xWnMyYVZlOG9CK3l1NFFnaEVSRVJvbmJFOWUvWkV6NTQ5WGVLZlBuMGFpeGN2eHVEQmc5R3hZMGVYN1JzMmJNQytmZnZLbkRQTzNlL1gyOXNiWDM3NXBkTW8xSVVMRitMMzMzL0hOOTk4NDNUUk9XdldMQlFWRldIMjdObDQ0WVVYU3IyaHlzM05SVWhJQ0xLeXN2RGpqeis2blJmM3dvVUxxRisvdnN1aUkzLysrU2ZXcjErUE5tM2E0SnR2dnFtQzF4U2xBTFJYNTVUaW41MWlsUFg1Q25sSktldEtLUU9rbElWVjNmWjkvUEhINk5tenA4c0liU0dFVTZjbFlIdlZ6bDJZSjJ6MzdHeHRYbkdaMG5ncU4yVzFpVzZQY0pYYlNDbWxwYXJLbnIyZGlvNk9Sck5telZ5MnE2cGE2UWVoa1pHUmFOdTJMVkpUVTJFd0dKeHVPUDM4L0xCcTFTcTg5ZFpiTGd1VWxQeC94WW9WZVBycHA5MTJqTmtmRXN5ZlB4LzMzMzkvaFR2M0Nnc0xyOFZOcm1NNzVyeWhBdVdydERKMWxkczlnN0M5K1JJZ3BacDN0Y3RlYm01dXVlWndMMm4vL3YxT2JhUEpaUEk0VDJ6Ly92M1J1WE5uZlBQTk41ZytmVHJtekptRFBuMzY0S1dYWG5JN0JVOUY0OCtiTncvdnZQTk9oYitEM2FGRGh6eE9lVEJvMENDM25UNVNTdXpldlJ2Nzl1MUQ5KzdkMGFKRkMzenh4UmQ0L2ZYWHRRY29HemR1UklNR0RiUzB6NTgvRHdCdTU3aXRKWFhIaWJzNjVDRmVaZEt1OEQ1WHV1KzF5bWR0dVc3M0pDc3JDMGVQSGtWTVRBdzZkZXFFSVVPR3VOU1IxYXRYUTYvWFkrellzUlVxeTFKSzFLOWZId01HREVCVVZCVFMwdEswZWRNZHAxdXE3Sm9TUVVGQkNBb0t3dTdkdTdXM0FDcFNiNnFqbnJsVDNycFhIUGRLamxQcGZhdjcrTldSZDNkMVd3aWhTQ2w5QVFRS0lYeUxpb29xMXJqL1RiQWp0aHJjZmZmZGh5TWpJOWNEZ0pSU2tWTHFGRVVSeFNPb1JISG5yQ0tsRkFDRWxGSW90dUV5b25pN1lnK0g3U3draWd1OFBiNVNuSjY3K0lwRDU2OUxtSlN5NUhZdFQvYWZQWHhXU3VSSEFEQUF1QlcyZVg4MDdqcG9TMVpnYVp0T0lROUFtcXFxbjBrcEkrUGk0cEthdGpMK1N5aHdYWkdnQ2l4WXNBQStQajdRNi9WNCsrMjNNWGp3WVBUcjF3OHZ2UERDRmFWcnNWaXdkZXRXakI4L0hwczNid1lBOU9uVEIwbEpTZkQyOXNiaHc0Y3hjZUpFZE8zYUZSTW5UdFJPOUpNblQ4WWRkOXlCenovL0hNdVdMVVB6NXMxaE1wblF1blZyOU83ZDIra1lHelpzUUo4K2ZiQnExU3I0Ky91alg3OStNSmxNVGlNbmE0cUNJalhWUzZlYkNNQkxWVlc5RUVJbmhOQVZQMEYzK1JsQWdCRGlRUURhVmIyblRuODNKeE9ybFBJU2dBU3IxZnFkbEhKWFhGemNzYWF0alJPRXdETlg4M3ZObURFRFM1WXNnZFZxeFFzdnZJRDQrSGpjZlBQTjhQUHpRNDhlUGVEdjd3OC9QeituRy91a3BDUU1HREFBa1pHUlRoMEdGYm5aeXNyS0FvQXFtVGN0TURBUTk5MTNIODZkTzRmOC9IdzBhdFFJQm9NQmQ5eHhoOHRGWjA1T0R0NSsrMjNzMzc4ZkowNmNLSFVleDZOSGo2SlpzMllJQ1FuQjg4OC9qL3IxNjJ2ejVIM3d3UWM0ZHV3WTVzK2Y3M0gvano3NjZPcDhRVGNzcXNnR01GRlZWUzk3MlZSVlZlZFFUdTFoam1WWEo2VU1FVUowYzB5clBHMWZjVHdMZ0V0U3loMUNpSG4ycVFtS3kybVZzRnF0bUQ1OU9uUTZuWFlEQU5oR2VHUm5aME5LQ1Y5Zlg2Y08vT1hMbHlNcEtjbHRXRWxzOS81aWIvTlVWVFhZTy9pTHk0MVNmQzdWRmYrdmhjUDJFRUJYSExlc09QNEE3b0REOUFUbGJTT2xsS3FVOHBJUUl0NnBqV3hqL0VJQTNhdmtGMUpzL2ZyMWJoY2N5cy9QcjFTbkdRQ3NYTGtTbzBhTmNsbU5IckRkWEY2NmRBbjMzSE9QVTdqRlludUx6bjVUdTJqUklrUkVSTUJpc2FCdjM3NXVqMk8xV3JGOSsvWktqYUsrMm0vY3VHTlZSUzVzSTJMMTluTGpXSWFLcnpGZHlwUzlUTUsxL0RtVk8zdVpsRklHQ3R0aXJKcnl0bnV3blo4dlNpbDNTQ25uQTlnWkd4dWJVUlh0WG1VSENqZ3VTQVVBWVdGaCtPYWJienlPekx6MTFsc1JFUkdCNDhlUFk4NmNPVml3WUFIV3JsMkxLVk9tNE00Nzc2eDAvSU1IRCtMWlo1LzFPSFZBV1JZc1dJQnAwNmJoNDQ4L3htT1BQZWF5dmVSM09YZnVISEp5Y3JCNDhXSzgrT0tMR0Rac0dQUjZQWll0VzRhUWtCQnRWWGhWVmZIcnI3L2k2YWVmMXY3R0Z5NWNBT0MrSXhhbytYWEhvc3BNQUJQdG40dkx1ZE45RnY2NlYzTzh0N0tIQVgvZDB3Ri8zWFBCNFQ3S3NaT3A1UDJkcUVpWVk3aTdzRkwycjdKOEF2QUcwTHo0Zi92djBlM3YyOTA1U1FoeENjQUJxOVg2VFZWZXQ1ZVVrNU9EMzMvL0haczJiVUpVVkJRYU5HaUFzTEF3cDJza082dlZpaVZMbG1EUW9FRWVGL2hhdVhJbGdvS0MzSTVpMStsMHFGdTNMbng5ZmFFb2lsWmZISyt0N2VjbVQ4cGFsMkhWcWxVWU5HaFFxWEhjcVk2T1dJdUVVNzBEQUNtbDNsN1BITXFwcDdLTzRub0t1TllCZUtnYlpaYnY0blE5aFd2N2xwSitaWTViVm41Y2p1dVl0b2Z3MG83YlJBaFJtYjRiQ1NBZndFVWh4TWNBOXByTjV2Mm80WE03VnlkMnhGYURBUU1HSEJrNGNPQWtoeUNueWxMeS8vRHdjRnkrZkZrQVFHRmhvUUFBaThYaTlMK3FxdUxHRzI5RVVWR1JVendBc0ZxdHd2SC93TUJBNFM1Y1ZWV256L1l3ZjM5L0lhVjBpZWY0czVSUytQbjVPYVZodFZvRHZMeThQb050cFZ3VXgzUDZYYmlweEpsQ2lQOUpLYmRKS1k4TElTN0Z4c1plODZIc21abVoyTEpsQzE1KytXWE1uejhmd2NIQkdENThPTWFQSDQ4dVhicDRmSlc4UExaczJZSzc3NzRiTjk1NG94YW0xK3N4WXNRSS9PYy8vMEZpWWlLZWVPSUpiWDR0UnoxNjlFQnViaTVPbno2TnJWdTN3bXExb25QbnprNXg0dUxpNE92cmk3Q3dNS3hhdFFvQU1IVG9VQWdoRUJjWDUvWVZsS3YwcExwU2lsU1JHaDBkUFFtMkd6MEJRTFJ0MjFZcExDd1VGb3RGV0N3V1ViOStmY1Zpc1FpcjFTcTh2YjF2MGV2MUsrSFFFZXZJUThkV3FwVHlKMVZWdCtoMHVrd0FPYkd4c1ZVeTk1eGRvMGFOY1BQTk4yUHExS213V0N6NCt1dXZ0VzMyVVgyREJnM0NNODg4Zzk2OWUxKzEzMzlxYWlvVVJYRXFYNVcxWnMwYXAvbXQ3SGJ2M28zQ3drTE1uejhmT3AwT216ZHZScDgrZmJTYnduMzc5bW5UTUh6OTlkZHU1NzkxZE9EQUFYVHQyaFVBWEJiZVNrdExLM1VlMklNSEQ1WTZ6OStWc2tpY0xWayt3OFBEeGVYTGwwVmVYcDVpc1ZpRXFxb2lKQ1JFMk11bzFXb1ZkZXJVQ1FPZ2RjU1cxZllCZ0txcUNVS0krY1Vkc0RrWEwxNDhtNUtTY3JiS3Zsd3hxOVdLbDE5K0dVZVBIc1Z6enoySENSTW00UFRwMDJqVXFCSGF0R25qMGxGVkdXejMvdUxRNWpsZUVHdmx5dkU4NzY1OEFiWnpiR0Jnb0ZCVlZZdGp0VnFGcXFyQ3g4Zm5acDFPdHhTMkI2RXV5dE5HcXFxYUd4c2JtMUZWdjRPU2lvcUtFQmNYaDNmZmZkZGwyK1hMbHl2MVlHbkxsaTE0OXRsblBiN2VuWlNVNUxRZ2laMjlBMVpSRkp3NmRRcmZmdnN0QWdNRFMrME0zclZyRjVvM2IxNnBWMGZQbmozck1uL20xV2FWeUhWWDVnREFzZHpaeXh3QU5HalFRQlFWRlRtMWE0RHRHckprdVFNQWYzOS9ZYkZZMmdQWVlqOXVPZHU5SkFBL3FxcTZRNmZUWlYrTGRzL1gxMWRibkthODh2UHpjZnIwYWUyVlljRDJvT3J5NWN0SVRrN1c1akoxNTVaYmJzR0hIMzZJZ1FNSFl0eTRjUmd4WWdTV0xsM3F0QUJkUmVJN252TUtDd3N4YWRJa0ZCUVVJRGc0MktuRHhHdzJJenM3MitWTkVzQzJHRmx5Y2pLNmR1M3F0bjIwV0N6WXMyY1BWcTllalFNSERxQ2dvQUFEQnc1RXYzNzlBTmpldmxtK2ZEbSsrKzQ3Ylo5Tm16YmgzTGx6VG1zbjVPVGt3TWZIeDJOSFRrMnZPMFdxeUN5dU8zWWw3OU04L1N6Q3c4TUJRTHVIQTF6djQwcitiTCtmQTZEZDB6bHVkN3hIYzd3dnExZXZuc3Yya3VtVzNHNFBxMXUzcnRPOVhXbjNlNERXRVlXUzkzMGx0OXYzRTBJMDF1djFDMUJpN256dEYxYkdPVWtJY1JxMjYvWnJkazRDYk9lSXlaTW53MmcwNHVlZmY4Ynk1Y3VSbXBxSzNOeGNSRVJFT0MxZ2RmTGtTV1JuWitQY3VYTk85UzBsSlFVQkFRRUlDUWxCVEV3TTlIbzlicjc1WnFlM2U4b2E2V3Buc1ZpUWtwS0NUWnMyQWJDMVAwbEpTZGkwYVJNT0hqeFlha2R0VGs0TzR1TGlTbTJuUERsNzlteVZUUDFWbWlJclRwZW9kMEQ1NjU3MjJiRVBCWER1SHdFcVZnOUx4bkZYRiszN3VxdVBqai9iNDNuYUgvQmNMMHZ1VzFiZGRIZHNlenpIT1BiUFBqNCtFUUQrVVJ3UEpibnB1OGtGc0VsSytUOVZWWTlJS1MzeDhmR3VONC9rZ2gyeE5ZTTJMNWM3VVZGUjVVcms1TWtxN1ZlcU1LUFJlRWxLZVZuWTVuUHhGQzBQUUs2VU1rWlYxVy9QbmoyNzVlVEpreFc3T3E0Q1gzMzFGUVlPSE9nMEwrSGpqeitPbVRObjR2ang0MXBIN0crLy9lYnlLbTVaSzh1dldyVUtFeWRPMU9hYWsxSml3WUlGT0gvK1BIcjI3SWwrL2ZyaHlTZWZSRXBLaXNzRlpuNStQcFl2WDQ1SEgzMFVxMWV2aHJUTkFlVVVaOG1TSlhqenpUZTExOEdBdnhyTkN4Y3V1TDJodlhUcDBqVS95YnFoWFlra0ppWTZiVWhQVDlkK05ocU5GK1ZmOHdTNUpGTDhSTzRTZ1BNQUlnRjhiVGFiSTNHTm44ajE3TmtUWGJ0MlJVQkFnTnU2YWJWYWNlVElFUnc5ZWhSV3E5WGpUVWhHUmdhT0hEbWl6ZDFhbHFTa0pOeDg4ODBWV3VESWt3Y2VlQUJ0MjdaRm8wYU50TmNPVDU4K2pSVXJWdUNGRjE3UXl0SlRUejJGcjc3NkNxTkhqOGFNR1ROdzRjSUZmUHZ0dDJYTzN3all5dlN4WThjd2J0dzR0OXNPSFRxa3plbFpVbnA2T25idTNJbUpFeWZpcWFlZXVzSnZXeWF0ZkxwcmswditqZHUxYTNmUlBsTEgwK2d2QUJlbGxEa0ExcW1xT2pzMk50YjlPNjVWVEtmVG9YUG56b2lQajhlZVBYdlFyMTgvZE8zYTFXbE92OE9IRDEvUk1kanV1ZVYwN2kvdFhGK1I4N3ZSYUt3RFcvbXEwVzJrbzYxYnQrTDIyMjkzdTYyeXI1SGZkTk5OYU5XcWxUWkhaVWx0MnJSeE93K3luNThmdnYzMlc5eCsrKzE0NmFXWG9DZ0t2dm5tRzQ4UGZDd1dDK2JNbWVOMk5LKzd1RkpLL1BlLy84WHZ2LytPUzVjdUlUcWE1N3NBQUNBQVNVUkJWQ3NycTBvZkpwWGdjcjNwcWR3NW5uZkx5MmcwL21uL3VZeDI3d0tBMWRYVjdqVnMyQkJwYVdrVjJpYzJOaGE5ZS9mV0ZyVUJiQThRTm16WUFMUFpYSzRPanRhdFcyUHUzTGw0N3JubjhNTVBQK0M5OTk2NzR2aGVYbDRlM3dxWk9uVXE5dS9mWCtaVVJDV2xwS1JvRHlsZWZmVlZmUGpoaHhnMmJKaDJVMTVZV0locDA2Wmh5cFFwV2h1cXFpcG16WnFGNTU5L0hzSEJmMDB4bUpPVDQzWnFCYURXMVIwN1dlSi9qOHA3LzFaU1RidWZ1MUpHbzFHSDRnVjdhc3M1Q2JBdEtQZmRkOThoUER6YzZab2pNRERRNlMwdnE5V0t3WU1INDlWWFgzVWFNWC93NEVFTUdqUUlYMzMxbFRiUHF6dXFxaUl6TXhNUkVSSEl6TXhFUmthR2RzMTc5T2hSYlYvN29sbjJhelA3UXBaK2ZuN3c5dmFHdmZQUG5ibHo1Nkp6NTg1bFBueTJkK1p1MmJJRnk1WXR3NFVMRjVDWW1PaTBVRzQxS25mZHM2dHNIUVN1djNwWVhtRmhZWmZzUDN1b3J3VUF6a3NwandvaDVoVVdGaTQ2Y09EQXVXdVp4K3NGTzJLcE91UUJpSlpTbWdIc0JoQnBOcHVQVjNPZU5QSHg4Y2pJeU1Da1NaT3dhOWN1TFZ3SWdlKysrODdwbFpOSEgzM1U2Y2svWUx2b1hMWnNtZHUwdDI3ZGltN2R1aUVrSkVSYkpWb0lnYjU5KzJvZGNXZk9uQUZnbXkrc1ZhdFdUdnRuWldWaCtmTGxlT09OTitDdUkvTEVpUlB3OXZhR3lXVEN0bTNiWEo1a1hiaHd3ZTBGOFlVTEYwbzlnZGNTV1FEaWhCQlJxcXBHV2l5VzNRa0pDYWVyTTBNQkFRRWV0eDA3ZGd5RmhZVjQrdW1uWFRwaHYvenlTKzExcE1qSVNKdzlleGFmZnZwcHVlWW8zcjE3dDlPaVhsZWlidDI2THE4VFRwMDZGZUhoNFU2cmpQdjYrcUp6NTg3YW5KK05HemN1OXpIaTQrTVJFQkNnTFlEaWFNK2VQU2dxS3NKNzc3M25VaGNBMitxMEplZnNxd1ZPQUlpVlV1NEhFSm1ibTd2djZOR2p1ZFdkcVNGRGhxQmx5NVo0K09HSDNXNnY3S3U4QU51OUdxVEd0WkdBN2VIbDk5OS83OVNtT0RwNThtU3BvK0k5Y2RkbU9QSlVwb09DZ25Ebm5YZmkzWGZmUlhwNk9yNzY2aXUzblQzcjFxM0R4bzBiY2VMRUNhU21wcFo2bzIxbnNWaGdzVmp3eWl1djRORkhIOFhRb1VQeDVwdHZvbG16WnRpNWMrZFZhN3Ryb0JOU3lnUWh4RDZyMWJwYkNMRTNKaVltcDdveTA2Wk5HeHcrZkxqVU55N3NpMkhaSDhqdjM3L2Y1ZTBBZzhHQVZxMWF3V3cyTzQzbVAzejRzTWMzcDRLRGc5RzllM2R0RmZQS3hLOXF6WnMzeHpQUFBJTytmZnU2WFhSejRjS0ZHRFZxbE5PMitmUG5vN0N3MEtrakNyQ05waXY1cGd2ckRoV3JrZWNrUitXNXZseTZkQ2tLQ3d1ZEh0SUF0czVQbzlGWVp2bStmUGt5V3JWcWhURmp4bURQbmowNGQrNmM5dkRFOFlIUjRNR0RZVFFhdGV2eVJZc1c0ZFpiYjBXWExsM1FvVU1IbHdmTHNiR3hXTHg0TVRJeU1oQWZINDlQUC8yMHpPOVNWRlFFaThXQ2h4NTZDRjI2ZE1ISWtTUHgwRU1Qb1hmdjN0aXpadzg2ZGVwVTVRdmtVYzBqcFN3RUVBOGdVbFhWQkZWVmQ4Zkh4eWVpK0tFL1ZRNXJFbDB6VXNxRHFxb3VFVUtzS1Nnb1NCZENaQ2NtSnBadnhhSnJwTEN3RU45OTl4MCsrK3d6dHljYVQ2K1JsWWVVRXNlT0hkTXVVaDF2QWgyUFZYS2tsNmUwM0ZtelpnMUdqQmloeFNuNXVrdFNVcExiVVVlWm1abFg5TjJxazVSeW41UnlpYUlvR3dvTEMwOG5KQ1NjUXkyWWo4WStENnk3RWRRalJveW8xSWpXNU9Sa0hEMTZGQjkvL1BIVnlLS0xsU3RYNHNDQkE5cmlZNDY2ZCs4T3M5bU1KVXVXWU1TSUVlVis1WHY3OXUxNDZxbW4zTmEzeFlzWDQvYmJiL2ZZb1hMKy9Ia0VCd2Q3bkkrckpwRlMvcXFxNmhJcFpXUmhZV0hXb1VPSGNsQ0RMbUI4ZlgwOWRzSUNsZStJWmJ0WC9XcHFHN2xqeHc0c1hib1VodzRkd3YremQrZmhUUlY3SDhDL2M1SXV0QlRLdmdoWTlzM1NKRVVGRkJYeGlxQ0NHOHB5M1JDOUtIZ1J3ZTFWRnIxZXZIcFJRSEVCQkFGQkFaVmRYSzZJeWc0MlNkT05wV0lGUkdnclVPaVN0c21aOTQ4Mk1XdWIwb2EwOFAwOEQ0L05uRGx6Sm5IbW5KeGY1c3prNXViNm5EUHpqei8rd05telovMHVLdVRxMkxGalBuOEU4dmZZcDcvSE9GVlZ4Yi8rOVMvczNic1g4K2ZQOXp2aWJzaVFJZWpYcngvR2poMkxsaTFiK2gzMTU2cTB0QlJXcXhWQTJmZUpMNzc0d2puSDVaNDlleTY2WUpLVThuOVN5czlVVmYzSmFyWCtlZkRnd2RPb0JlZTlBUU1HWU1PR0RkaXhZNGZmMFppYk5tM0NRdzg5NUh4dHNWaDgvbGdRSHgrUHI3NzZ5aTF0OWVyVnVQZmVlLzBHVnowWG9LdHEvZ3Zobi8vOHAxZWE0eHc4Y3VSSXQvcGtabVppeVpJbCtPQ0RENXhQenppY1BIblNhMFE3Kzg2bHJiWmVrODdIbVRObjhONTc3K0doaHg1Q1NVbUo4M3ZOcmwyNzhNTVBQMkRKa2lXVmxwR2JtK3Y4TGxMUmR5MS9DNG1lT25VS09UazVYdCtWRXhJUzBMTm5UOHlZTVFNcEtTa0JqUjUzN1dlUmtaR1lPM2V1czU5bFpHU2dTNWN1NXowM05kVTk1Vk5HcmxSVmRZT1U4cEROWnN1dWJiR2J1b3lCV0FxYS9QeDhOU1ltNWs5VlZUOVNWWFc1eFdMWmhscCtvVjIyYkJrbVRacmsvTklZNkx3OWdSQkN1STBVOEhleERTVGc0VzlDOWxHalJqbC9FWlZTZXBWbE1wa3djZUpFci8zUzB0SjgzZ1RYUmphYnpSNFdGblpjU3JsWlZkVWx5Y25KeVhCNWJMeXUrT3FycnpCbHloUjg5dGxuZVBUUlIzMk9PcW1xQlFzV09GY3lybWw3OSs3RmUrKzloM256NXZrZFJmamNjOC9oMldlZnhhT1BQb3BubjMwV1hicDBxYkJNbTgyR0gzNzRBUXNYTHZUYXRtdlhMdXpaczhkdFBqNVB1Ym01NTcySVQ3QkpLVXRSdGlqY2NnRExML1RjWnRWaHRWcVJrcElDazhtRWtwSVM5TzdkKzd6TDRubnZ3cXNyNThqKy9mdWpYNzkrbURCaEFpSWpJMzB1NXZPLy8vMFBpWW1KZmhmNmNiVmx5eGFNSGozYTYwY2R4M1Y4NmRLbHppa3Fpb3FLZkxZbm04MkdxVk9uSWlNakE0c1dMYXAwZXBYWTJGaGNjODAxS1B1SUt6ZG8wQ0RjZU9PTnp0ZXV3YXhmZi8wVnFxb0c5S05FYlZWKzNqdWdxdXJIeGNYRnl6TXlNbXJOMDA2dXJybm1HblR2M2gyZmZ2b3A3cnp6VHE4ZlBnOGNPQUNiemVhODFoVVZGZmxkR09xS0s2N0FwNTkraXF5c0xHZDc2ZFNwRTk1NTV4MjgvZmJiUG8rZmtwTGk5c05YVmZPSGd1dVBYSzZmZzJQMDNyUnAwM3hlODQ4ZVBlcHpjU0wyblV0SFhia21uWS9ZMkZpc1dyVUtack1aczJmUHhtKy8vWWJMTHJzTXUzZnZ4dkRodzNIRkZWZFVXc2F2di83cTlzUmJWZTg5R3pkdWpCa3padUR4eHgvM0NyWnF0Vm9NR2pRSVgzMzFsZGZJZEY5NjlPaUJBUU1HT0YrNzlyUEN3a0ljUDM2Y2dkaUxuSlR5RklCdnBKUWZaR2RuZjFzYnBveThXREVRUzBHVG1abVpIeGNYOTFSV1ZwWTExSFVKMUYxMzNYWEJMakNPbThEekdXbm1MeURoT3FyQWJyZTdYY3hQbkRpQnZMdzg1eVBncnNlM1dDdytSei9VUnFtcHFYL0V4Y1VOcWt2dHl0UE9uVHRSVWxLQ29VT0hvbi8vL25qbW1XZncvUFBQVjJ2aG9DKysrQUpaV1ZrQi9mcGVWYnQzNzhacnI3MkdlZlBtVlJqa1ZSUUYvL25QZnpCdjNqejgvZTkvUjc5Ky9YRHp6VGVqWDc5K1BrZThmUC85OXhnd1lJRFh3bUs1dWJtWU1XTUdIbmpnZ1FxRGdNZVBIMGU3ZHUzTy80MEZrWlF5dzJxMUp0YUZYNDR6TXpPeGQrOWVIRHg0RUFjT0hNRFpzMmR4eXkyM1lPalFvYmo4OHNzQndMazRSSFh4dkJkOGRla2NxZEZvMEtsVEorZmN3YTdPblR1SDVjdVg0NVZYWGdtb3JQejhmR1JuWjN1TmNuYTBod2NmZk5ENW1Qbm16WnRSV3VyK3UvQ3Z2LzZLRjE5OEVTMWF0TURISDM4Y1VQQVhLRnN3eGRlSWZzZjUzTFU5ZWo2NjZubjhyVnUzaGp6Z1ZoMmxwYVdIQ2dvS0VqSXpNeXVlTEQvRU5Cb05YbnZ0TlR6MjJHTjQ3cm5uOEgvLzkzL08rWUwzN05tREZTdFd1RDNHYXpLWi9ENmw0cmdtN3RxMXl4bUk3ZHk1TTk1NDR3M01tREVEVHo3NXBOdWNxU3RXcklDcXFzNUZyODRuZjAxU1ZSVWxKU1ZlSTFsOTVmTU1FT1hsNVdIeTVNbVlOR21TejJEcmtTTkhjT1RJRWJmMUZseXg3MXdhNnRJMTZYeTBiTmtTdDl4eUMyNjU1UlprWm1aaTNMaHhpSW1Kd1lZTkc1Q1RrNE1SSTBaVStGMzIwS0ZEZVBiWlp3R1V0WGwvMzNVcWN2ZmRkK09KSjU3QWh4OStpSTRkTzdwdHk4M05CUUMvQythNUh1K1dXMjd4ZTR6czdHeDgrZVdYQVFXWHFlNDZlZkxrMU9QSGp4ZWhDblB4MHZsaElKYUNTYTFyRjEzUElHeE5qb2oxNUxqd2VUNGVHY2dGMlBIWVNFVTh2elIvOHNrbm1EQmhBdmJ2MzQ4ZmZ2Z0JSNDhlUlhSME5QYnUzUXVEd2VBY2tTbWxySFRCc1JDelpXVmwrVjhhdEphdzJXd1FRa0NqMFRoWFo5Wm9OQ2d0TGNYczJiUHh5aXV2UUt2Vm9sbXpabmpoaFJmdzVKTlBJajQrL3J5T3RYSGpSbXphdEFrZmZ2aGhRSXNQVlNVSXRtclZLbXpidGcwTEZpeEFpeFl0dkVZRmxaUzR4eG0xV2kyZWV1b3A5T25UQi8vNXozOHdkZXBVQUVDelpzMHdaY29VM0hUVFRRREsydWVYWDM2SjExNTd6VzMvM054Y1RKZ3dBVGZjY0lOWGtLeTR1QmpoNGVFUVF1RE1tVE00ZVBDZzJ3aVoycVF1QkdBZHpwNDlpemZmZkJNZE8zYkVJNDg4Z29FREIvb2NWVmhVVk9TMmFGcCtmajdpNCtQZDBqd1hML1RFODk0RlVTZk9rUTdwNmVsZTdhMjB0QlF2dmZRU3JyLytldlRwMHllZ2N2THk4cENjbk93VmlQVTFCY0hreVpOeDg4MDNBeWdiNWJOeTVVcHMyclFKanp6eUNHNjk5ZFlxMVQ4bEpjWG5ZbkNSa1pFSUR3L0g1czJiS3ozbnBxU2s0TVNKRTVnOWV6WnV2UEhHYXYwb0YwcDE2YnpYdG0xYnJGeTVFb3NYTDhZLy92RVA1K1Avdlh2M3hzeVpNNTJCeWUrKyt3NnpaODlHYm00dVpzK2VqVW1USmpuTE9IcjBLTjU1NXgwQXdQdnZ2NC9Dd2tJODhzZ2p6dURzeG8wYjhjMDMzNkJyMTY1bzJyUXByRllyT25mdWpQbno1N3NGZHF1YXY2YW9xb29aTTJiZ3pKa3plT3V0dHlxYys5RXpRSlNkblkyWk0yZmltV2VlY1M1VXRtN2RPcVNtcHFKZHUzYUlqWTNGSjU5OGdzaklTTDl6WkxMdlhETHExRFhKMWFGRGgxQmNYSXpXclZ2amp6Lys4RHZxMm1helljMmFOWGozM1hjeGF0UW9qQjA3RmprNU9WaTBhQkVlZi94eHhNZkg0NFVYWHZBYXpIRHMyREYwNk5EQmVmL3BtQXZabjVLU0VwdzVjd1puenB6QjJiTm5ZYkZZVUZCUUFMdmREcnZkam9rVEoyTHQyclZ1UWRmVTFGUUFaZCtoUFg5d2FkaXdJWDc2NlNmbzlmb0tSNVNmT25VS1AvMzBFODZlUFl2Um8wZFhhUzBJcWxzNEF2YkNZU0NXcUFMbjg2dWtxL2ZmZngralJvM3krVVhUVWJibnFCekhCWGpac21WZWo0QTdBaEcrUmcvNUt0OXhqS05IaitMUFAvOTBqaGFJaW9yQzJMRmpNWHIwYUt4YnR3N2p4NC9IL3YzN3NYTGxTaGlOUmxpdFZseDIyV1ZWZkxma0tqYzNGeDk4OEFIMjdkdUh3c0pDeE1iR0lqWTJGZ3NYTHNTOTk5N3JObWRsMTY1ZHNXalJJa3liTmcwQWNPdXR0NkpUcDA1bzBxUUpJaU1qWWJWYWtaK2ZqNEVEQjJMbzBLSE8vV3cyRzk1OTkxMW9OQm9zV0xEQTc2L2RycVNVc05sc2xUN0dsNW1aaVk4Ly9oang4ZkY0NTUxM25EYzNKcE1KbXpadHdwRWpSeEFURTROang0NzVuS3FnVDU4K1dMdDJMYlp0MjRaMTY5Ymh5U2VmUlB2MjdaM2J2L2ppQzR3Wk04YTUraXNBN051M0QyKysrU1pHalJybDlqNGRUcDQ4aVRWcjFzQnNOaU1yS3d1bHBhV2NGNjRHR0F3R3ZQNzY2eGd3WUlCemtUaFBOcHNOOWVyVnEzVDE3YlZyMTFhNHFBelBlK1NxdExRVXFhbXBiblBiNWVmblk4cVVLV2pSb2dXZWUrNDVuL3RGUkVSQXE5VmkxNjVkem1rR2twS1M4TU1QUCtEcXE2OTIrMUZWbzlGZzh1VEp6dEhkUU5rNTlzeVpNMWkzYmgxMjdOaUJvVU9IWXZYcTFWVmVoTVJxdGVMWXNXTStnejlDQ0V5WU1BSExsaTNEMnJWckt5eEhVUlQwN05rVFU2Wk1ZU0RwQW1yWXNDRW1UWnJrRmx6MWROTk5OemwvUVBUVXRtMWJ6Smt6eHlzOUppYW1TcXQxVnpYLzFxMWJzWGJ0V2pSdDJ0VHRHdXJKc1pDaDY0OWxyczZjT1lQMDlIUUFaZWRlejRXMlhObnRkdWQ1MjJReVlkZXVYWGpsbFZmY0ZpVzk0NDQ3MEx0M2IweWNPQkZaV1ZuUWFEUjQrZVdYZlQ1cHhyNURkVUhyMXEyeGV2VnFMRnk0RU1YRnhSZy9mcnpiOWpObnp1RGJiNy9GaWhVckVCOGZqK1hMbHpzWEFHelpzaVZlZlBGRkRCMDZGTTg4OHd6R2pCbURyNzc2eW0zQXhQcjE2L0hZWTQ4NVh6c0NzVmFyRlpHUmtjN3ZNMlBIamtWR1JnYXNWaXMwR2cxNjlPZ0J2VjZQWHIxNklUNCtIazJiTmtWQlFRRSsvdmhqSEQ1ODJPMmFldWpRSVFCbFQ1bDRCbUlmZnZoaHZQcnFxeGczYmx5bG4wWGp4bzB4Y2VKRUJtR0phZ2dEc1VRVnNObHN6bEZTSjA2Y3dJb1ZLNXkvemhjVkZlSGJiNy8xR2dIbXlQL1dXMjhoUFQwZFAvLzhNOTUvLzMydnVjVWNvN1k4UnhRNmdnMFBQdmlnMTN4YnVibTVXTGR1WFVCZk5tMDJHeUlpSWxCU1VvSTFhOVk0ZzN3QTBMNTllM3p5eVNjNGZQZ3cycmR2Nzd5b3pwZ3hBM1BuemtXVEprM1FvVU9IU285Qi9yVnMyUkl6WnN4QWFtb3Fubjc2YWJ6MDBrdll1WE1ud3NMQ01IejRjSy84YmR1MnhVY2ZmWVRrNUdUczNMa1QrL2Z2eC83OSszSG16QmtVRkJSZzFxeFpia0hIUTRjT1lmUG16Umc4ZUhDbGM3RzZLaXdzUlBQbXpWRmFXbHJoQ0p2czdHeE1temJOS3pCMzlkVlg0K3FycjhidTNic3hhZElrOU8vZjMyOHdWQWlCNjY2N0R0ZGRkNTNYdHE1ZHV6b2ZGOC9OemNXS0ZTdFF2MzU5TEZpd3dPM0d6bFc3ZHUzdzFGTlBZZDI2ZGZqZ2d3L3czSFBQZVQyQ1JlZkhYNkRCUVVycE5vZVpQOUhSMFQ3YnR3UFBlK1JLVVJSY2NjVVZLQ2dvQUFBWWpVYk1temNQZDl4eGg4OGZZeHcwR2czR2poMkxsU3RYWXRteVpRREs1cks3NmFhYnZJSStUWm8wd2FoUm81eXYwOUxTWUxGWW5QTWZQL2pnZytjZHdJbU1qRVRmdm4yZDlmYzBldlJvakI0OStyektKdkpud0lBQjZOT25EK3JWcTNmQmp0bWdRUVBuVXpzZE9uU0FYcS8zbWE5Tm16YVlOR2tTZHU3Y2lYdnZ2ZGZ2UE12c08xUVhSRWRINCtHSEgwYWJObTJ3ZCs5ZTNILy8vZGl6Wnc4c0ZndHljbkpRVkZRRW5VNkhSWXNXK1oyRE5UNCtIaDkrK0NHZWZ2cHA1T2JtT2dPeFo4NmNRYjE2OWR4R3lYYnQyaFVmZlBBQlVsTlRNWHYyYkJ3NGNBQjMzWFVYcnIzMldzVEV4T0RXVzI5RjM3NTlFUjBkN1hXY1ljT0dJVDA5M2V0N2NiOSsvWERzMkRHZjA0LzA3dDBiNjlhdHE4NUhSRVFYQ3lubFJIbnhteDdxejdtdWl1dXFtOWkrdTA2Mjc2NlRyOHg4SStqL283Nzg4a3M1ZWZKazUrdURCdy9LMDZkUFM1dk5WdTJ5VDU0OEtYLysrV2V2OU96c2JKL3BVa3BaWEZ3cy8vampqNERLejg3T2xvV0ZoYks0dUZnV0ZoYjZ6Qk5vV1RWdHpyejNwZVAvWTF3M1hjajdRMXczM1hSSGZlYk1lNy9HMzI5UlVaR1VVa3F6MlZ4alpWcXQxdlBhNzh5Wk05SnV0OWRJSGJLeXNtcWtuTkxTMGlyblYxVzFSbzd0UzIxcm53N0JicWNWcWFuUCsxSTk3OVhXTmhXb3VPNjYyWTc2TDFxNlBDaWYwZWJObStYU3BVdGxRVUZCVU1wM0NPYTVvemI1Yk0xNjF6YjNVYWpiMFBrSzVYbVAvbEpUM3h2cWdrVkxsLy9WZDdyclpvZTZENUMzVUo0WEhOL3BxOHRzTmxmNC9mZmt5Wk55enB3NTBtNjNYeEw5cjY1L1R5S3FLbzZJSmFyQWtDRkRNR1RJRU9mcm1seU52bm56NXM3RklWdzFhOWJNNzBydzRlSGh6amtOS3hQSWF2S0Jsa1hWNC9nVk9pRWhvY2JLUE4vNTRueE5rM0crWEIvMXJZNnFQZzVjMWZ4VWZUWDF5Q2ZQZStUUDRNR0RMOGh4K1BneVVkVlZOSlVSMGFXa3NvWHRBbFhaUFVIejVzMHhjZUxFR2prV0VkVSt2S29TRVJFUkVSRVJFUkVSQlJrRHNVUkVSRVJFUkVSRVJFUkJ4a0FzRVJFUkVSRVJFUkVSVVpEVnhrRHNId0R5UWwySklNb0hjRFRVbFNBaUlpSWlJaUlpSXFJTHB6YXVlUElkZ0tjQTFNd3FNTFhQTVFBYlExMEpJaUlpSWlJaUlpSWl1bkJxWFNCV0NIRUt3SkpRMTRPSWlJaUlpSWlJaUlpb3B0VEdxUW1JaUlpSWlJaUlpSWlJTGlvTXhCSVJFUkVSRVJFUkVSRUZHUU94UkVSRVJFUkVSRVJFUkVIR1FDd1JFUkVSRVJFUkVSRlJrREVRUzBSRVJFUkVSRVJFUkJSa0RNUVNFUkVSRVJFUkVSRVJCUmtEc1VSRVJFUkVSRVJFUkVSQnhrQXNFUkVSRVJFUkVSRVJVWkF4RUV0RVJFUkVSRVJFUkVRVVpBekVFaEVSRVJFUkVSRVJFUVVaQTdGRVJFUkVSRVJFUkVSRVFjWkFMQkVSRVJFUkVSRVJFVkdRTVJCTFJFUkVSRVJFUkVSRUZHUU14QklSRVJFUkVSRVJFUkVGR1FPeFJFUkVSRVJFUkVSRVJFR21EWFVGaU02WEtUa0ZjOS85SU5UVm9QT3dlKy9Qb2E2Q1gyVjFZN3U2bE5YbTl1bkFkbHEzMUlVMkZhaWZ0dS9FdVhQblFsME5xa1I2eG9GUVY2SEc4YnhIRjRJcE9TWFVWYUFxNEhuaDRuQXhmVThpQ2dRRHNWUm5tUzBwTUZ2NFpZbHExcDU5U2Rpekx5blUxU0NxRU5zcGhjcFAyM2ZpcCswN1ExME51Z1R4dkVkRW5uaGVJS0s2aUZNVFVKMmlRdjRoSmZKQ1hRK3FLVEpmU25rMDVMV1E4aWpiRlhtckhlM1RnZTMwWWxDNzJsU2dWRlg5RlpENW9hNEhWWjJVS0pJU21hR3V4L2txNnk5c2UzVGhTWW1pc25NZjFUYjhQblF4cTV2Zms0aXFpaU5pcVU1UkMyemZLZlhEbnBJU2w0ZTZMbFI5VXNwanhmYkNqYUd1UjdHOVlHT2t0cjdLZGtXdWFrdjdkR0E3cmZ0cVc1c0tsTFZFWFJVWklZb1VhRnFIdWk1VU5TcmtDUWxybld0ekRzWDJnbzNob3A2R2JhOXFJclM0UEV5anhBRkFxVjNOS3JiaHQxRFhxYTVSSVU5WVM5UjFvYTRIZWVQM29ZdFhYZjJlUkZSVkl0UVZJQ0lpSWlJaW9wcGhNQmltQTVoUi9uS0cwV2g4T1pUMUlTSWlvcjl3YWdJaUlpSWlJaUlpSWlLaUlHTWdsb2lJaUlpSWlJaUlpQ2pJR0lnbElpSWlJaUlpSWlJaUNqSUdZb21JaUlpSWlJaUlpSWlDaklGWUlpSWlJaUlpSWlJaW9pQmpJSmFJaUlpSWlJaUlpSWdveUJpSUpTSWlJaUlpSWlJaUlnb3lCbUtKaUlpSWlJaUlpSWlJZ295QldDSWlJaUlpSWlJaUlxSWdZeUNXaUlpSWlJaUlpSWlJS01nWWlDVWlJaUlpSWlJaUlpSUtNZ1ppaVlpSWlJaUlpSWlJaUlLTWdWZ2lJaUlpSWlJaUlpS2lJR01nbG9pSWlJaUlpSWlJaUNqSUdJZ2xJaUlpSWlJaUlpSWlDaklHWW9tSWlJaUlpSWlJaUlpQ2pJRllJaUlpSWlJaUlpSWlvaUJqSUphSWlJaUlpSWlJaUlnb3lCaUlKU0lpSWlJaUlpSWlJZ295Qm1LSmlJaUlpSWlJaUlpSWdveUJXQ0lpSWlJaUlpSWlJcUlnWXlDV2lJaUlpSWlJaUlpSUtNZ1lpQ1VpSWlJaUlpSWlJaUlLTWdaaWlZaUlpSWlJaUlpSWlJS01nVmdpSWlJaUlpSWlJaUtpSUdNZ2xvaUlpSWlJaUlpSWlDaklHSWdsSWlJaUlpSWlJaUlpQ2pJR1lvbUlpSWlJaUlpSWlJaUNqSUZZSWlJaUlpSWlJaUlpb2lCaklKYUlpSWlJaUlpSWlJZ295QmlJSlNJaUlpSWlJaUlpSWdveWJhZ3JRRVJFUkVSME1XclRwazI5cGsyYnRnaDFQZWlTRXh2cUNoQVJFWkZ2RE1RU0VSRVJFZFV3dlY3Zkc4Qi9BYlFKZFYzbzBpS2xiQ3lFQ0hVMWlJaUl5QWNHWW9tSWlJaUlhcGlVY29DaUtOZUMzN2NwUktTVVVnaGhDM1U5aUlpSTZDLzhZa2hFUkVSRVZNTVVSWWxDK1hkdEtlVVpBR2RDV3lPNkJHV3Bxcm8xMUpVZ0lpS2l2ekFRUzBSRVJFUVVYTXRLU2tyZUNYVWw2TktpcW1wQlJrWkdkcWpyUVVSRVJIOWhJSmFJaUlpSUtJaUVFS2ZTMHRJeVExMFBJaUlpSWdvdEpkUVZJQ0lpSWlJaUlpSWlJcnJZTVJCTFJFUkVSRVJFUkVSRUZHUU14QklSRVJFUkVSRVJFUkVGR1FPeFJFUkVSRVJFUkVSRVJFSEdRQ3dSRVJFUkVSRVJFUkZSa0RFUVMwUkVSRVJFUkVSRVJCUmtETVFTRVJFUkVSRVJFUkVSQlJrRHNVUkVSRVJFUkVSRVJFUkJ4a0FzRVJFUkVSRVJFUkVSVVpCcFExMEJJaUlpSXFJNlRKdVFrTkJDVVJTMzc5V3Fxc1lLSVFBQVVzcFl2VjUvdWV0MnU5MXV0MWdzSndEWUxseFZpWWlJaUNpVVJLZ3JRRVJFUkVSVVY4WEZ4VVUyYnR6NGN5bGxWNDlOamN2L0FjQ3A4bit1anA4K2ZYcFFWbGFXTmVpVkpDSWlJcUphZ1NOaWlZaUlpSWpPVTFaV2xyVlJvMFlXSWNTdEZXUnpEY29DQUtTVW14bUVKU0lpSXJxMGNJNVlJaUlpSXFKcXNObHNuN3ErbGxMNi9PZEtWZFVsRjdTU1JFUkVSQlJ5RE1RU0VSRVJFVlZEU2twS21wUnlWNkQ1cFpUN2twT1RrNE5aSnlJaUlpS3FmUmlJSlNJaUlpS3FIbFZLdWNJelVRZ0J4NEpkcnFTVW53RlFMMFRGaUlpSWlLajJZQ0NXaUlpSWlLaWE3SGI3VjFMS013Rmt6VlVVNVp1Z1Y0aUlpSWlJYWgwR1lvbUlpSWlJcWlrOFBQeFBBT1lBc2xwS1NrcE9CcnMrUkVSRVJGVDdNQkJMUkVSRVJGUk5TVWxKK1VLSWZWSksxVEVkZ2VzaVhVSUl5TElYU2FtcHFhZENXRlVpSWlJaUNoRUdZb21JaUlpSXFzK3VxdXBPQUJWTlQxQlFucWYwQXRXSmlJaUlpR29SQm1LSmlJaUlpR3FBeldiYkpZVElxU0RMV1p2TnR1dUNWWWlJaUlpSWFoVUdZb21JaUlpSWFrQnFhdXBKVlZWM0FXVlRFVGk0L0wwek5UV1Y4OE1TRVJFUlhhSVlpQ1VpSWlJaXFqa0xLOWcyNzRMVmdvaUlpSWhxSFZGNUZpSWlJaUlpQ3BCV3A5TWRVQlNsZzJ1aWxETExaREoxQWVlSEpTSWlJcnBrY1VRc0VSRVJFVkhOc1FraFZuc21DaUhXZ1VGWUlpSWlva3NhQTdGRVJFUkVSRFhJYnJkL0JzRHFrbVJWVlhWOXFPcERSRVJFUkxVREE3RkVSRVJFUkRXb3BLVGtOeW5sZnNkcktlVittODMyU3lqclJFUkVSRVNoeDBBc0VSRVJFVkVOMnI5Ly8xa0EyMlE1QU51c1ZtdDJxT3RGUkVSRVJLSEZRQ3dSRVJFUlVjMHFWVlYxcnhEaW5CRENxcXJxM3N6TXpPSlFWNHFJaUlpSVFvdUJXQ0lpSWlLaUdpYWwzQ0dsekFhUUo2WGNFZXI2RUJFUkVWSG9NUkJMUkVSRVJGVERMQmJMcndBc3FxcW1sdjlOUkVSRVJKYzRFZW9LRUJFUkVWSGQwTEpUcDJiaDJxZ2hDcFM0VU5lbEx0QXE2QUZJalUwVkthR3VTMTBncFhxczJGNjQ0VVJtWms2bzYxTGJ0R25UczdFbVdoa3NoS1pUcU90Q3RZTUtOYXZFVnJqNVl1OHZ2TzVjMm5oZG9JdVJOdFFWSUNJaUlxSzZJVHdzYXJBaWxUZUZRSk5RMTZVdXNFc0FFQkFDZDRlNkxuV0RraGNlRmxVS1lGbW9hMUxiYU9wcmJ4QUNid3FnUmFqclFyV0RJcFUvdzhPaUpDN3kvc0xyenFXTzF3VzYrSEJxQWlJaUlpSUtpQ0tWOXJ3WnBtQVJBZzBWcWJRUGRUMXFJeUZGV3dIQklDdzVDWUVtbDBKLzRYWG4wc2JyQWwyTU9DS1dpSWlJaUtyczZpc1QwZWVxM3FHdUJsMEVkdS85R1h2MkpZVzZHblZHOTI1ZGNQUEFBYUd1Qm9YSWo5dDJ3bXk1TkdjNzRYWG4wbEhWNjBKaVltTFRwS1NrM0NCV0NRa0pDUVB5OHZKMlpXVmxXWDFzRmdDa3IvMTBPcDNPYkRhYkF6MU90MjdkbW9TSGgyc3NGa3Uydnp3R2c2R1gwV2kwQkZvbTFTNE14QklSRVJGUmxmVzVxamNtamg4WDZtclFSZUVEQm1Lcm9FZTNydXg3bDdDelo4OWRzb0ZZWG5jdUpWVzdMdGp0OWxzTkJzTnd1OTMrZEhKeThrRkh1azZuaXlzcUt2cnp3SUVENXlyYVg2ZlQ5U3NwS2ZrNVBUMjl4RjhlUlZIZWFkeTRjV1JNVE15VktTa3BwMTIzVC92NHFBQUFJQUJKUkVGVTZmWDZad0g4WWpLWlB2ZllUU3VFMks3WDY3OVJGR1ZFVWxKU2FXWHZKU0lpWXFDaUtJc01Cc04vakVianYvMWsyMmd3R0k3YmJMYmhGb3ZsV0dWbEppUWszRnRRVVBCMVptYm0yY3J5VXZBeEVFdEVSRVJFUkVSRVJIV1MyV3hlYWpBWUJtczBHck5PcC91YjJXemVBUUJDaU83UjBkRWZHQXlHdGY3MmxWSUtJY1NqRVJFUit3QU1CR0R6ekJNZkg5OElRSGNwNVhUUElDeFFGcVJWVlRWTnI5ZDNNNWxNcnpyU0RRWkRYeWxsUFZWVlh6V1pUSlVHWWN2THVsb0lVVjlLYWF5Z3psWUErd0lKd3BhWCtXZE1UTXhCblU0M3ptdzJyd3RrSDZCc3BMR3FxaXRWVlgwbU9UblpGT2grVkRFR1lvbUlpSWlJaUlpSXFNNnkyV3d2YUxYYXU0VVFBd0hzS0U4dUFkQk9WZFVaWnJQNWpMOTlEUWJEYUFEcjRTTUlDd0FhamVaNkFMRGI3VXQ4YlU5S1NpclU2L1h2Q0NIZTFPdjFhMHdtVXpvQVNDbUhBVmhjeFNEbWpWTEtESlBKOUZVRmVXd0EvRTVkNE1sa01tM1I2L1ZiaEJCZjZQWDZhMDBtMHk0QTBPbDB3NFVRandFNEpJVHdHZzBzcFd3bmhLaXZLTXJMaVltSjl5Y2xKZVZWNFgyUUh3ekVFaEVSRVJFUkVSRlJuV1d4V0g0MUdBeHZxS3E2Q0FBNmRlclVRRXBwRjBJRXRMK1UwdTlqKzBLSW13RnNjUjJCcXRmcm55OHVMbDZTbnA1K0FnRHNkdnR5alVielh5bGx0TXQrZjdOYXJZUEtYMm9BMkN1cVEySmlZanNwcFE3QXBNcXFXOGwyWCsvaEhRQ2pBUFFDc0FzQXpHYnpad0RXVkZZdnFsa014QklSRVJFUkVSRVJVWjFtTkJwZmRQd2RFeE16dHFMSCt6MHBpcUx4czBrSUlXNlRVdTQzR0F4ekFFQktHU09FR0JNWkdYa0hnSDRBVkl2RmtxM1g2KzgwbTgzN0FNQmdNUFJSVlhWbGVucjZpYmk0dU1oR2pScHRBUEMxeVdSNnkxOGRwSlIzQWJBV0Z4Y3ZjNjJhWHEvL1RBanhydEZvL0Q3UTkrUEphRFR1MGV2MTh4UkZXZW14aVVIWUM0eUJXQ0lpSWlJaUlpSWlxbE1TRWhKdVRrNU8vaDRlVXdybzlmcmVRb2hEVWxacDRLalArSmpCWUxnV2dQYmN1WE8zWjJabUZwZW5qWmRTOWlrdExSMnUxK3NYQ0NGaUFDUUN5RE1ZRERjNjlsVVVwYUhCWUpCU3l2bENpSFFBYlJNU0VpNUxUazcrM1U4ZEhwQlM3bytJaUpobU1CZ0FBRkxLYUNIRVhRQUd4OGZIWDVHU2tuSzRLbS9LaFRTWlRFK2U1NzZJaTR1THpNcktzcDd2L3ZRWEJtS0ppSWlJaUlpSWlLaE8wV2cwNFFhRElWVksrWmpKWlBySmtTNmxISDd1M0xscDlldlg3d3NBUW9pWkJvUEJhdzVVRjlGU3lraGZHNlNVSXdHODVnakNBaEFBL2c1Z1NHcHE2bEVBWXdGQXI5ZC9EaURMWkRKTmNleHJNQmc2QVhoSVVaU1hrcEtTY2l0Nkx3YURvUmNBdlpUeVdwUEo1SmpqRm5xOWZuRDVNZDZvUmhEV1FRR2dWblduaElRRXZVYWpXUmNURTNOYlNrcEtTalhyY01saklKYUlpSWlJaUlpSWlPb1VvOUc0U2EvWER4RkNiREVZRExjWmpjWnY0dUxpSWhWRmljM016Q3pXNlhRQWdNTEN3dWNPSERod3psODVCb01CVXNvTm51azlldlNvTDRUUUN5RW02blM2NGZuNStSc2FOR2h3czZxcS96R2J6Yi9WOE51WkFHQ2IyV3plNFpFK1VFcVpmKzdjT2M4cERTcWQvTFpUcDA0Uk5wdE5BRUNqUm8wNkNDRldTaWxIMk8zMklxMVcrN2FVTWgrQTZ3SmNNUUM4UGljaHhKVlNTaGtXRnZadXAwNmRic3ZNelBRN255NVZqb0ZZSWlJaUlpSWlJaUtxaTZaTEtjY0F1QXJBTjQwYk43NUhTdm1EYTRiNjlldmJBVUNuMDQwcUtTbjVQRDA5M1cxMHJORm9mTXBYd1pHUmtVOUlLYWNhamNaU2c4RXdLeVltNWg5Q2lERm1zL2xJVGI0QnZWN2ZETUJvVlZVbit0ZzhGTUJxeitDbkVPSnZCb09oSjRDMVo4K2VYZWN5WXRlcGZ2MzZJeFJGR1F6Z1R5bGxESUI0QUwwc0ZzdksrUGo0QjFKU1VrNjc1amNZREY5TEtXTVVSZmxIVWxMU0h6WDJCc21ORXVvS0VCRVJFUkVSRVJFUlZaWEpaTXFSVWo0SFlGRjUwdjJLb213R0FDR0VCZ0NLaW9wc0FLQW95dHpJeU1qa1hyMTZSVmRXYm1KaVlwU1VNdHBrTW4wSEFGSktxNVJ5WlZKUzBua0hZVHQxNmhUaFo5UFRVc3IxaXFKY2FUQVlkaVVrSk53TUFEcWRUaWVFNkN5bDlGeGdDMUxLYjZXVXowa3BuNHlKaVRtcTErdW5lcjR2czltODFHZzBqakFhamVPRkVPOEJnTWxrV2drQW5rSFlYcjE2dFVIWjZOc01CbUdEaTRGWUlpSWlJaUlpSWlLcWs4eG04MXlUeVhROElTR2hDd0NabEpTVUJ3QlN5dm9Bckk0UnNGTEtZZ0NMTFJaTGdXUGZidDI2TmRIcjlVTTl5MHhLU2lvNWQrN2NUSmNrbTJlZXF0RHI5ZmZIeE1TazZQWDYxcTdwVjF4eFJWc0F0MHNwbnpBYWplTUFITkZvTk4vbzlmcnJoUkQzQXpoaU5wdTMrQ3JUWkRMOVpqS1piZ0N3UmdqeGlsYXIzWjJZbUJoMVB2WFRhRFRQU2lsL05Kdk56NS9QL2hRNFRrMUFSRVJFUkVSRVJFUjFtcUlvLzVCU3JuZThGa0kwa0ZMbXVyeTJBeWgxMlVYVXExZHZzUkRpWnAxT2Q1M1piTjduc3MyV21abnBHbnlWcnNkS1RFeU1VbFYxcVJCQ0FzaEcyVUpibHhzTWhqa3UyUm9DZ0txcXI1YnYvejJBZXdDODdjZ1FGaGIycXFxcTl5Y25KNThCQUp2Tk5rYWowVndOb0RXQWg2V1VjMUR4QWxzMms4azB6bUF3Q0FDUHFhcmFHOEJQRmVUM2twaVkyRkZWMVJFQXJuUzh6NFNFaEd2dGR2dWgxTlRVazFVcGl5ckhRQ3dSRVJFUkVSRVJFZFZaNVlIUmgreDJlNElqVFVyWlJsR1UzMTFlU3lIK1d1TktwOU85S1lRWW9xcnFPM2E3L2MrcUhDOHBLYWtRd0hESGE3MWV2MTFLK2FYSlpIck5wZnpPaXFJOHBDaktTMGxKU2JtZVplajErcHVFRUo4bUp5ZWJIR2tXaTZWQXA5UDlUUWd4V0FpaExTNHVuaGRJZllRUUUxUlZiV3l6MlZLcThqNEFRRW81RjhEekpwUEp1UUJaY1hGeFJyMTY5YllrSkNSTVNrNU8zbHJWTXNrL0JtS0ppSWlJaUlpSWlLak9rbEwrQThBUmk4Vnl6SkdtS0VwN0FPbSs4dXYxK2plRkVEZW9xbnFsMld3MlYvZjRRb2dPUW9palZkbkhNZitzcDl6YzNHUE5temQvWGtvNUt5MHQ3VlFnWlNVbEpaWENKVEFjS0wxZVB3WkFpY2xrV3V5YXZuLy8vajhURWhKbUtvcnl0VjZ2SDJVeW1iNm9hdG5rR3dPeFJFUkVSRVJFUkVSVXB5UWtKQXpRYURSeHFxbzJrRksrQm1DMlJ4WURnQ1VlYWRFR2crRWpBQmxHby9FcW5PZmNyMjNhdEtuWHJGbXphMHdtMDNjSkNRbVhBV2dsaFBqWk5ZK1VVdmpadlVKTm16WjlFY0RaYytmT3ZYNCsrd2RLcjllUEVFSk1MQ2dvdU5iWDl1VGs1TThNQnNOTEFENDFHQXg5alVaalVqRHJjNmxnSUphSWlJaUlpSWlJaU9xVTVPVGtuL1I2ZmFRUVlyb1FJa0pLNlF5RXhzZkhOd0xRUzFYVmJ6eDJ1OUZtczQyMVdDeS91aVlhRElZK1VrcGhNcGwyVlhiY1hyMTZ0ZGRvTlA4dUxTMmRCQUNLb2d5VlVoNDBHbzM3WGZNNUFyR3FxZ1lja05YcjliMkZFUCswMld3M1pHWm1GZ2U2WDFVbEpDVDBCUENKbEhKalZGVFVHd2FEb1Q2QTZQSi9oVkxLVTFMS1BDbmxQaUZFUElEeEFNWUVxejZYRWdaaWlZaUlpSWlJaUlpb3JyR2JUS2F2ZERyZHY0VVFDNlNVdnpnMmhJV0YzU0dsTkpuTjVrTWUrMnowRE1JQ2dOMXVyNmZSYU1Jck82QmVyeDhzaEpodXRWcnZTRTlQUHdsQUFCZ3ZoSGpITTI5WVdKaVFVcUswdEZRSjVNMzA2dFdyalJEaUN5bmxZeGFMeFJqSVBvRlNWVFZHVVJUMDZORWpQRDA5dlNRNU9Ubk5ZRENzazFKZUw0VFlBT0FiQUJZaFJHYjUvTGNPUXEvWER3QndyaWJyY3lsaklKYUlpSWlJaUlpSWlPb2tSVkZpQVVBSWtWMmVKQUJNRWtKTUQ3UU1qVVlUTGFWczdHKzdFQ0pTQ0RFV1FHc3BaZi8wOVBRVEFHQXdHTVlES0JaQ3pQZmNSMVZWUlFpQnNMQXdUV1hINzlHalIwdU5Sck5KVmRWcFpyTjVaU1haQXg1aEd4OGYzMEdyMWY2ZkVLS25sUEt0aUlpSXRUMTc5cncvTFMzdGxCQml2TlZxUFplZW5wNWZRUkZTQ0RIV1pyTWREUFNZVkRFR1lvbUlpSWlJaUlpSXFLNUtCQUJGVWM0QWdGNnZmMWhLZWRoa01xMzF6Q2lsOURjNnRaa1E0am9BeXp3MzlPelpzekdBT0NsbEN5SEVOU2FUNlRmQU9aM0JSQ25sMzh4bWM2bm5mamFiVFJNV0ZvYlMwdElLQTdHSmlZbmRwSlRMcFpTVHpXYnpsc3JlckJCQ0E2RFM0SzdCWUhnS3dFd0F1N096czI4OGR1eFlVYTlldmE2T2lJajRUcWZUdlExZ1JYcDZ1bGU5UFJtTnh1OHJ5ME9CWXlDV2lJaUlpSWlJaUlqcUpDbGxXd0RTYURRVzZ2WDZ5d0dNS1NvcUd1YVpUd2lSQjJDUVhxL2ZKWVNRam5SVlZSVUEvNUJTWG1Vd0dMNHdHbzJiWFBkTFMwczdaVEFZcGdNNFlqUWFMUUNRa0pDZ2wxTCt4MjYzMzJ5eFdMSjgxVXRSRkMwQVJFUkUrSjN5UUsvWFA2Q3E2dlhGeGNXM09VYlpCdkIrTlVLSVNxZFJBQkFycFR4WVdGZzQ3Tml4WTBVQVlMRlk5bHh4eFJXRHc4TEMzbEpWZGJaZXI5OHRoTmd2cFR3Sm9FQUlVYXlxYXJFUVFsTituRWdBallRUWpjby81L1RpNHVKWDA5UFRTd0twSzNsaklKYUlpSWlJTG1tblRwM0NxVk9uMEtsVHAvUGV2M0ZqdjA4ekFnQzJiZHNHbTgyR0FRTUdCRnh1Zm40KzZ0ZXZIMURlZ29JQ1JFZEhCMXcyVVhWWnJWWkVSa2I2M1c2MzIvSEhIMytnVFpzMkFaZVpsNWVIbUpnWUtFcEEweWxXR2ZzVW5hK3NyQ3pFeGNWVnE0dzllL2Fnb0tBQTExOS9QVFNhU2djeittVTJteUdsaEY2dnIxWjlxdXF6eno3RGxWZGVXZTNQSVVnV0N5SGFkTzNhTlFiQUs2cXEzcmQvLy80L2ZlUjdHY0JNSWNRYXgwSmFBQ0NFQUlBQ0FHOVpyZFp2ZlIzQWFEVCsyL0czWHE4ZktJUzRVUWd4eEdReUZmcktYeTVNU3ZtcnpXYnpPYitxVHFlN1JnaHgwR2cwZW8zQ3JVUWtnRE9WWlRJYWpUTTZkZXIwVm1abXB0dnhVMU5UVHdJWXJkUHBPZ3NoUmtvcHJ3VndweENpQllCSXh6bTQvSE54OWFESlpLcHFYY2xEY0s1d1JFUkVSRVFobHBLU2dyTm56MWFhTHlNakEvZmRkeDhXTFZwVTVXUFk3WGJjZDk5OVdMQmdRWVg1cnJ6eVNzeWFOUXRQUGZWVXdHV3ZXYk1HTDcvOE1rNmZQbDFwM3ZIangrT1ZWMTZCMVdvTnVIeWk4M1hpeEFtTUhqMGFXVmsrQjRFQkFCUkZ3ZDEzMzQyNWMrY0dYTzZmZi82Smh4NTZDTHQydVM5YWJyVmFjZlRvMFVyMy8rMjMzNUNUaytOM08vdlVwVzM3OXUzWXQyK2ZXOXBISDMyRWpJd001K3ZQUC84Y2h3OGZkc3Z6KysrLzQ5NTc3OFg4K1Y1VGdGYkowYU5IOGN3enorQ05OOTZvVmptSERoM0MyTEZqdmZwSnNCa01Canp3d0FPWVBYdjJCVDF1SUV3bTB5S2owWGg1dlhyMUVvdUxpOGNuSnlmLzdpdWYwV2hjWXpRYXV4bU54bFltazZtbDZ6K2owZGpSWkRKTkNXU2taMGxKaWNsb05MN29zYWlWRnlIRXdkT25UL2V3V0N6WnZyYWJ6ZVlkUnFOeGQyRHY4aTgybSsxNm85SDQzMER5Wm1abSt2MGlaRGFiRDVsTXBsZE1KdFBOSnBNcHptZzAxak1halZvaFJMUVFJcmF3c0xDcHpXWnJVVkpTMHRKcXRiWXltVXpMcTFwWDhzWVJzVVJFUkVSMFVhcFhyeDd1dnZ0dURCOCtIR1BHaklGVzYvdXI3KysvL3c0aEJJWVBIMTdsWTVoTUpwK2phYi85OWx2Y2ZQUE56dGVSa1pFWU1tUUl2dnp5UzY4eTl1elpnNnV1dXNwcjVNbjk5OStQSjU1NEFpTkdqTURTcFV2UnNtWExDdXNTRlJWVjRRaEZvcHF5ZGV0V1pHVmxZZGV1WFg1SHh6bmFjNnRXclFJdXQwT0hEaGc2ZENnbVRKaUFTWk1tNGU5Ly83dHoyNGdSSXpCa3lCQkVSRVQ0M1gvYnRtMndXcTErK3d2NzFLWHR6ei8veEgvLysxL2NjY2NkenJTdnYvNGFTVWxKbURkdkhnQ2dUNTgrZU9paGg3Qmd3UUowNk5BQkFMQno1MDVvdFZvTUdqU29Xc2NQRHk5N2t2eUpKNTZvVmpsaFlXRUlDd3REMzc1OXZiYk5uRGtULy96blA5MUdmaDg1Y2dSdnYvMDJYbnJwSmNUR3hsWmF2ci9SdngwN2RzVFlzV094WXNVS1RKbzB5V3Q3VGs0T2hCQm8yclJwRmQ5UnpUR2J6VDljaU9Pa3BhV2RDaVNmMld5dWROVHErVWhKU1RsY2VhN3pacThzd0V6VncwQXNFUkVSRVYyVU9uWHFoQkVqUnVDOTk5NkRFQUtQUHZvb2dMSlJySzZQaFI0OGVCQmR1blJCZ3dZTnFueU0xYXRYWS9EZ3dianh4aHZkMGovNTVCTllMQmEzdEp5Y0hIVG8wQUd6WnMxeXBsbXRWcXhkdXhhMzNYWWJwaytmN3ZaSXRoQUNUei85TkVhT0hJbXRXN2RpNU1pUmZ1dWgxV29EdXNHbUMwSWJGeGVuemNyS3VtaUhVbTdac2dWWFhYVVZSbzRjaVhmZmZSZTMzMzQ3MnJWcjU1VlBvOUdnWWNPR2JtbUxGaTFDbno1OTBMTm5UNTlsMzNubm5WaXhZZ1cyYmR2bURNU0doWVhCYXJXaVg3OStGVTd2Y2ZMa1NaU1dsdm9Oc0xKUEJWMnRidnRoWVdHb1g3OCtwa3laNGt3em04M28zNysvODNXYk5tM1FxVk1uVEowNkZTdFdyQUJRTnBMMm9ZY2VxdllqK1dGaFlRQ0EwdEpLMTBZS3FCeGZObTNhaEt5c0xIVHAwc1daZHZEZ1FaaE1KaVFrSk9EKysrK3Z0UHdaTTJhZ1NaTW1QbjlFS1NrcFFaY3VYZHl1WXc3YnQyK0hsQklMRnk1RTgrYk5BM3czRkVweGNYR1JXVmxacFFEc29hN0xwWVNCV0NJaUlpSzZhTjF6enoxWXZIaXhXK0IxM3J4NW1EaHhvdk4xZW5vNnJyNzZhcTk5aTR1TE1YbnlaRHorK09NK2cwYkhqeC9IbmoxNzhQbm5uN3VsNzl5NUU3Lzk5aHVXTEZsU2FmMFdMMTZNL3YzN1krellzVDdueGV6Y3VUT0dEUnVHM3IxNzQ5eTVjemgxNmhTaW9xSXdmLzU4UFByb28yalJvZ1VBbi9PNFVZajA2TkdqZFdSazVPcEdqUnA5V1ZwYStubHFhbXBHNVh2VkhVZU9ISUhKWk1KNzc3MEhBTkRwZEJnN2RpeVdMbDNxRmJnUlFrQlZWY3ljT1JQWFhITU40dUxpc0dEQkFxeFpzd1lyVjY1RVRFeU1WL2thalFhUFAvNDRvcUtpQUpUTjFlcjRPeENWelFITFBoVThDUWtKTFJSRldkQ29VYU5rbTgzMmFVcEtTaG9BTmRUMWNnaDA3dUZycjcwVzc3Ly9QbFJWeGVuVHAzSDA2Rkg4OTc4QlBRVWUwUEZ6Y25KOGpocmRzV01IR2pSb2dQajQrQXJMcWFodGFyVmFEQnc0RVBmZGQ1OHpiZFdxVlRoeTVFaEFRVmhIR1kwYk4zWUxXQWNpUFQwZHJWcTFRck5temFxMEg0Vk9iR3pzR0wxZWY3T3Fxc3VzVnV2L0RodzQ0SE11VzZwWkRNUVNFUkVSMFVXclljT0dlT1dWVjNETk5kZmcwS0ZEYU5ldUhmNzN2Lzg1UnlRVkZ4Zmp3SUVEYU51MnJkY0luN3k4UE96YXRRdUhEaDNDSjU5OGdpWk5tcmh0WDdKa0NSNTk5RkhuVFdkeWNqSTZkKzZNbDE1NkNWZGRkUldTa3BKdzh1UkpEQmt5eEdmZHNyT3pjZTdjT2J6MTFsc1ZCZ2ltVHAwS0FOaXdZUU91dSs0NlNDbXhkdTFhZE92V0RmZmNjdzhBM3dHR2d3Y1BvbG16Wm1qVXFGR0FueGJWQkNGRXVKU3lweERpNnZEdzhGZjBldjMzcXFvdWwxTCtrSitmZitydzRjUDVxTU9qajlhdVhZdTR1RGpuanhkOSsvYUZFQUtyVjYvR3hJa1Q4ZEZISCtISWtTT0lqbzZHeldiRDVzMmJjZm5sbDhOa01tSCsvUGxvM0xneFB2endRNTlCV0FmWGFUM1dybDNyTmtWQlplejJ5ajlhOXFuZ0VFS0VBZWdpaEJnU0ZoYjJnbDZ2M3lXbFhHNjMyNzhPRHcvL015a3BLYVJ0djdKQWJGcGFHbnIyN0lrQkF3YWdlZlBtVUJRRm16WnR3cVJKa3hBZUhvNDllL2FnZS9mdTUvWDBoS3VNakF4MDc5N2RMZTM0OGVPWU5tMGE3SFk3Rmk5ZTdKd1d3UmZYUU96WnMyZngvZmZmTzZkYnFNNGlZQTcrcHZFSlJKTW1UZmdqUmgyaUtFb3pBTU0wR3Myd3FLaW9ISjFPOTRtcXFwK1dsSlJrUmtkSG4wMUtTcXJlOEczeWlZRllJaUlpSXJxb0RSdzRFUG41K2JCWUxQajIyMitoMFdpY0kzMisvUEpMckZ1M0RqTm16RUM5ZXZYYzlwc3padzV1dU9FR3ZQRENDMTVCMkVPSERpRWpJd1BQUHZzc2dMSkhUWjkrK21uRXg4ZGo2ZEtsYU4yNk5kNTQ0dzE4L2ZYWGFOV3FsYy9WclJzM2JveUJBd2ZpZ1FjZXdLeFpzNXlQVXk5ZnZod0pDUWxlbzZMKytPTVB4TWJHNHR5NXNnRXJPcDNPdWMzMXhyZTR1QmdXaXdYLy92ZS9ZYmZiOGRsbm4zR2V5eEFTUXR5bzBXaHVsRktlYXRpd29jbGdNT3l4MisyN2lvcUtkaDg4ZURBMzFQV3JpcEtTRW16Y3VCR1BQZmFZTTAxUkZBd2JOc3o1ZVBmRER6L3MzT2FZZG1QUW9FSDQvUFBQc1dyVktpeGV2TmhyNUd4S1NncmF0V3ZuTlkxQmFXa3BTa29xWFRmSGphOUFMUHRVYUFnaCtwYi9PeU9sTkJrTWhwOVZWZDFoczlsMmw2L2FmcUhyVStIMmhRc1hvcUNnQUYyN2RnVUFXQ3dXcEthbUlpY25CM3YyN01FMzMzeUR1TGc0TEZ5NE1PQmpIang0RUVJSWRPN2MyWm1Xbkp5TXUrNjZ5L242OU9uVG1EQmhBbHEwYUlISmt5ZWpmZnYyYm1WWXJWYk1talVMWVdGaDBHZzBPSHo0TU94Mk8yYk5tb1hNekV3Y1BYb1V4Y1hGdU8rKys2b1ZSSFVJZE9Td0x6YWJyZHJIcDlBUVFqUVRRa3hVRkdXQ1JxTkpVVlYxbDA2blN4VkM3RENaVEdrQStEKzNoakFRUzBSRVJFUVhsV1hMbGlFaUlnSjMzMzIzODZaMDU4NmQ2TkNoQTk1KysyMDgrT0NEenJ6cjE2OUhiR3dzc3JPemNmbmxsenZUYzNOem5UZS9uamZ2dWJtNW1EWnRHbWJNbUFHTlJvUEN3a0o4L3ZublVGVVYvL3puUDlHMmJWdElLYkY5KzNZODhzZ2pPSFhxRlA3eGozK2dUWnMyQUlCMTY5Ymh5aXV2ZEM3d3BkUHAzT2Fydk8yMjJ6QjY5R2dNR2pRSVR6NzVKSVFReU0zTlJYUjBOQURmd1FTNzNRNmowWWlGQ3hkQ285R2daOCtlYU5PbURWcTNiczJBVVMwaGhHZ01ZQ0NBR3pRYXplbjY5ZXZuNm5TNkxWTEtaY25KeVVtb0E2TmtOMjdjaU5PblQyUERoZzBZTm15WWMrR3N5aFlmT25yMEtHYlBubzBYWG5qQmF5UWdBRFJ0MmhRUFBQQUFIbnp3UWJjQTFkYXRXMkV3R0p5djE2OWZqNlNrSkwvSE9YandvRmNRQzJDZkNqVWhSQ3lBQVZMSzY0VVFqNFNIaDJmcmRMcGROcHZ0dzlUVTFMMjRRQUVlSVFUeTgvUGRubjQ0Y2VLRTgrL0l5RWkwYXRYSzd5UDVack1aQXdjTzlMbHQ1ODZkU0VsSjhVcmZ2SGt6VHA4K2pibHo1enJUdEZvdFRwdzRnWll0V3lJM054Y1RKa3pBa0NGRDhQREREL3NjMFJvWkdZbm5uMy9lZVQyYk9YTW1qRWFqejNyV3hJaFlJUVFzRm92UGVXQ2xsSDREMnIvLy9ydlAva2QxamtZSW9RT2dFMEpZQVdUcjlmcURVc3ExVnF0MTFmNzkrLzhNZFFYck9nWmlpWWlJaU9paU1tTEVDSXdaTXdacjFxekJPKys4ZytiTm15TXBLUW5QUC84OGZ2enhSMmUrWThlT0lTa3BDYSsvL2pwMjc5N3RGb2pWYXJXWU1tV0t6eHZPNU9Say9QTExMM2orK2VkeHhSVlhvR1hMbGxpK2ZEbmVlZWNkNStPa1NVbEpLQ29xd2ozMzNJT29xQ2puelh0S1NncDI3TmlCV2JObStaM0xNalkyRnRPbVRjTVRUenlCcGsyYll0U29VZmptbTI5dzdiWFh1dVg3K3V1dkVSMGREU0VFVHAwNmhjR0RCMlBzMkxITzdaOSsrcW5YQ0VPNnNLU1VYbWxDQ0EyQXBnQ2FLb3JTRGNCNHZWNS9DTUJLS2VVYXE5VjZkUC8rL1htb1phT1A3SFk3bGkxYmh2cjE2Nk5idDI3T0lHeGxTa3BLOFB6enoyUElrQ0VZT25Rb0FHRHUzTG5vMkxFamJydnROZ0JBcTFhdE1INzhlTHp3d2dzNGNlS0VNN0M3WThjT1RKOCszVm5XWFhmZGhldXV1ODd2c1ZxMmJPbTJTSkVEKzlTRjU2ZnRLd0FhQTJpc0tFcTM4UER3aC9WNi9TOEFWdHZ0OXM5TFNrcCsyNzkvLzFrQVFYa2NXa3JwYzdFdWwvcFZXb2EvUERxZER1SGg0V2pidHExelRtTzczWTRWSzFiQVlEQ2dlL2Z1eU03T0JnQmNjODAxV0xseUpXNi8vWGJNbmowYjA2ZFA5L2tEaFN2WGthNG1rNm5TZWxhSDNXNkh3V0R3R2VqOTVaZGY4UDc3NzJQS2xDbGVpK0wxNnRYTDU5TWZWSGQ0OWxzaFJDU0Fka0tJZGtLSW0rclZxL2Vhd1dENFJrcTVvTFMwTkVWUmxIeUx4VklRbXRyV1hRekVFaEVSRWRGRkpUdzhITk9uVDhmSWtTT3hhZE1takI0OUdvV0ZoVjQzMEI5KytDSDY5ZXVIZ1FNSDRwbG5ubkZiM0NRMk5oWnIxcXlCUnFQQnNHSEQzUFliT0hBZ1pzMmFoWDc5K2tHcjFlSzU1NTdEaEFrVDBMdDNiMmVlVFpzMjRZRUhIa0JVVkpUenhrWUlnWXlNRER6eHhCUE9JR3h1YnE3UFJWdXV2dnBxeE1mSEl5OHZEMEJaQUxkTGx5NVl2MzY5Y3dxRkcyKzhFVDE2OUFBQTdONjkyNnNNbTgxVzRlcmF0WkZXcUpjWkRJYnBBQ0NsVktXVU5pR0VCQ0NGRUtxcXFsSUlvUW9ocEtxcXFoRENtZTdJNDloVy90cVJUM1dVSTZWVVBmTTZ5Z0VnUFk4QlFDcUtvdHJ0ZG1lNjNXNTM3T000dnVwU3o5YmxBU2VmWEc5MEhXMVNDTkVad0ZRaHhKUjY5ZXFsR3d5RzdWTEtQYVdscGR0VFUxT1BCdW5qcnBKdnYvMFc3ZHUzUjRNR0RkejYwcjU5KzVDUmtZRTc3N3dUVTZkT1JVUkVCQm8xYWdTdFZvdS8vZTF2K09DREQ2RFZhaEVXRm9aWnMyWkJTb244L0h6azVlV2hUNTgrenZaLzg4MDNZOG1TSmJCWUxBREtSaXBHUmthNlBTYnQrUHVubjM1Q3IxNjlFQnNiNjFiSGl1YVN2Umo3VklRV2x4c01odW15aksyOGZUcmJvMHZiVjEzYnZXdTZTM3RYcFpTcVN6OVFGVVZ4bG9meWZ1Q3hyN00vS0lxaVNpbGJsQWR1ZlBMVDlqc0NlRUdyMVU3U2FyVVplcjErdTVSeUQ0QWRack01SzZnZm9JZnFQSklmRlJYbGRnMEF5dnBHUVVFQmhnNGQ2amFLT2pFeEVmUG16WU1RQXJObXphclNDT3U4dkR3Y1Bud1lHbzNHNTF5ek5TRXZMOC92RkFjZE8zWkVxMWF0TUhMa1NIejg4Y2ZPSnowQTk3bWRhNUtqblhza2w1WTF5N0x6UFA0NjMwdlBOQUFvYjhNSUlLOHozWkcvdkUvQVYzN1BOTTlqdWVZdHY0WTRYM3NjRHlqdll3Qmd0OXU5OGpuMjl5elhack41SGFzODNTMi9heG9BbFBmWmxxN25jeUdFV3o5MS9mNVMvdDhHQUlZRHVEc3NMT3lJRU1MazZMUDUrZmsvWjJabUZwL1gvK1JMREFPeFJFUkVSSFRSNmR5NU0yNjQ0UWJvZERyczNyM2I2MmIxbDE5K3dlYk5tN0YwNlZJSUlSQVdGdVo4VkJRb1c3UmwxcXhaMEdxMVNFeE1kTHZaQk9BY2xiZG16Um9JSVRCNjlHam50cHljSEh6enpUZm8yTEVqUm93WUFadk5oZ2NmZkJBREJ3NUVVbElTZXZmdWpmbno1Nk80dUJnclZxekFJNDg4NGpibnBzTkxMNzJFcGsyYjR0ZGZmMFd6WnMxZ01CaVFtSmdJcTlXSytmUG5Jenc4dk1MUHdHYXoxY2g4Z1JkU3VGWnBBK0RSOHBmT20xS1UzK0FxaWlLbGxKQlN5dkliUTFtZXo1bkg4VnFXMzBFcWl1SzhvWGI1cnpPdm81enk3RklJQVpjYjFmSVlsM1NXQTBCcU5CcG5Ic2RyWndGU2FnQkVldDdjT2xSMGt3dWduaEFpVVVxcEYwSThGQllXbHEzVDZVd0ZKU2l3ZVE4d3ZHQ0tpNHZ4K2VlZjQ4MDMzOFRzMmJNQmxNMy9tcGFXQnBQSmhIUG56dUdXVzI3Qm5EbHozUGI3OU5OUDhjc3Z2K0R0dDk4T2FJR3I4ZVBITzBmYXJsKy9IdGRmZnoyQXYrWjlkVHgydlduVEpyend3Z3RZc21TSjI5eWJsYm5ZK2xTWVJva0Q4REE4QWphT3R1cmFac3YvbGdDZzBXaWthLy93MVRjYytjc2ZSWmUrK29RanY2TS9TQ2tWVVRZRmgxTVYybjRrQUQwQW5hSW9EMG9wcy9WNnZlVmNDVXJ0YXMwMGZsK2pkRjJWeDg4cUZNaGljQTQvL3Znam9xS2kwSzlmUDdkMFJWRncvZlhYSXpvNnVzclRYT3pkdTlkWnhvWU5HekJyMWl5TUd6Y09WMTU1WlpYS3FjalpzMmNyN0sralI0L0dxbFdya0pPVDQzVnR6TTNOUldwcUttNjQ0WVlhcTQ5TE8zY3EvOUhBOVR3TWVGOExuT2RsbCt1RloxNnZkSmMyNlRpbk84dlY3WWZCQUFBWGhVbEVRVlR3Y3p5M01sejZuV3NaYnVtdTF3L1hNaHh0MUZjWkh0Y2RaN3BXcS8xclI1ZHl5cytYYnRlLzh2T1hhMTZ2SWY2TzkxOUpRRllCRUZmKzd6WWhSRTVNVE13Um5VNjNBY0NuRi9wSGxMcW05bHhGaUlpSWlJaHEwQnR2dkFGRlVUQjE2bFN2a1hMejVzMURSRVFFamg0OWl1N2R1Nk4vLy81WXVYSWxubnJxS2Z6eXl5OTQ5dGxuTVhic1dJd2FOY3J2alhKNmVqcldyRm1EQlFzV3VLVXZXYklFcXFxaWUvZnVpSXlNaE5WcVJWWldGdUxqNDNILy9mYzc4eFVWRldIcDBxWG8yN2V2ei9JZGM4Z3VYNzRjMTExM1haWG4vaXNwS2FsVm8vZXFTcFRkOFhtOWFSSEE0OE0xbWErbWp4Y2dBU0JNQ0ZFZlFJeVVhbkZaVW1oODhjVVhtREpsaXRzSTFEdnZ2Qk4zM25rbnBrK2ZqdkR3Y0RSdjN0eTV6V2F6WWRteVpVaE5UY1dDQlF2Y0ZzSTdkT2dRT25YcTVQUHp1dWFhYXdDVUJjUysrKzQ3akJrekJrQlpYd0hnSEVrZUhoNk94TVJFdHlDc2xCSWJOMjUwVG4vZ3k4WGFwOHI3aXRjSFdsR2JyRTY3cjJoYlJYT0lWa0dZRUtLK3Fxb05JR1hlaFdyN3Fxcmk0TUdEK09TVFQzeHVQM1hxRklxTEF4dndwNm9xdG03ZGlrR0RCdm04aGd3ZlBod2pSNDdFc0dIRDBLeFpzNERydUhYclZqUnMyQkNGaFlWNDdybm44UHJycjJQY3VIRjQvZlhYY2ROTk53VmNUa1h5OHZMUXRHbFRmUG5sbDhqSXlQQ1pwMWV2WHRpeVpRdTJiTm5pbHY3VFR6L2grUEhqbURadFdvVjlzYm9xZXVyQUk5LzVsRjNsZldwcS8vUGR0NGF2UDM3NTZ0K2k3RmVZZWdBYUNpR2lTa3RMcXo5UjhVV09nVmdpSWlJaXVpZ3Bpb0tTa2hJWWpVYTgvUExMenZRdFc3Wmc5KzdkS0MwdHhlblRwd0dVUFpJOFo4NGNKQ1FrNExQUFBzTjc3NzNuTm1lc3A3UzBOTHo0NG91WU0yY09JaUlpa0p1Ymk1eWNITVRHeGlJdExjMXRRUmZIYUpkNjllb2hKaWJHbWU0SUFya0dxVHpaN1hiOCtPT1BHRGR1WEpYZmYwbEpTYVVqL0dxYkVwdDZMREpNbVFFQVVrcXRFRUtSVWdvQVFrcXBLR1hEOFFUSzd2MFVSM3A1SU1xeFRTbS9NVlJRRnNFUkx1VjRiblBzNnlqSFVhWlgza3FPNFh3dHBheW5LRW92dUFTUi9ZM0U4M0h6YkFkUUlLVTBBbGhRWEZ5OEl6MDkvVWhjVjkxRW9lQis3eEl1akg3OStpRXVMaTdnL05PblQ4ZTJiZHR3MjIyMzRkMTMzM1dtcTZxS3RXdlg0cWFiYnNLLy92VXZ2L3R2Mzc0ZEhUdDJkQVk5OC9QekFjQTVTazlSRksrUnFjdVhMOGVjT1hOUVZGVGtOczJJcDR1cFQ1WGExYXh3alRJRGdGQlZWVnZlZmhXUHZxR1V0MVBGb3g4b0htM2VNNitqdmJ1bUN4L2x1YVpIbGJkOTUwa3QwTFpmUGhWSmdSQWl6VzYzdnl1bDNHR3hXSDZONjZhYkxnVHVyb25QeTI2M1Y3aFlWMGxKQ1M2NzdESTBhTkFBcjcvK09sYXRXb1ZWcTFZaEpTVUZyNzc2S3Rhdlh4OXdJUDdISDMvRWlSTW5NSHo0Y0ovYlc3ZHVqYjU5KytMMTExLzN1U2lXTDZXbHBkaStmVHR1di8xMmZQSEZGd0NBeVpNbkl5MHREVWxKU2JqcHBwdXFQWDNHaVJNblVGUlVoSTRkTzZKRGh3NjQvdnJyblQrQUhEdDJETU9HRGNPY09YUDhMbWptTDcwNlhOcTVrNnFxWWVYWFZzZjUybkd1ZC83dGt1NEkzRG9lZi9ESzc1b21wUlNLb2pqU0FFQXBMOE1yYjBWcDVjZHlCSXo5MWMxWC92SWsvM2xkMHh6NVhZOFZhTjJFRUMwQnVFMzI2NnZQK3VpdkVvQVZRRDZBMTFWVjNWTlFVTENQVXhNRWhvRllJaUlpSXJwb2JkdTJEWjA3ZDNZR1EzTnpjekZ6NWt6TW1ERUQwNmRQZDQ3d2k0eU14T0RCZ3pGcjFpeXNYYnUyd21ETDhlUEhNV2JNR0VSRlJlSHBwNTlHdTNidG9OZnIwYU5IRHl4ZXZCZ3pac3pBUng5OTVNeGZuVldzZCt6WWdVNmRPcDNYNDlBNU9Ubk9WZUhyQ3B0VWZqY2FqWTZvdWVzb1A2Ly85dWpSUXdCQVNVbUpBQUNiemViMjN4WXRXZ2dBS0MwdGRhYmI3WFlCQUk3L3Fxb3FHalZxNUh6dDJGZFZWV2MreDkvUjBkRmUrN3IrVjBvcElpTWpCWUE0S2VXM1FnaWZINzZ2a1V1cXFoNFdRaXlYVW00VlFtUVhGeGVmenNqSStLTUtIMTFRQlJxRVZWVVZiNzMxRm94R0k2Njc3am84Kyt5emJ0c0xDd3V4YXRVcTNIMTN4WEcxMWF0WFk4aVFJYzdYamtXT0hQUEplbjZHVzdkdXhkeTVjOUcvZi85SzU4eThtUHBVc1EyL0hVajE2aTl1L2NhMW43ajJFVlZWUmF0V3JWQmFXdXBNdDl2dHpqN1NzR0ZENGRvdlBQdEVURXdNVkZVVnJ2MUJxOVcyazFLdUVrSzA5MVZmWDIxZlNwa2xwVnlocXVyM1FvaVRVc296eWNuSnY5Zk1KK1RPYnJmanNzc3U4N3RZVi9mdTNaR1ltSWlDZ2dKRVJFU2dkZXZXaUltSlFYaDRPRnEzYm8yNWMrZDZMVkRsejdKbHkzRHR0ZGVpYTlldWZ2T01HemNPOTk1N0x6WnUzSWpiYjcrOTBqSzNiOStPMXExYkl6NCszaG1JMVdxMStOZS8vb1hEaHc4REtCczlYcDAybXBhV0JxMVdpNDRkTzNxTjVEMTZ0R3k2NnJadDIvcmM5OGlSSTJqY3VMSGZoU2pQbDBjN2QvQjNiZkQ1ZDJKaUlvcUtpcHpwanVzRzRIM3RjSER0STU1NWdiK3VCWjUvTjJ6WVVMaVc0V3RmMS83a21lYm9XNzdLZGsxMy9kc1JOSTZLaXZKWnRrdFEyVzAvclZZN1NWR1VTZVY1NE1sSG56MG5wZHlxcXYvZjNyM0hSSFYyZXh6L0RTb3FOTlo2cTdjbzJPcnhIcUlrclZWaXRLRVkxS2pVMUVZYmFxTEdKc1dXbXBxME5QVTFKNm1YMW51MUx4YlRObDZpbHZJMjhlMmhWaTJ0MXFPb0I3a0d2TkNDU0FHUFZGSHVNTXh6L3FBengzRm1BRnRHRUw2ZmY5UTl6OTd6d093bjI3MzJtclZzWHhsanJobGpySm1abVpkZGRrU1RDTVFDQUFDZ3cwcElTTkR6eno4dnFmRW1ZOTI2ZFlxTWpGUllXSmhUTjNaSmlveU0xRGZmZktQNCtIaW5tcThQR2p4NHNPYk5tNmVoUTRmcTVaZGZkdHowSmlZbWF0NjhlUzVCcTc4YWlMVmFyZHE3ZDY5ZWZmWFZGbzAxeHVpcnI3N1M2ZE9uVlZsWnFkTFNVcTgwY25tRTdxL2w2aUk3Tzd2Sm5Rc0xDMXQ3UGkweWJ0dzRQMTlmMy92ckVqcjVzN1pocFRIbW5xUWZqVEY3MHRMU3pxc3hHL2F4VlZwYXFoMDdkaWc4UEZ3TkRRMHFMeS8zT0xhcFFFMU9UbzR1WExpZ2p6NzZ5TEh0OTk5LzErREJnOTEreGZ2a3laUGFzbVdMTm16WW9ORFEwQ2JuMk1IWGxOdjEwdFE2S1NvcWF0VUpCQVVGOWRTZjU3R0hjOTlJcXBSMFQ5SlpTYnRTVTFQUFNxcHYxWWw0VUZsWnFUNTkrbmg4M1Y2cis0Y2ZmcENmbjUvTDZ5ME53cWFucHlzcks4dGppUU83Z0lBQUxWeTRVQnMzYnRTb1VhT2FETnBLVW54OHZGYXNXS0c2dWpxbjdjT0hEOWZ3NGNOMTkrNWQxZFRVYU5DZ1FTMmFwenZaMmRrS0NncHl1OWJzUWV2NCtIaTNuKy8zMzMrdlFZTUdLVFkydHRXRHNXNllCLzVzVWtwS3lsOTZrOVplSSszTnBFbVQ3dHIvN21ITjFsa3NsbnMybXkzUFlyRWNLUzh2MzVlYm0zdnJrVTZ5QXlJUUN3QUFnQTRsTFMxTlZxdFY2ZW5wT24vK3ZPTXJ5RHQzN3RUNDhlUDErdXV2dTkydmI5KytXcmx5cFhidTNLa1JJMFo0ck4wcVNURXhNUzdiUm93WW9kR2pSN3NkMzZWTEZ4MDVja1EvLy95elk1dlZhblU3TmpFeFVTZE9uRkJCUVlIeTgvTmRHcjI0WTdWYVpiVmF0V0xGQ3IzMDBrdGF1WEtsVnExYXBXZWVlVVpuenB6UnRHblRtajBHdk1zWWMxTlNwc1ZpdVdDMVdwTzdkT21TbkpxYTJtRnVhQzljdUtDWW1CajE3TmxUcDArZmZxaDlDd29LZFBIaVJmbjYrdXJ6enovWDJMRmo5ZVNULzk5RDV2TGx5MjdYMXI1OSs1U2ZuNi9EaHc4N2pYOFFhNnJObFVyS3NGZ3NLVGFiN2F6VmFqMlhsWlYxODFGUDRzNmRPNDZzNnFhVWxaVTFHYkJ0U2tORGd6NysrR010V3JTb1JZM2tvcUtpZFByMGFiMzExbHVLaTR2VHNHSEQzSTRyS0NoUWVYbTVaczZjcVdQSGpybk5Yc3pMeTVQRll0R0lFU1ArMHR5bHhpRHl6Smt6M2I1Mit2UnBUWjgrWFd2V3JISDcrcEVqUnhRZUh0NnVzc2J4bHpRWVl6SWxKUnRqc293eC81MldscFlseWYxL1d2RFFDTVFDQUFDZ1F4azJiSmdTRXhNVkZ4Y25TUm8xYXBRU0VoTFV1M2R2ajBGWXU4V0xGeXNwS1VtclY2L1c1czJiSGMyRFdtTDA2Tkd5Mld5NnJ3T3lnOFZpMGFKRml4UWNIT3pZVmxWVnBmajRlSmV4NGVIaGV1R0ZGN1I4K1hJTkhEalFxVUdTSi9YMTlhcXBxWkhVbUxHYmtKRGdLSzl3L3Z4NWdrWnR5Qmp6aTgxbWk3ZlpiRDliTEphYkdSa1p0OVVCYjJqRHc4T1ZrcExpQ0lqbTVPUzQxTDcwOVBCaDJMQmhxcTJ0MWViTm0xVlVWT1J5dnFha3BDZ2lJc0pwMjdWcjE3Umt5UkpGUmthNkhPL2d3WU5PV2Uyc3FiWmhqTGxvakluMzhmSDVvYTZ1N21aV1Z0WnRQYUxzVjNjS0NnbzBmdno0WnNjVkZoWnF5SkFoSGwrdnI2LzNXSWYxNE1HRHFxdXIwNnBWcTFvMEp6OC9QMjNZc0VFclZxelFzbVhMdEhYclZrMllNTUZsM0w1OSt4UVRFNk0vYTRHNlBWWmFXcHJHamgzYmJEYXExV3BWVmxhV2dvS0NuTGFYbFpXNVhiZFNZNEQyNnRXcmlvcUtjbnZNaW9vS1I1UEtSOVU0Q3EzTEdGTnFqUG1YcEcvcTZ1cXVWRlZWL1c5K2ZuNU5XOCtySXlJUUN3QUFnQTZsVDU4K2V1MjExNVNibTZzelo4Nm91TGhZZmZyMGFiWXVwZFJZYjIvanhvMWFzbVNKb3FPanRXelpNcTFZc2NKdGVZR1NraEpkdTNaTmx5OWYxdDI3ZDlXM2IxK0ZoSVE0T3JQZno5T05zeWU5ZS9mVzFLbFRsWjZlM3FMeFlXRmhUbGxNOTllNHpjdkw4eGdnUnV2cjFxMmIxV0t4M0RER0hHMW9hRGlRa1pHUjFkWnphazAybTgzcDM4WVlWVmRYYTlPbVRSbzRjS0RqWWNlWU1XTmNHdmQ0ZXZnZ1NTTkhqdFFISDN5Z0JRc1dPTldnTEN3c1ZGNWVua3VXM3NpUkl6VjU4bVNYNHhoamRQdjJiWmZ0ckNudnMxcXREZDI2ZFNzeXhpVGFiTGF2MGh0LzJiWm1kM3hFN01IN2xveHJLdEFlSHgrdk9YUG1xRmV2WGs3YnIxKy9yaU5IamlnMk5sYmR1M2R2OGJ3bVRKaWdEei84VUd2WHJ0WHk1Y3UxZE9sU0xWMjYxTkhJTVQ4L1gwOC8vYlNqTElZeHhtVWRTbEpTVXBKbXpaclY3UHRWVkZRb016UFRKUkI3L1BoeGhZZUh1enlvTU1abysvYnRDZzRPOXZod3NyUzBWSkxVdjMvLzVuOWd0Q2YzYkRiYlR4YUxKYTY4dlB5L2NuTno3N1gxaERvREFyRUFBQURva0dwcmErWG41NmZBd0VBRkJycjJqcmsvYXljMU5WVkpTVW1Lam83V3dJRUR0V3ZYTHExY3VWSnhjWEZLU2tyUzh1WExGUm9hS292Rm90allXTzNmdjEvKy92NmFNMmVPUWtORG02MGI2ZTZtdVRsLy9QR0gyNFpDOW5uZmYweDNXWUYyZVhsNSt1bW5uL1RpaXk4KzlCenc4TkxTMGdvREFnSW1kZFJNSXB2TjVuVHVGUlVWS1RVMVZaR1JrYzFtbkRmSFhsZjJxYWVlY213N2VQQ2c1cytmMzZJc1ZxbXhXWkc3UUt6RW12SzJyS3lzNG9DQWdMRDJlTzdmdTNkUDkrN2RhN1lPNjkyN2Q1V2VucTczM252UDQ1ajYrbnBWVlZVNUJXTEx5c3EwZHUxYWZmTEpKeDZiV1RWbDl1elpxcTJ0MWZyMTY3VjM3MTc5K09PUDJyQmhnMGFPSEtuaTRtSXRXN2JNTWZiQk5TaEpWNjVjMFkwYk4xclU5S3Vpb2tKVlZWVk8yNHd4K3U2Nzc3Umx5eGFYOFhGeGNTb29LTkNCQXdjOEh0TmVTL1h2MUtmRm8zZjc5dTEvNXVmbjc5UmpYcVA4Y1VNZ0ZnQUFBQjFTZG5aMms1M1JqVEhLemMxVlltS2loZ3dab25mZWVjZVIrVHBtekJqdDNyMWIwZEhSNnRldm42cXJxMVZUVTZPZVBYc3FJaUpDUGo0K1dycDBxVk9XM1AzY1pRMTZxaEhyS1ZzMk16UFRiZDNMSGoxNnlOZlhWNG1KaWMxbTJtWm1acXFrcEVUYnRtM1R6Smt6K2Nyb28ySE56OC92Y0tVSDdPcnI2NTNXMVpneFkrVHI2K3YwVld5cjFhcHIxNjVwejU0OUx2dEtqWFUwM2NuSnlaSFUyRFZjYXN3RVBIdjJyQTRlUE9neTF0UERqVHQzN3VqU3BVdHVNMVpaVTE3WGJzLzljK2ZPYWU3Y3VTN1hoS3FxS3FmUE1EWTJWaUVoSVk2bWkrNCszN0t5TXVYbDVUbWFkOVhWMVduSGpoMWF0MjZkMDBNL3E5V3E2OWV2Njhrbm41Uy92Nyt1WHIwcVNSN0xHa1JFUktoLy8vNzY3YmZmRkJrWjZYanZCK3VWdXp2M1kyTmo5Y1liYnpqV1RsTnUzYnFsSzFldU9HMDdjZUtFWnMrZTdaTFIrdlhYWHlzaElVR2ZmZmFaUzVDMXBxYkcwZFRyd29VTDZ0R2pod1lQSHR6cys2UDlhSThQVFRvREFyRUFBQURvY0l3eEtpNHUxdENoUTkyK2Z2MzZkZFhYMSt1TEw3N1ErKysvcjRVTEY3cU1tVEJoZ3ZidjM2OEJBd1k0M2J3UEdEREEwVjNiay90dmxPM0JKMDgxWXUydjM2K21wa2FGaFlWdWd3QVdpMFZSVVZIYXQyK2Z2djMyMnlibjRlUGpvM0hqeHVuZGQ5OGxZSVJXWWJWYW5icTJyMTY5V21WbFpVNUJUNnZWcXNEQVFDMWV2TmhwMytycWFuMzU1WmN1WGQvdGJ0NXM3Ti9VczJkUFdhMVdiZHEwU2V2WHIzZXBlZm5FRTA4b09UbFpLU2twTGc5RGpoNDlxc0xDUXUzY3VWUFIwZEdPN2F5cHp1MlhYMzdSbTIrK0tVbkt5TWpRb1VPSGRPblNKWldXbG1yQWdBR1NwTU9IRHlzbkowZWZmdnFwWXo4L1B6LzkrdXV2eXNqSVVMOSsvZFRRMEtCejU4NHBOVFZWa3lkUGxxK3ZyMnByYTdWbXpScjUrZm01dkc5dWJxNk9IajJxNU9Sa1NZMzFodTNCUzNkQ1FrSVVFaExTNU05aWY1QmhmOWlRbEpRa1k0eGVlZVVWdCtPN2RldW0wdEpTblR0M1RzT0hEOWZ4NDhkMTZ0UXBuVHAxU3RPblQxZEZSWVhTMHRLY21uQlZWMWRyNjlhdHVuWHJsZzRjT09DMjVNQ3hZOGQwNnRRcEZSVVZLVGMzVjZHaG9aVHJBRnFBUUN3QUFBQTZISXZGb2dVTEZpZzNOOWZ0NjBPSER0VzBhZE0wZGVwVXQwRll1NythM1ZOYlcrdjRDbXhkWFoyZWZmWlpSL2FVblkrUGorYlBuKysyS1V5UEhqMDBaY29VVlZaV3VqMytraVZMV2xUckVHaHRRNFlNMGJoeDR4ei90bGdzVHFVRTdNYVBIKytTbmRlMWExY0ZCd2Q3N0VnL1k4WU1KU1lteXQvZlg3dDM3OWJ5NWN1ZDNzdHU0Y0tGeXNyS1VreE1qRXQyWUxkdTNUUmp4Z3lYOWNHYTZyeEtTa29VR0Jqb3lPaWNPSEdpSms2Y3FCMDdkaWc3TzF2QndjSGF0bTJiZkgxOXRXZlBIcWY2cnFHaG9UcDU4cVRXckZuak9OZDY5ZXFsaUlnSXgwTUFUMW1vWGJ0MlZWaFltTUxDd2hRWEY2ZkRodzlyN2RxMWYvdm5zYytqb2FGQkJRVUZPbnIwcU5hdlgrL3h3Y0NVS1ZNMGRPaFFSNk90N3QyN0t6ZzRXSk1tVFpJa0ZSY1hLeW9xeXJILzhlUEhsWktTb3JDd01LZUhodythUDMrK1pzMmFwU1ZMbG1qR2pCbE5sbk1BQUFBQUFEeWtnTkZCL3dnY0UyUUN4d1NaN2J2K2FSNTN0YlcxWGp2MnJWdTN2SGJzam1iN3JuOGErM2tWTURyb0gyMTlucmRIQWY4UjlMYjlkL1R1K3grMjlVZldyUHI2K3IrMWYxNWVuaWtvS0dpbDJYUXMvN24rNDA2MVhscmp1cE9jbkd6cTZ1cGN0bGRYVnh1YnpXWVNFaEpNU1VuSjMvMW9tbFJkWGQxcTE1eERodzZaa0pBUVUxeGNiTFp2MzI2cXE2dGI1YmgyN241WHJUbStKYmd1b0NNakl4WUFBQUNka3FmNnJxMmhYNzkrWGpzMjBONDFWWnU1SmV6MU9ZSFc4Tnh6ejduZGJpOFJFQkVSNGZVNU5GV080R0ZObXpaTmMrZk9sYisvdjk1KysrMVdPNjZkcHhxMnJUVWU2T3dJeEFJQUFBQUFBRHdHUE5VK0IvQjRvSkl5QUFBQUFBQUFBSGdaZ1ZnQUFBQUFBQUFBOERJQ3NRQUFBQUFBQUFEZ1pRUmlBUUFBQUFBQUFNRExDTVFDQUFBQUFBQUFnSmNSaUFVQUFBQUFBQUFBTHlNUUN3QUFBQUFBQUFCZVJpQVdBQUFBQUFBQUFMeU1RQ3dBQUFBQUFBQUFlQm1CV0FBQUFBQUFBQUR3TWdLeEFBQUFBQUFBQU9CbEJHSUJBQUFBQUFBQXdNc0l4QUlBQUFBQUFBQ0FseEdJQlFBQUFBQUFBQUF2SXhBTEFBQUFBQUFBQUY1R0lCWUFBQUFBQUFBQXZJeEFMQUFBQUFBQUFBQjRXZGUybmdBQUFBQWVQOGtYL2tkU2JGdFBBeDFBNDdtRWxzcStmRVU3ZHJQMk9xdlU5TXkybmtLYjRiclRlWEJkUUVkR0lCWUFBQUFQN2Z6RkZKMi9tTkxXMHdBNm5aekxWNVZ6K1dwYlR3TjQ1TGp1QU9nSUtFMEFBQUNBRmpIRzNEQkdkOXQ2SHVpb1RJVXg1a1piejZJOXNza1VHNW5iYlQwUHRCL0c2RzVuV0M5Y2R6bzdyZ3ZvZU1pSUJRQUFRSXZVTmxUK3UwZlhKMnpHYUhoYnp3VWRqekdtc0xhaDZ0OXRQWS8yeUZacFBTbi9ybS83V1BSTVc4OEY3WU5OdHZ5NmhxckV0cDZIdDNIZDZkeTRMZ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SGxQL0J3SXhtOE9OaXhBNUFBQUFBRWxGVGtTdVFtQ0MiLAoJIlRoZW1lIiA6ICIiLAoJIlR5cGUiIDogImZsb3ciLAoJIlZlcnNpb24iIDogIiIKfQo="/>
    </extobj>
    <extobj name="ECB019B1-382A-4266-B25C-5B523AA43C14-5">
      <extobjdata type="ECB019B1-382A-4266-B25C-5B523AA43C14" data="ewoJIkZpbGVJZCIgOiAiMzMxMTc4MTczMjE2IiwKCSJHcm91cElkIiA6ICI1ODAxMzQ0MjEiLAoJIkltYWdlIiA6ICJpVkJPUncwS0dnb0FBQUFOU1VoRVVnQUFCV0lBQUFFcENBWUFBQUFaR2x0WEFBQUFBWE5TUjBJQXJzNGM2UUFBSUFCSlJFRlVlSnpzM1hkNEZFWGpCL0R2N04ybFFoSklJb2lnS0IwcGR3bUtZa05GeFVKVFgwQ0tvcjZLSXZwU2YyS2orU3FpUVgyeFVmWEZGMEdLZEJDa0N3UVFra3Nqa0JBZ2tBUUNKSmhRUXNyZHp1K1B5NjEzdWJzMENFbncrM2tlSG5LenM3Tnp5Y3pzN3V6c0RFQ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MFZZbnF6Z0FSRVJFUkVSRVJFZEcxSktXVTFaMkhxMEVJd2I2OVdrUmYzUm1nSzZJQVVNc1JWbUVtaytrV0FEM3o4dkwrbTVTVWRPRkswN3RhR2plK3ZiNVNSOWREZ2RLMHV2TkNWMDVLTmIzQW1yY3FNeVhsYkhYbW8ySHo1cUZlZXI4bldLN0lVVTBwbjNZc3A3VmZUU3RUNVhYRHJlMGErSG9wVHdtaE5LN3V2RkRGcUpDWlV1YXZUa3RLT2xuZGVhbU1oczJiaDNyci9IcXk3TkcxcGtKbTVoZFlWNXc1bG5DNnV2TkN6bmc5ZFAycXJkZEpSQlhGanRnYUxDd3NySGwwZEhTS3ArMG1rK2svUW9pc1M1Y3VmVzd2TEEwTEMvdEtTbm01cUtqb3M0U0V5bDg0S0lyaUs2V2M3dS92LzBManhvM3ZTMDlQdjF6WnRLNG1YUjE5VndFeFRRZ0VWM2RlNkdwUWNyME1ma1VBZnF6T1hIZ1ovQjVYcE1KeVJTWFVqUEpweDNKNlBhaFpaYXE4ZkEzS00wSW9Id3VCd09yT0MxV01BbHhTcFc4Z2dFK3JPeStWNFdYd2UxelkyajJXUGJxbUZPQ1NyMEhSQWZpMnV2TkN6bmc5ZEQycm5kZEpSQldsVkhjR3FGVDl3c0xDWnJadDI3YU9oKzErVXNwQmRlclVxV2NQa0ZMNkFPaWhLTW9WRGJFdktpb3FLUDd4NDVyU0NRc0FRb29tUE9sZVA0UkFvQ0tWVzZzN0g0cFVibVc1b3BKcVN2bTBZem10L1dwYW1Tb3ZvVk5hc0NPc2RoSVEvb3BBbStyT1IyVVZ0M3NzZTNUTkNRaC9vVk5hVkhjK3lCV3ZoNjVmdGZVNmlhaWlPQ0syQm91T2pwNFNGaFptOXZIeDJkYTBhZE43VTFOVDgwdEVLUUlRR3hVVmRhSkVXSHhjWE55Wkt6bTJUcWNyQUFBcHBkZVZwRk9WakIzYTQ0SDd1bFIzTnFnUzl2eXhIM3YzUlZWM050enFmRWM0N3JxelUzVm5nNnBSVFM2ZmRpeW50VXR0S0ZQbGRmKzlYV0RxMkw2NnMwRmxTRHlZaEkxYnRsVjNOcTRxdG50MExaaGo0L0g3enNqcXpnYVZFOXVGNjhQMWRKMUVWQjdzaUszWlZGVlZ2MUlVWlhiOSt2VzdwS2FtYmlteHZjak5QazVoYmR1MjlVcE1UQ3lzNklFTENncFVIeDhmQUdqa2JudUhEaDBhSzRyU1BTWW1aazVGMDc1YVRCM2I0MTl2dkZaZGg2Y3JNcVBHbm16dnVyTVR5OVhmWHMwdG4zWXNwN1ZOelM5VDVYWC92VjN3MHZNRHF6c2JWSWFseTFkZGR4MnhiUGZvV3ZqK3g1L1lFVnVMc0YyNFh0U2U2NlM4dkR6NCtmbFZXZm9yVnF4QXMyYk4wTDQ5SDNwZnp6ZzFRYzIzVkVyNTY2VkxsL1lCMERkdDJ0VEgvZytBRkVJb25zS01SdU1MUGo0K1VlSGg0U0ZYY0h5WFI0ek5temYzMXV2MUM0VVFzNHhHNDRBclNKdUlpSWlJaUlpSXFNWWJPM1lzSmsyYWhLeXNyQ3BKZisvZXZSZ3laQWcyYk5oUUplbFR6Y0FSc1RWY1RFeE1Eb0FuQUtCang0NjNLNG9TQWVDNEVPSzhsTEl6Z01CNjllcE5kTmpGS1V4S3VkWnF0VDRFWUhGWngyclZxbFZkWDEvZmgySmlZbGJhdzRRUVlVMmJOdlZ4bUJaQkZ4QVE4RDhwWlFzQVEzSnljcFpkblc5S1JFUkVSRVJFUkZRekNTR1FsSlNFZ0lDQUtrbmZZRENnZWZQbWVPeXh4Nm9rZmFvWjJCRmJpOFRHeGg0QThMajlzOGxraXBCU05qV2J6ZU5LQ3lzcFBEeTh0WlN5Zjhsd0tlVzlBQjR5R28wakN3c0xGeFVIN3c0S0Nub2F3SUx3OEhDRGxQSW5BR3BoWVdIYkF3Y09uTHRxWDQ2SWlJaUlpSWlJcUJxZFBIa1N3Y0hCOFBiMmR0bm01ZVdGMjI2N0RWNWVya3ZwYk4rK0haMDZkWUsvdjMrbGorM2w1WVdpSW5jelVOTDFoRk1UMUhCR28vRUprOGswRzFleDB6d3FLdXFRMVdyZFhsUlU5R05CUWNGMFZWVy9WRlgxU3lHRUZVQ0dUcWZUUnMrcXFycEpVWlRYd3NQREExVlZYYUNxNm9ybzZPais3SVFsSWlJaUlpSWlvdXRKWkdRa2V2WHFoZTNidDd0czArbDBIdmRidW5RcCt2VHBnN05uejFiNjJFSUlaR1ZsUVVycGR2dWlSWXVRazVOVDZmU3BadUNJMkJxbVhidDJUUXdHdzF3aHhHa3A1WjhBN2hOQzNOcWhRNGM1Y1hGeGU2L1djV0pqWTdjNmZnNFBEL2VUVXQ0SFlFNVVWTlNwdG0zYk5pemVkQW5BS1NubHpLS2lvbEVKQ1FscFZ5c1BSRVJFUkVSRVJFUTFoWStQRDNKemMzSG5uWGRXYUQ4dkx5L2NjY2NkQ0EwTnZhTGpYN3AwQ1NkT25NQXR0OXppRkw1anh3NTgrdW1uV0xWcUZlYk9uWXZpeGRXcEZ1S0kyQm9tSVNFaHpXdzJQeG9kSFQzWWJEYS9CV0N6bEhKVFpUdGhqVVpqbHc0ZE9yUXFLNTdWYW4wVWdLOFFZa25KYmFxcXpwTlNockFUbG9pSWlJaUlpSWl1VndhREFZcWl3TmZYdDBMN0tZb0NJVVNGajdkanh3NmNQMzllKzF5L2ZuMXMyYkxGS1U1OGZEekdqUnVIYnQyNlljcVVLZXlFcmVVNElyYjIwSnRNcG5lRkVQVWR3dTZUVWdhRWhZVjk2UzVNU3FrVFFyeWtLRXB1eDQ0ZHU4Ykd4aVo3U2x3SThiU1VNdGxzTnU4b3VTMG1KbWE5eVdUNlQxaFlXSS9vNk9qVlYvTkxFUkVSRVJFUkVSRmR6Mzc1NVJka1pXVTVoVmtzRnN5ZlB4ODMzWFFUWnM2Y0NRQUlEZzVHY25JeXBKUVFRc0JzTm1QaXhJbjQ2S09QMExWcjErcklPbDFsN0lpdFBTd1dpMlcrRUVMbTVlV2RURWxKS1RDWlRQTUFGRVpIUjQrd1J6S1pUTk1BM09JUTltWlpDUmRQUTlCWFN2bTJoeWdxZ004QmZOMjJiZHV0aVltSkY2L3d1eEFSRVJFUkVSRVIvUzNjZGRkZHlNM054UTAzM0tBdEJIYm8wQ0Y4Ly8zM2VQenh4MUcvL2w5ajdtNisrV2JzM0xrVEJRVUYyTGh4STM3NDRRZW43VlM3c1NPMkZvbVBqei9xK0ZrSTBRckF6MWVhcm8rUHo1dFN5dk02blc2MnB6aUtvc3lSVW83eDhmSDVDc0NMVjNwTUlpSWlJaUlpSXFLYVJGWFZTdTliV0Zqb2NkdE5OOTJFbTI2NnlTa3NLaW9LUWdnOC9mVFRUdE1hUFA3NDR4ZytmRGhlZXVrbFRKMDZ0ZEw1b1pxSkhiRzFWTHQyN1JwSUtVMVN5c0dPNFZKS1VaRjVTZHEyYlZ0SFN2bWFsUEtEcUtpb1BFL3hvcUtpaXNMQ3dzWUMrTVZvTkViR3hNUjQ3TFFsSWlJaUlpSWlJcXB0Tm03Y0NJdkZnb2lJQ0pkdHljbkowT3YxSHJjMWJOalFKYncwMjdadFE2ZE9uVkN2WGoybjhLWk5tNkpldlhxNDlkWmJLNVo1cWhYWUVWdExHUXlHVjRVUTY4eG04MkhIY0VWUkZGUmdFVFp2YisrUGhCQ3Back41WmxseG82T2psNWxNcHFXS29ueHJOQnJQeE1URXJLeEUxb21JaUlpSWlJaUlhcHdwVTZiZzRNR0RNQnFOTHR0T256NE5iMjl2akJrenhtV2JvaWdWNm9oTlQwL0g0Y09IOGU5Ly85dnQ5djc5KytQenp6L0h2SG56WU92bW9lc0YvNXExVU1lT0hWc0tJZjRwaFBoWHlXMVNTaUdsMUpVem5UdUZFQzhLSVFZQ3NKWm5uOExDd3FGU3lqUkZVWllhamNaL1ZqRHJSRVJFUkVSRVJFUTF6dVhMbHlHbGROc0pXNVpSbzBhaGYvLys1WTYvY09GQ0JBY0g0K0dISDNhNy9iSEhIa05XVmhZV0xWcFU0YnhRemNhTzJCcE9DQkVBd012K3VYMzc5dlYwT3QxM3FxbytHeFVWZGNKTmZMMFFvc3lPMk1hTkcvc3FpaklUd0pDb3FLaEQ1YzNQZ1FNSHpsa3NsbDVTeWd1S29zd09Dd3RiSEI0ZWZuTjU5eWNpSWlJaUlpSWlxbWxPbno2TjNyMTdZOVdxVlpYYWYrellzVmkvZm4yWjhTNWN1SUNWSzFkaTBLQkI4UEx5Y2h0SHI5ZGo2TkNoK1BycnIzSHMyTEZLNVlkcUpuYkUxbHc2bzlFNFZVcDVxeEFpMjJReVRXdlhybDBUdlY3L2tjVmkrV2RNVE13K0QvdnBwWlRlWmFRdGJyamhobmtBdm82T2psNVcwWXpGeDhmSEEzaFVTdmtuZ0g5SUthTTdkdXpZdDZMcEVCRVJFUkVSRVJIVkJENCtQamg3OWl6MCtzck40cG1ibTRzZmYvd1I1OCtmTHpYZWtpVkxFQmdZaUw1OVMrOUc2ZEdqQjI2NTVSYU1IVHNXRnk5ZXJGU2VxT2FwY1hQRVNpbnJBK2dCb0dsMTU2V0twQU5ZSllRNDZ5bUMwV2dNRWtJc0ZrSVVSa2RIUHc3QUVoWVc5cUxCWUZnUFlFeGNYRnhxS2VtblNDbExuYnZWWkRKOUFHQ2gyV3hlN2hqZW9VT0hWZ0F1V1N5V0hDOHZyekFBRUVJVXVFdkRiRGJ2TnhxTm5ZVVEvenB6NXN6WTlQVDB5NlVkazRpSWlJaUlpSWlvcHJKM3dEWnAwcVRTKzNmczJCRUJBUUVlNDJSbVp1TDc3Ny9IaHg5K0NCOGZuMUxUMCtsMG1EQmhBZ1lQSG95UkkwZGkrdlRwOFBYMXJWVGVxT2FvY1IyeEFMb0NtQVlndUxvelVrVnlBUlFCK05IZHhzYU5HL3NLSVhZQjhCTkNHQUZZQUNBNk92b0hrOGtVRCtDbnNMQ3d1bExLM1ZMS0ZFVlJzZ0JjVmxVMUg0QkZTcG10S0Vwams4azBDa0FvZ0ZBaFJIMEErNk9qb3o4R2dLS2lvaDhTRWhMU1NoNWJwOU0xQURCWXI5ZS9BTUFncFZTbGxBYzlmWkdZbUpqREFJWmZ3ZStDaUlpSWlJaUlpT2h2NFpOUFBzRWpqenlDQng5OHNGenhXN1ZxaFJFalJtRGF0R2w0L2ZYWEVSRVJnWkNRa0NyT0pWV2xtdGdSMndUWGJ5Y3NBQVFDdU5YVHh2VDA5TXVob2FFZnFxcWFiamFiY3gyM21jM20vUURhaElXRjlRYlFVMUdVaDZXVVRRQUVLWXJpTkxHSUVBSUFJS1dVRm92bDdyaTR1TDMyYmU0NllZdlQveDNBNzJGaFlUOUtLVGNCZURjbUpxYTAwYmRFUkVSRVJFUkVSRlNHZGV2V0lTY25CMU9uVHEzUWZnTUdETUNSSTBld1lzVUs5Ty9mSHlOSGpzUVRUenloOWZ0UTdWSVRPMkwvOXN4bTg4K2xiRmFMNTNWMW10czFQRHpjVUZSVTVLVW9paUUvUDEvbjVlV2xzMWdzaWw2dlYrUGk0czVVNVBqUjBkRTcycmR2M3pBK1B2N1B5dVNmaUlpSWlJaUlpT2p2UmtycE5qdytQaDVMbHk3RmwxOStDVy92c3BiMWNmWGVlKy9CWXJGZ3pabzFHRDkrUE5hdlg0OVBQdmtFL3Y3K1Y1cGx1c2JZRVh1ZGlJcUtLb0p0eW9PcmdwMndSRVJFUkVSRVJQUjNjZVpNaGNhd3VWVllXT2dTbHBHUmdXWExsbUg2OU9tb1U2ZU9GbjcrL0huazVPUWdJQ0FBQm9NQng0NGRnNWVYbDh2K0FLQW9DaVpObW9RbVRacWdYYnQydU91dXU2NDRyMVE5MkJGTFJFUkVSRVJFUkVSL2EybHBhZkQzOThlYU5XdXdZY01HbCswTkdqUUFBRVJFUkxqZC84U0pFd2dORFhVSjErdjFHRDkrdk10VUFsSks3TjY5RzRzWEwwWnFxbTFXeUo0OWU1YWF4My8rODUvbCtpNVVjN0VqbG9pSWlJaUlpSWlJL3RZZWUrd3gzSHZ2dlpWKzNmL1VxVk80N2JiYlhNTHRIYmdsQlFZR29sKy9mbmoyMldmeDFsdHZJVHM3RzYrOTlscWxqazIxQnp0aWlZaUlpSWlJaUlqb2IrOUs1bHlOaUlpbzFBSmFPcDBPbjN6eUNlcldyVnZwWTFQdG9WUjNCb2hxc24zNzltSGV2SG5JenM2KzZtbWZPWE1HOGZIeEhyY2ZPM1lNdTNmdnJuVDY4Zkh4U0V4TXJQVCtkUFdjUG4wYVVWRlIxWGI4UzVjdWFUOW5aV1hCWXJGVVcxNHE0c2lSSTFpMWFoV0tpcTdhOU5kVUR0SFIwVGgvL255VnBNMTJqMnE2UzVjdTRjaVJJK1dPZi9IaXhRcWxUWFN0L1BqamovajExMSt2eWpsMCtmTGx5TXJLY3J0dDFxeFpGYW9IZHF3N1ZKdk1tREVEQ3hZc1FFRkJnZHZ0T1RrNW1EVnJGdkx6OHl1VmZuWjJOakl5TXNvZFgxWFZjc1ZqUGJ2Mkt0TUphOGRPMkw4UGRzUVNsZUxpeFl1WVBuMDY5dTNiNTdJdEtTbko0MzRaR1JrZVQ5UjIyZG5aR0RKa0NMNysrbXUzMjlldFc0Zmh3NGRqMmJKbEZjdDBzUk1uVG1EdzRNSFl1bldyRm5iNjlHbms1T1JvbjgxbU13QWdQVDBkWjgrZTFjTDM3ZHVIQ3hjdVZPcTQ1T3I4K2ZONDlkVlhNWDM2ZEtkd2k4V0NtVE5udXIxSmtsTGkvZmZmdjZJTzNPenNiRXlkT2hWUFAvMjBkZ08xYytkT1BQbmtrMWkvZm4ybDA2Mkl5NWN2WTl5NGNUaHg0a1NGOTIzV3JCbk1aak42OSs2Tm8wZVBWa0h1eUoySWlBZzgvZlRUeU16TXZPcHBzOTJqa243NTVSY3NYYnEwM0RlVlY0dW40K1hrNUtCdjM3NzR6My8rVTY1MGxpMWJoa21USnVIUFA4dGU0L1NOTjk3QTVNbVRLMzJqVHVTTzFXcEZYbDZlUzNoS1NncW1USmx5VmM2ZlM1Y3V4V3V2dmViU3FaT1dsb2FaTTJmaW5YZmVnZFZxclZDYXJEdFVtK1RtNW1MUm9rVWVyeE9DZ29MZzcrK1BmdjM2SVMwdHJjTHBiOTI2RmM4ODh3dzJiOTVjcnZodnYvMDJGaTFhVk9iZ2lwU1VGQXdkT2hUSnljbGxwamxyMWl3TUd6YXNVdmtub29yaDFBUkVEakl6TXhFWUdBaGZYMThBdGttMUF3TUQwYjE3ZHdEQXpKa3owYTlmUHdRRkJlR0ZGMTdBSTQ4OGdzREFRSmQwTm03Y2lCWXRXdUNycjc3eStGVE1ZREFBQVByMTYrZDIrN1p0MnhBV0ZvYW5uMzY2VXQvRllEQWdJQ0FBRHo3NG9CWjI5T2hSdlBmZWUzamlpU2VRbDVlSGxTdFhZdVRJa1dqV3JCbmVmZmRkUFBua2t3QnNJeDg2ZE9pQTc3NzdybExISm1mMmxTOEhEQmpnRks3WDZ6Rm56aHdrSnlmanhodHZkTmx2OCtiTkNBME5SWGg0ZUxtUFZWQlFnSDM3OW1IOSt2WFl0R2tUcEpSbzBxUUpmdjMxVnd3ZVBCamUzdDdJeWNsQjE2NWRTMDNuNU1tVG1EeDVNa0pEUTFHM2JsMG9pdk56dTBPSERrR3YxNk41OCthbHBwT2JtNHZzN0d6TW1UTUg3Ny8vdnR0VlFNK2VQUXMvUHorM3J3R05HVE1HZmZyMFFVeE1qTnY1bGc0ZVBJZzJiZHFVbWdjcXY3UzBOQ1FsSmVHdHQ5NUN3NFlOdGZEMDlIU0Vob2JDMjl1NzFQMHRGZ3UyYjkrT2h4OSsyTzEydG50VVVvOGVQZkRpaXk5aXpabzErTTkvL3FPZFU5UFQwM0hvMENGMDY5YXR6RFFPSHo2TXI3LytHcDk4OG9sMi9pN05wVXVYOEs5Ly9RdURCdy9HQXc4ODRMUk5wOU1CQUo1NDRvbHk1WC93NE1FWU5td1krdmZ2ajNuejVqblZHM2Y4L1B6ZzQrTlRyclNKeWlNeE1SR2pSbzNDc0dIRDBLdFhMKzE4YlRBWTBLQkJBN1JxMWFwUzZlN2R1eGRObXpaRmd3WU5ZREFZMEsxYk42ZVZ2Z0hiQXl4RlVmRE9PKzlvZGFlOFdIZW9OakVZREdqV3JCbENRa0k4eHVuWHJ4OSsvdmxuTEZ1MkRQLzYxNyswOE56Y1hBUUVCSlE2VW5MWHJsMElEZzdHM1hmZlhhNzhuRDkvSG9tSmllamJ0MitwOFl4R0l6cDE2b1RCZ3dkajJyUnB1UGZlZXozRzFldjF5TTNOeFUwMzNWU3VQQkJSNWJFamxxcVMwclJwVTYvVTFOUmE4L2phWURCZzJMQmhtRHg1TXBvMGFlSzBMVFUxRmJObXpVSmNYQnkrK2VZYjZQVjZoSVdGb1UrZlBrN3hjbkp5c0hEaFFyejU1cHVsbm5EdEhSTHU0c1RGeGVIbzBhT1lOMitlVTdqRllzSEVpUk14Y09EQU1qdWZEQWFEUzlwNnZhM0tqeGt6Qm1scGFWaTllalVHREJpQTZPaG9DQ0V3WnN3WUFMWlJhZjM3OXk4MS9XcWtiOXEwcWI0MmxhdlNiazRNQmdPZWVlWVpkT25TeFdYYnVuWHJFQllXVm1yYUZ5OWVSSEp5TWc0Y09JQjkrL1loTXpNVFI0NGNRZCsrZlRGNzlteTBhdFhLcWZOVFVSUUlJY3E4bVduVXFCRm16SmpoZHR2V3JWdXhmUGx5ekpvMUM3ZmZmbnVwNlpUSDRjT0hNV25TSkhUcjFzMXRmV2pac2lXU2s1TmRWaWZOemMzRnVuWHI4T2FiYjJMSWtDRlhuSStycVczYnRsNEFrSmlZV0ZqZGVhbUloUXNYb2wyN2RuaisrZWVkd3VQaTR2REREeitnYytmT3BlNmZscGFHblR0M1l2VG8wUzRQSGdDMmU5ZElyV29qdmJ5OE1HN2NPQXdaTWdSTGx5N0Z5eSsvREFBNGNPQUExcTFiaDVpWW1ETFRpSXlNeFBIanh6RnIxaXp0NXZmbzBhT1lPblVxR2pac0NIOS9mK3phdFFzMzNYUVRicnZ0TnVUbDVTRWdJQUMvL2ZZYndzUERuVHFYS3RxWkpJVEFxRkdqOE54enoySHIxcTE0N3JublBNYlY2L1VJQ2dxcVVQcTFTZHUyYmIwS0N3dEZTa3BLNmE4RTFYS1ptWm5ZdTNjdmV2WHFWZDFaQVFEODhjY2ZPSGZ1SEE0ZlB1elUvcFY4Z0ZwUksxZXV4UGJ0MnpGbnpoeVBhVzNidGcxZHUzWkZvMGFOS3B3KzY4N2ZScTA2SjNsUzh0eWdxaXBpWW1KYzNxNTQ0SUVIMExwMWEremZ2eCtBYmNUNnA1OStpZzRkT21EOCtQRnVyMyt5c3JLd2E5Y3VUSmt5Qlg1K2ZwQlNZdnIwNmVqUm80ZmJRUWlBclU2MGJkdTJYSy9CUC8vODgxaTJiQmxXckZoUlprZXN1OEVYOVBmUnFGRWp2NU1uVDE0R0lLczdMOWM3ZHNSU2xXblZxcFcvcjYvdkpKUEpwTGRhclV2aTR1SjJBNmpSazFNR0J3ZWpTNWN1ZVBIRkY3Rnc0VUtuYlhQbnprWDc5dTN4NmFlZkFvRGJrWDJPeW5xYVdOcEpidUhDaGZEeDhjSDY5ZXVkWGlGUFQwL0hqaDA3SUlUQWh4OStXTmJYY1dIdmtDaVpEM2MzbmpYMUpOeXhZOGNHaXFMTXFsZXZYcXpGWWxrWUh4OS9BTUMxZmFlMWdod3Zrdkx5OG5EZ3dBSGNjY2NkTHRzcUtpNHVEZ2NQSGtURGhnMXh6ejMzb0gvLy9sQlZGVjI2ZE1GOTk5Mkg5dTNiWDNIZVMwcE9Uc2JFaVJNeFpjcVVVanRoTXpJeWNNTU5OMmdkYjZVeEdBekl5c3JDaXkrK1dPcElnNUwyN3QyTGRldldsVG02dHpybzlmcVdPcDF1cHNsaytqay9QMy9wd1lNSFQxVjNuc3FTazVPRHRXdlhZczZjT1ZxNTNMcDFLOXExYXdlOVhvL3M3R3l0MHhLd2pTRDk2cXV2c0dYTEZxY3dzOW1NWjU1NXh1MHgyTzVWdmRyWVJyWnYzeDUzM1hVWGdvT0R0YkJmZi8wVlBYcjBLSE5FYkdGaElUWnUzSWlKRXllaVI0OGVXdmh0dDkyR21UTm5BckRkNUM1YXRBaHZ2dm1tMi9RS0NncTAwZDcyTXFDcUtpd1dpOXZ5VTFLTEZpM1FxMWN2ZE9yVUNSY3VYTUM1YytmZzUrZUhtVE5uNHBWWFh0RldTcjZTOXI0MlVCU2xXZDI2ZGYvYnNXUEhuNjFXNjlLRWhJUWEvMzdyK3ZYcjhldXZ2OExmM3g5bnpwekJ3WU1Ia1orZmoyN2R1bUhxMUtsdTl4ay9manlpb3FMUXRXdFh0MjlGMlMxYnRrd2JNWnFWbFlYRXhFVGs1ZVhCeDhjSHUzYnR1dUw0ZHJ0Mzc4WXR0OXlDVWFOR1hkV08yT1BIajZOWHIxNW8wNmFOMjdSeWMzT3hkKzllclo2NUk2WEU1TW1UTVdqUUlEUnIxc3hsTyt2TzlhODJucFBLa3BDUWdLQ2dJR1JuWnlNek14TjZ2VjRiMFcxL2l5MDdPeHN4TVRHNDg4NDdNWHo0Y0FEQW4zLytpZnIxNjd1a3QzejVjZ1FIQjhOc05zTnNOdVBNbVRQWXZIa3pFaElTTUdQR2pDdStYdkgyOXNiTEw3K3MzYnZHeDhlamZmdjIrUGUvLzQwK2ZmcG8xL1BYd3pWUVpRZzJNSnFHRFJ1KzE2QkJnNVpTeWgreXNySzJwcWVuWDY3dVBGMnYyQkZMVmNiWDExY25oR2dpaEhoV3I5ZS9HUllXbG1DMVd1ZXJxcm9Td09uNCtQZ0xxSUVkc3oxNzlzU01HVE93YmRzMjdhUjY2TkFoSER0MkRETm16TGlpVlJRZE9iYjVXVmxabUQxN05rYU1HSUZUcDA0aExpNE9iNy85TmtKRFE1MWVVUmsrZkRoYXRHaUJpUk1ubHBtKzQ4blViRGJEYURSNkhPbFQwUkZBMVVrSVlRRFFVZ2p4aE1GZ2VNZGtNdTJXVXM2M1dxM3J2Ynk4c3FPaW9pNENxTmhFWlZVZ01qSVNrWkdSQVA2YS9IN0dqQms0ZVBBZ0RoOCtqQTgvL0JDUFBmWVlkRG9kbGk5ZmpyMTc5N3Fra1orZkR5azlQNURzMEtFRE9uVG80QlJXMXR6RVZ5STVPUm12di80NlFrTkQ4Y2NmZitDUFAvN3dHSGZEaGcyNC9mYmJNVzNhdERMTFYzazZPa29UR2hwNlJmdFhCVlZWZmZSNmZSY0FYWHg5ZmFlYlRLYVZBT1lYRlJYdFZWWDF6OFRFeER6VXNCdVIvLzN2Zi9qSFAvNkJGaTFhQUxDTjR2amlpeStncWlwZWUrMjFjcWVqMStzOVRtSEFkcS9xMVpZMnNxVFBQdnNNZm41K0FHelQrK3pZc1FNdnZmUlNtZnV0WDc4ZXI3Lyt1bE1uYkVrSkNRblE2L1VlWC9rY1BYbzBHalpzaUdIRGhtbmxRbFZWSER4NEVPdldyY093WWNQS1hFRGpndzgrQUFDc1dyVUs5OTkvUDZTVVdMNThPVnEzYm8xbm4zMFdnUHViM09Ua1pJU0docUpldlhwbGZ0ZWFUcS9YZXdzaDd0VHBkSGZxZExyUHc4TEMxa29wZnlvcUt0cFpWRlNVazVTVWRBazFwTjJUVW1MQ2hBbkl5TWpBdEduVHROR1dXVmxaZU9lZGQ1Q1FrT0IydjhMQ1FwdzVjd1lBRUJzYmkvdnZ2OTl0dklpSUNOU3BVd2RUcGt6UndpNWV2SWhQUHZrRXYvNzZLM0p6YzUwNmNTc2EzKzdzMmJPSWlZbkJsQ2xUWE02bHBmVXQ1T1RrWU9MRWlSZzNicHpiS1FFS0N3dVJrcEtDdDk5KzJ5bjgxS2xUT0h6NE1PNi8vMzZzWExrU29hR2gyTFJwRXo3Ly9ITmtabWJpMFVjZnhZVUxGN0Jod3daMDdkb1ZJU0VoV0xkdUhmNzg4MDk4K2VXWGJ2UEN1bk45cTYzbnBOemNYSHovL2ZmYTNNY3hNVEU0Zi80OFB2dnNNNnhac3daK2ZuNllQWHMydW5YcmhoRWpSdUM1NTU3RFhYZmRwZTBmR1JtSnhZc1hvMFdMRnFWT3Q1U1RrNFA1OCtkajh1VEoybFE1bzBlUHh0Q2hRL0h5eXk5N3ZGWXBXYi9MZW5Cb3IwdnA2ZW5hdWhFeE1URzRkT2tTUHY3NFl3Z2gzTFladWJtNU9IbnlKS2NCKy90b0pJUjRWZ2p4Ykdob2FFWklTTWlQVnF2MWw2S2lvdFJEaHc3bG9nYjIzZFJXN0lpbGE2bWRUcWY3UktmVFRaUlNtazBtMHo0QXV3c0tDaUlURXhNcnZwSlBGV25Rb0FFZWVlUVIzSG5ublRoeDRnU2tsUGo1NTU4eGZmcDBsN214S21yMTZ0V0lqbzZHdjc4L3NyT3pBZGc2NTRxS2luRGh3Z1VzV2JJRSsvZnZ4NlJKazlDeFkwZU1HemRPdTNHTWpJekU3dDI3TVh2MmJJOG41ZTNidDJzTGkyVmtaT0R5NWN1WU5Ha1NWcTFhaFNlZmZOSmxHZ1c3MnZ3Z1VBaHhkL0cvSENtbE9Td3NiTCtxcXJzc0ZzdWVoSVNFMDlXVnJ6dnV1QU10V3JSQWFHZ29UcDQ4aVZXclZ1RzExMTV6R2ZFcHBVU2ZQbjNjVGsyd2V2WHFDaTkrVVZYaTR1SXdjdVJJNU9Ua1lPN2N1V2phdEdtcDhkZXRXNGU3Nzc2N1hKMWRWL29FdnF5RkNtb0NJVVF2QUwyOHZMd3lwWlQ3VENiVGZxdlZ1dXZpeFl2N2p4NDltbHZkK1V0TlRVVmtaS1RUdEFDYk4yOUdSa1lHUHYzMDB5djZHN0hkcTE0MXRZMWNzbVFKN3JyckxtMGFJSHNuYkdSa0pNeG1Nd1lPSEZpdVVmMzE2OWN2OVZWTEFJaUtpa0tuVHAzY1BraVZVdUxBZ1FQSXpjMUYzYnAxdGNXQXBKUm8zNzQ5MHRMUzhPeXp6MkxTcEVsT045bno1ODlIeDQ0ZFhmSjQ2dFFwQkFVRmFRdTZHSTFHYlp0am1Tc29LRUFmSVhmM0FBQWdBRWxFUVZSY1hCdysrdWdqV0sxV0xGbXk1SHFjLy9KSkljU1RYbDVlbVY1ZVhsRmhZV0g3clZacnBCRGlqNWlZbUp5eWQ2ODZQL3p3QTdadjM0NWx5NVk1dmZJZUVoS0N6ejc3RFAzNjljT2ZmLzdwMHNrWEZ4ZUhSeDU1Qk92V3JZUFpiSGJiRVh2Z3dBRnMyTEFCNjlhdGN3cXZVNmNPSms2Y2lOVFVWSnc1YzBicldLMW9mRWNiTjI2RUVBSm1zeG14c2JGTzIySmlZcENkbmUweXJROWdlNlBrNk5HalNFOVB4OXk1YzEzU2pvK1BoNnFxMkxCaEEzNzc3VGZ0ellRVksxYmc5T25UK09hYmI3QjA2Vko4OE1FSDZOeTVNMTU1NVJYY2Q5OTlHRE5tREhidTNJazFhOVpnNU1pUmFOQ2dBUll2WG96SEgzOWNTNXQxNSsrdHBwNlRTZ29NRE1TQUFRTVFIQndNdlY2UDZkT25JelUxRldQSGpzWFlzV09kNGc0Wk1nUkRodzdGOU9uVHRmUEVwazJiY004OTk1UTU1LzJNR1RQUXBrMGJyUk4yeDQ0ZDZOeTVNL3IyN1l2bzZHalVyMThmVFpzMnhRY2ZmSUEyYmRwbzdkWFpzMmUxS1h6UzB0S3dkdTFhVEpzMlRYdVl2bjM3ZHVUbDVhRjc5KzVPOVdmTGxpMzR4ei8rQWNEMjROeG9OR3JiSGVPcHFvcms1R1RNbkRrVGUvYnN3UTgvL0lEV3JWdGZ5YStVYWhraHhFMUNpSGVFRUtQMWVuMjh5V1RhSmFWTVVGVjFkMXhjM0VIVXdBY290UWs3WXFrNitBZ2g3Z1p3TjRBWHZMMjl6NWhNcG1oVlZiL1B6czdlVVJPR3dIL3l5U2NBYkN0d0Z4WVdZdmp3NGFoWHJ4NSsrZVVYOU9yVnE5SWorSHIwNktHTjJsbThlREYrKyswM3A4NjVOV3ZXNFA3NzcwZW5UcDBBMk9icFhMbHlKUjU0NEFGTW5qd1pmZnYyTFhYTzBIdnV1UWNta3drQkFRRllzbVFKWW1Oak1XSENCRXlZTUFFQVBJN3d1QjQ2SklRUVFRQWVsRkkrSUlSNDJjdkw2NHpSYU54dHNWam1KQ1FrL0lGci9BVFBZRENVYTZSbVdTdUZYK3VWeE4xWnRHZ1JGaTllakk4KytnaHZ2UEZHdWZjcjc1eHg5dkkzWThZTXR6ZFRVa3EzWlRRek14TkExWTRDcmdJTmhSQTlBRHl1MCtteWc0S0N6aGlOeHZVV2kyVitRa0pDWEhWazZOeTVjeGczYmh6ZWUrODllSGw1SVQ4L0g5bloyWmc1Y3laZWZmVlZQUHp3dzlpMmJWdWwwMmU3VnpQVXREYnl2dnZ1dzVBaFEvRDg4ODlyOHdsTEtaR1Nrb0wvKzcvLzArSzU2d3dEYkIxRmJkcTBLYk1URnJBdEtPUnAvc21rcENTY1AzOGVvMGFOZ3NGZ1FHR2hiVnBuZTl2N3hCTlBZTisrZlJnK2ZEaW1UcDJxTFVUMzFGTlBZZURBZ1hqc3NjZTBPZUd6c3JLMHpsNTM1Y3RxdFNJNk9scDdzSEQ3N2JlamNlUEdhTlNvMGZYZWtkUVF3Sk1BSGxNVTVSeUFMS1BSdUxhNjJyM3M3R3pNblRzWGZmdjJkWm9Pd3k0b0tBajkrL2RIUWtJQzdydnZQcWR0OWs3OVU2ZE93V3cydTAwL01qSVN6WnMzZHpzMWoxNnZ4L3Z2dis4MHdycWk4UjJ0WGJzV28wZVBkanUvOWRTcFU3Ri8vMzZuS1dYS2ErZk9uZWpmdno5R2p4NE53RlpQN0ZOM0FiYk9uSTRkTzZKejU4NjRmUGt5NHVMaXRCSHN5Y25KQ0FnSVFJTUdEWkNmbncrcjFhbzlhQUZZZDhpbXBwMlQzTEZQalZFV2s4bUVtMjY2Q2R1MmJjTmRkOTJGL1B4ODdObXpCOTkvLzcwVzUvVHAweTdwN2R5NUV4czNiZ1JnR3hXZm01dUx1TGc0M0hmZmZZaUlpTUMyYmRzUUdCaUllZlBtNGV6WnN3Z0pDZEVHYnRTdFd4Y05HelpFMjdadGNmTGtTWGg1ZVRtZEsrKy8vMzZNSERrU2E5ZXV4Y2NmZjR5QWdBQUF0dmJQdnFobHlZZnNWcXNWcDA2ZHd0eTVjMkcxV25IYmJiZWhaY3VXT0hIaVJLVVgvYVBhVHdqaEJTQzgrRitlVHFjN1l6UWFrd0VzdEZxdEsrUGo0LytzM2h6V1R1eUlwV3ZDMCt2VlFvaEFJVVFnZ0JZNm5hNWZhR2hveGcwMzNMQkVWZFdsUW9qa2dvS0MzR3U1Mk0yR0RSc1FIeCt2ZmM3SXlJQ3Fxdmp2Zi8rTDFOUlU3TjY5RzlIUjBkbzhoWnMyYlVKcWFxcFRHdVh0RklxT2puYjZuSkdSQWF2VnFyMDZBZ0F2di93eW5udnVPYXhidHc1QlFVRVlNV0pFcVducTlYcnRST3Y0UGE1WDdzcVZFRUlCVUI5QWZVVlJXbnQ1ZWIxb01wbU9BRmhzdFZxWEZoWVdIajkwNk5CNUFFWFhPTHR1cWFxS1gzNzVSWnZHd05IbHk1ZTFUb0dxZFBIaVJiZWp2VE16TXpGOStuUTBhdFFJUC8zMFU0VTdQTXM3bXRjZWIvanc0VzRYNDVnNmRTcGF0bXpwTXJJeExTME52WHYzcnRDOHN0WEJRem5WQ3lFYUFHaWdLRXA3THkrdnNTYVRLVlpLK1pNUVlxM0ZZamwxcmFaditmSEhINUdXbG9ieDQ4Y0RBTnExYTRlVEowK2lYcjE2K09jLy8yblA3MVU1RnR1OWE2c210NUVOR3piRTJMRmo4WC8vOTMvdzkvZEhyMTY5RUI4Zjc3SXd5UmRmZklHTEZ5ODZQZGdwS2lyQ2loVXI4T2lqajVZNWIzQm1aaVpTVTFQeDBFTVBhV0ZKU1VsbzNydzVkRG9kZHUvZWpkdHZ2eDBta3duQVg3OHp4NGRnYjczMUZqWnYzb3paczJkckhiRkJRVUVZUDM0OGhnMGJocENRRUF3WU1BQWJObXh3NlJoZXYzNDkvUDM5SVlUQXVYUG44UGpqajJ2MUNyRE5qVnphUEtPMVZTbnQzZzBBYmhCQ3RDMXU5eEtMWDFOZUF5RDlXclI3YTlldVJYNSt2dmEzZE1kVHgzMXNiQ3hlZU9FRlpHUmtZT1BHamNqUHozZnBDS3hUcHc1T25qd0pWVlhkdmsxUWNsUlpSZVBibWMxbVhMaHd3YW45dkZyMjdkdUg2ZE9udTkxbXNWaXdlUEZpYlE3ZDMzLy9IWFhxMU5IbXZqOTA2SkRXYVdPZm1zbmU4UU93N3Z5ZDFlUnowcFY2L2ZYWHRlbkNObTNhaEdIRGhtblRmaHc1Y2dRdnZ2Z2kzbjMzWFhUdjNoMkFiUTdtelpzM1k5U29VVmk0Y0NIR2pCbUR2WHYzSWlNalEzdDRrcGFXaGk1ZHVrQ3YxME92MTZOZXZYcmFHMm0rdnI0SURnNUcwNlpORVJ3Y2pKQ1FFS2ZyWVNFRXhvOGZqejU5K21EU3BFbVlObTBhRGgwNjVMSVlkVXhNRFBMeThnQUFpWW1KdVBIR0c3VkZNd0hiT1RRZ0lPQnY5L0NhYkVyV1dTR0VINENtUW9pbUFCNFZRdVNZVEtaMXFxck9zVnF0aVlxaVhJeUxpN3RVTFptdFpkZ1JXdzBXTEZqUUxDd3NiQUlBU0NsVklZUlZWVlVwaEZDRkVGSlZWUWxBQ2lHa0VFSjErS3dLSVNRQTZSamZhclU2YlN0T1Evc3NwVlR0NFNYM3RhZnJlRXpIZlJWRlVhMVdxMk4rcEJCQ0xUNm05ck9pS0NvQTJOTzFXQ3hTVlZWL25VN25OSXhGQ09GVW9lMC9PN3dTY1JPQUVVS0lONFFRU2Q3ZTNqdU5SdU5lS1dWa2JHeHNjaFgrV1FEWVJsYmRldXV0YU5La0NYeDlmZkhGRjE4Z05qYlc0MmlDYnQyNnVYUU81ZVRrWU1tU0phVWVSMHFwZFVoODlORkg2Tm16Sng1ODhFR1hCYjZDZ29MUXZuMTdiTjY4R1FzV0xQQTQ3Nkk3c2JHeEtDZ293T3JWcS9IRUUwOUFwOU41UElsNkduMndaY3NXcDV2WHF1Q3R4eTFoWVdFVFZGVXRCR0FWUWxpa2xGWXBwVlZSRkl1VTBpcUVzQUt3LzF4ZkNPRnhqZ2pIOHVWUXJwb0JlRWV2MTQvVTYvVUhUU2JUVGlubFhnQzdZbUppVXQyblZEV09IajJLVFpzMjRkRkhIOFV0dDl5Q3dzSkM5Ty9mWDd1QmNaU1Nrb0xtelp0WGFYNnlzckl3ZE9oUWRPblNSUnY1QXRodWdGSlRVekZ5NUVodFpPL2x5N2JCNnQ5Ly83M1c4ZVhKNWN1WFVWUlV2bXZtM0Z6Ym0vbWVScHEvOU5KTDZOMjdOMUpTVXB4ZUIydlNwSW5MQmVYVnBvTU1MaTZmUmZaeUtJU3dPcFJScTZxcTJzL0Y0UllBVG5NM2xOWDJGZi9jVVFqUlVVbzV3V0F3eEllRmhlMlVVdTR0S0NqWW1aaVltRmxWMzNISWtDR0lpWW5CSzYrOGdydnZ2aHRIamh6QlcyKzloWG56NW1uVEFWeU5DM0MyZXpZT2JaNUZDR0V0UGdlcnhXVkpGVUtveFcyZEZsNHlqcWZ3NG5Od0NBQS9UOGV2U1cza3d3OC9ySTIyQVd5dlVyN3l5aXRPY1JSRmdaZVhsOU41T0M4dkQwdVhMdFZlNVN6TnBrMmJZREFZOE1NUFAyaGh2L3p5QzlxM2I0K3Z2LzRhbXpadGNqcW0vY0dRWTBlcy9hSEV3WU1IbmRMdTNMa3oycmR2cjdWaDhmSHhhTm15SlZhdVhLbDFQRDMwMEVObzI3WXRBR0RQbmowdStiTllMT1ZhMVBCS0tFSUdGRjkzV2h6S21GcmNscW51eXBxN2JRNWx6Q1ZNVlZWVlNsbVpkcSt0RU9KakljVDdRb2k0c0xDd25WYXJkWitpS0R2Tlp2UEpxdmg5N04yN0YzcTl2dFE1RDkyTnNyUS9qUFR4OFVGWVdCZ3NGZ3NTRWhLMDBmeDJuVHAxd3VlZmY0NlBQLzRZbzBhTmNob042azVGNDl2OTlOTlBHRDE2OUJYUHMxNVNYRndjSG5qZ0FiZUxDZ0cyNldhR0RSdW1kWUl1V0xBQWd3Y1BobDZ2aDVRU1VWRlJHRGh3SUFEYmcxNEFMdE9DMUphNlkxQmtRL3M5R3dBNHRNMUE4VDBVQU5qdm4rdy8yOE1kNzYvdzEzMldTNWo5dnFvOGNVdmIzME9hY0pkUEZOL25BVURKZXowQVRtbTZDM09NYjdGWW5PSTZoZ0c0VWRoRzFMbFZrODVKNVpXVmxZWFBQLy9jcFk3TW5qMGJuVHAxMHE2ZERoMDZwRzNyMmJNbmtwS1M4TUFERDhEWDF4ZDZ2UjRUSmt6UVJzU1dwVEwxdkg3OSt2akhQLzZCbUpnWUFMWkZNTHQxNjRhSWlBalVxMWNQT1RrNTZONjlPNTUvL25rQXR2UGYvdjM3bmRLNEZ2V3NKSU1PRFJ6cm5UMHI5cklQMk1veVN0U0o0bkRIc3U1U1Z3RDM5Ykk0WEtzYnBhUmY1bkZMMXBPUzRYQ3VheTdIZGF4djluM0xVN2NkMDNmY3o3RitBb0M5M3J1cnQxTEtlaVhPMFdYMTNRUUJHS0RUNmZycGRMcmpVa3F6MFdqY0tZVFlhemFiOTZFR2pHeXZxZGdSV3cxMjc5N2RBc0RnNG85U1Npa1ZSYkdYY0ZuOE5GemFOeFlYZEcwN29MMUtJQUZBcDlOSjZWQkQ3UHM0Vk5DUyt6cDlMaG0vK09TaGJYTThWbkVRZERxZDlybjR3c3ZkZGdXQXkvQTJlOFV0bzFJYkFMUVRRclFETUVoUmxETkdvL0ZRUVpITUxsQUZaTWxFcjVJNmRlcWdaY3VXMnVkdDI3YkJhcldpc0xCUVcybnlhb2lQajBkT2ptMTZ0R0hEaHVIMTExOUhmSHc4M25yckxhZDQwNmRQUjJ4c0xPNjQ0dzY4L2ZiYmlJaUlLRmZIM1BIang1R2VubzdBd0VBY09IQUFTNVlzd1J0dnZJR1ZLMWZpOHVYTGlJaUl3TVdMRjZHcUtpSWlJbkR1M0RrdEhMQjFvbjN4eFJkSVQwL0hLNis4VXFHRmVpcktvRk9hQW5oUlVSUXJpdXVERU1KK2NXZy9LVGcrcUJEQzlqUk80M2pDS09PbXp3ZUFDWUJSVVpRWHBKUm5UQ1pUM0lWQ0ZGblZxaXBWZjVrd1lRSmF0bXlKb1VPSHdzZkhCNnFxNHVlZmY5Ym1jeXBweG93WkFHd3IxeHNNQnFmUklxdFdyY0xhdFd2UnVIRmpwNUVtOWs2RVpjdVd1UjFsZS96NGNWaXRWdTF2blpPVGd4dHZ2QkhIamgzRDc3Ly9yczEzOTloamo3bDBWTms3Vmw5NjZTWHRpZnlDQlF2dzhNTVB1N3h1bFp5YzdIWUJFSGZPbno4UHZWN3ZjUTdtME5CUWRPL2VIVWVPSEhHN2ZmMzY5YmozM251dmVBNW5kd3c2RVFMZ1RYdm5BNHJMS0d4dHRRU2d1cm1Ja1ZKS2wyRk5wYlY5anR1RkVQNEE3cEpTM2drZzE4Zkg1NHpKWk5wem9VRHFyVlZRVElPQ2d2RGYvLzRYZ0cyQnVBOCsrQUNUSjAvR0RUZmNjRldQdzNiUHh0N21DWWNIb29xaWFHMGZvSjJucGYzODduQ2RJQlZGMFc0RTdQc0tJYVQ5dkd4TFJqaWRlNis4alpSZTFpcWFKV1hjdUhHNDhjWWJJYVhFdVhQblhEckFpcThwM081YjFselY5a1YvOHZMeThNZ2pqMmlqYlZlc1dJRWVQWG9nTlRVVkZvdkZxVVBYM29hV0hBVXljT0JBN1dHVW8vZmZmeDhoSVNFNGR1d1lRa05ERVJZV2h2RHdjT1RuNTJQbXpKbGxYanVVdGNESzFhQlhFQWhnb3BSU3RaY2poMnRMcmF6QnpZMm1ROWx5dkI1MEtYZkZiWi9MSDZvQzdaNGZpdHM5UlZIT0F6aGpOQnIzWFN3RXJuYTdsNUtTZ29ZTkcxWjR3YjY0dURodHhGdlRwazFScjE0OW1NMW1sNDdZRmkxYVlQVG8wZmo4ODgreGJkczJEQjQ4R004ODg0ekhjMVJGNHdQQTRjT0hJWVFvMThPSWlvcU9qc2FRSVVNOGJ1L2F0YXYyOWtwY1hCeE9uanlwVFkyUWxKU0VuSndjYlo1dmUwZXN1ODdsMmxGM1JFTUFqdk0rcUZKS3gzc3B3TTI5bWYyK3FNUTlIUEJYUFhJTWx6cWR6bDR2WE83bml0TXBlWi9vRkxka2Zrcm0wV0YvcC90QWUxMTA5MzJLSDJRNjNUT1d1T2ZUMG5DNEw5VDJLZjdiU0NtbEhvRFRYRjIxNWJyZEhiUFpqS2lvS0x6NjZxdE81NkRzN0d3c1hyd1l0OXh5QzZaT25WcG0rK0w0RVByczJiT1lPWE1tMHRQVGtabVppWmt6WndLd1hkZllweUtvYkZrZk5HZ1F1bmZ2RHF2VmltUEhqcUY5Ky9abzNibzFEQVlEdG03ZFd1YkQ3cUtpb212ZUVhc1hhQWpnZGNldzRnZURUbVVaYnVwZWNWeDNmU2oycWM3YzFpRVUxNjF5MWtNdHZxZDBTb1k3OUttNHBPVlkvNG92K1Z6QzdXbVZyRzhvcFIxd2lPK1NSK0N2T2xvaTNHVytudkwwM1FEUUFiaE5DSEViZ0I0QXpwcE1wdU5TeWhVQWx0U0VCeWcxRFR0aXE1bXdsVjZQUTQxS2RvUmNhYnlxaXVzdVhzbWJtTW9TUXVpbGxQNEFBaUZ3WGtLaWxGL1pWWFB3NEVHa3A2ZkQzOThmNzcvL1B2cjA2ZU54eGVXSzJyUnBFN3AyN1lyTm16ZWpYcjE2R0RwMEtLWk9uWXFoUTRmQzI5c2IrZm41K1BlLy80Mk1qQXo4OU5OUENBb0t3dVRKa3pGZ3dBRDA2dFVMQXdZTXdLMjMzdW94L2ExYnQyb1g4RysrK1NhZWV1b3B4TWZIbzJmUG50aXpady9HakJtalRldytac3dZSkNZbWF1R0FiYUdsTVdQR3VNeU5WaldrS1A1NzZnRDNaY25kazdtS2xHTVBERUtJT3FxcUJrREszS29vVTBWRlJkaThlVE4rL3ZsbkFMWlhybHUzYm8xWnMyYVZlOG9CK3l1NFFnaEVSRVJvbmJFOWUvWkV6NTQ5WGVLZlBuMGFpeGN2eHVEQmc5R3hZMGVYN1JzMmJNQytmZnZLbkRQTzNlL1gyOXNiWDM3NXBkTW8xSVVMRitMMzMzL0hOOTk4NDNUUk9XdldMQlFWRldIMjdObDQ0WVVYU3IyaHlzM05SVWhJQ0xLeXN2RGpqeis2blJmM3dvVUxxRisvdnN1aUkzLysrU2ZXcjErUE5tM2E0SnR2dnFtQzF4U2xBTFJYNTVUaW41MWlsUFg1Q25sSktldEtLUU9rbElWVjNmWjkvUEhINk5tenA4c0liU0dFVTZjbFlIdlZ6bDJZSjJ6MzdHeHRYbkdaMG5ncU4yVzFpVzZQY0pYYlNDbWxwYXJLbnIyZGlvNk9Sck5telZ5MnE2cGE2UWVoa1pHUmFOdTJMVkpUVTJFd0dKeHVPUDM4L0xCcTFTcTg5ZFpiTGd1VWxQeC94WW9WZVBycHA5MTJqTmtmRXN5ZlB4LzMzMzkvaFR2M0Nnc0xyOFZOcm1NNzVyeWhBdVdydERKMWxkczlnN0M5K1JJZ3BacDN0Y3RlYm01dXVlWndMMm4vL3YxT2JhUEpaUEk0VDJ6Ly92M1J1WE5uZlBQTk41ZytmVHJtekptRFBuMzY0S1dYWG5JN0JVOUY0OCtiTncvdnZQTk9oYitEM2FGRGh6eE9lVEJvMENDM25UNVNTdXpldlJ2Nzl1MUQ5KzdkMGFKRkMzenh4UmQ0L2ZYWHRRY29HemR1UklNR0RiUzB6NTgvRHdCdTU3aXRKWFhIaWJzNjVDRmVaZEt1OEQ1WHV1KzF5bWR0dVc3M0pDc3JDMGVQSGtWTVRBdzZkZXFFSVVPR3VOU1IxYXRYUTYvWFkrellzUlVxeTFKSzFLOWZId01HREVCVVZCVFMwdEswZWRNZHAxdXE3Sm9TUVVGQkNBb0t3dTdkdTdXM0FDcFNiNnFqbnJsVDNycFhIUGRLamxQcGZhdjcrTldSZDNkMVd3aWhTQ2w5QVFRS0lYeUxpb29xMXJqL1RiQWp0aHJjZmZmZGh5TWpJOWNEZ0pSU2tWTHFGRVVSeFNPb1JISG5yQ0tsRkFDRWxGSW90dUV5b25pN1lnK0g3U3draWd1OFBiNVNuSjY3K0lwRDU2OUxtSlN5NUhZdFQvYWZQWHhXU3VSSEFEQUF1QlcyZVg4MDdqcG9TMVpnYVp0T0lROUFtcXFxbjBrcEkrUGk0cEthdGpMK1N5aHdYWkdnQ2l4WXNBQStQajdRNi9WNCsrMjNNWGp3WVBUcjF3OHZ2UERDRmFWcnNWaXdkZXRXakI4L0hwczNid1lBOU9uVEIwbEpTZkQyOXNiaHc0Y3hjZUpFZE8zYUZSTW5UdFJPOUpNblQ4WWRkOXlCenovL0hNdVdMVVB6NXMxaE1wblF1blZyOU83ZDIra1lHelpzUUo4K2ZiQnExU3I0Ky91alg3OStNSmxNVGlNbmE0cUNJalhWUzZlYkNNQkxWVlc5RUVJbmhOQVZQMEYzK1JsQWdCRGlRUURhVmIyblRuODNKeE9ybFBJU2dBU3IxZnFkbEhKWFhGemNzYWF0alJPRXdETlg4M3ZObURFRFM1WXNnZFZxeFFzdnZJRDQrSGpjZlBQTjhQUHpRNDhlUGVEdjd3OC9QeituRy91a3BDUU1HREFBa1pHUlRoMEdGYm5aeXNyS0FvQXFtVGN0TURBUTk5MTNIODZkTzRmOC9IdzBhdFFJQm9NQmQ5eHhoOHRGWjA1T0R0NSsrMjNzMzc4ZkowNmNLSFVleDZOSGo2SlpzMllJQ1FuQjg4OC9qL3IxNjJ2ejVIM3d3UWM0ZHV3WTVzK2Y3M0gvano3NjZPcDhRVGNzcXNnR01GRlZWUzk3MlZSVlZlZFFUdTFoam1WWEo2VU1FVUowYzB5clBHMWZjVHdMZ0V0U3loMUNpSG4ycVFtS3kybVZzRnF0bUQ1OU9uUTZuWFlEQU5oR2VHUm5aME5LQ1Y5Zlg2Y08vT1hMbHlNcEtjbHRXRWxzOS81aWIvTlVWVFhZTy9pTHk0MVNmQzdWRmYrdmhjUDJFRUJYSExlc09QNEE3b0REOUFUbGJTT2xsS3FVOHBJUUl0NnBqV3hqL0VJQTNhdmtGMUpzL2ZyMWJoY2N5cy9QcjFTbkdRQ3NYTGtTbzBhTmNsbU5IckRkWEY2NmRBbjMzSE9QVTdqRlludUx6bjVUdTJqUklrUkVSTUJpc2FCdjM3NXVqMk8xV3JGOSsvWktqYUsrMm0vY3VHTlZSUzVzSTJMMTluTGpXSWFLcnpGZHlwUzlUTUsxL0RtVk8zdVpsRklHQ3R0aXJKcnl0bnV3blo4dlNpbDNTQ25uQTlnWkd4dWJVUlh0WG1VSENqZ3VTQVVBWVdGaCtPYWJienlPekx6MTFsc1JFUkdCNDhlUFk4NmNPVml3WUFIV3JsMkxLVk9tNE00Nzc2eDAvSU1IRCtMWlo1LzFPSFZBV1JZc1dJQnAwNmJoNDQ4L3htT1BQZWF5dmVSM09YZnVISEp5Y3JCNDhXSzgrT0tMR0Rac0dQUjZQWll0VzRhUWtCQnRWWGhWVmZIcnI3L2k2YWVmMXY3R0Z5NWNBT0MrSXhhbytYWEhvc3BNQUJQdG40dkx1ZE45RnY2NlYzTzh0N0tIQVgvZDB3Ri8zWFBCNFQ3S3NaT3A1UDJkcUVpWVk3aTdzRkwycjdKOEF2QUcwTHo0Zi92djBlM3YyOTA1U1FoeENjQUJxOVg2VFZWZXQ1ZVVrNU9EMzMvL0haczJiVUpVVkJRYU5HaUFzTEF3cDJza082dlZpaVZMbG1EUW9FRWVGL2hhdVhJbGdvS0MzSTVpMStsMHFGdTNMbng5ZmFFb2lsWmZISyt0N2VjbVQ4cGFsMkhWcWxVWU5HaFFxWEhjcVk2T1dJdUVVNzBEQUNtbDNsN1BITXFwcDdLTzRub0t1TllCZUtnYlpaYnY0blE5aFd2N2xwSitaWTViVm41Y2p1dVl0b2Z3MG83YlJBaFJtYjRiQ1NBZndFVWh4TWNBOXByTjV2Mm80WE03VnlkMnhGYURBUU1HSEJrNGNPQWtoeUNueWxMeS8vRHdjRnkrZkZrQVFHRmhvUUFBaThYaTlMK3FxdUxHRzI5RVVWR1JVendBc0ZxdHd2SC93TUJBNFM1Y1ZWV256L1l3ZjM5L0lhVjBpZWY0czVSUytQbjVPYVZodFZvRHZMeThQb050cFZ3VXgzUDZYYmlweEpsQ2lQOUpLYmRKS1k4TElTN0Z4c1plODZIc21abVoyTEpsQzE1KytXWE1uejhmd2NIQkdENThPTWFQSDQ4dVhicDRmSlc4UExaczJZSzc3NzRiTjk1NG94YW0xK3N4WXNRSS9PYy8vMEZpWWlLZWVPSUpiWDR0UnoxNjlFQnViaTVPbno2TnJWdTN3bXExb25QbnprNXg0dUxpNE92cmk3Q3dNS3hhdFFvQU1IVG9VQWdoRUJjWDUvWVZsS3YwcExwU2lsU1JHaDBkUFFtMkd6MEJRTFJ0MjFZcExDd1VGb3RGV0N3V1ViOStmY1Zpc1FpcjFTcTh2YjF2MGV2MUsrSFFFZXZJUThkV3FwVHlKMVZWdCtoMHVrd0FPYkd4c1ZVeTk1eGRvMGFOY1BQTk4yUHExS213V0N6NCt1dXZ0VzMyVVgyREJnM0NNODg4Zzk2OWUxKzEzMzlxYWlvVVJYRXFYNVcxWnMwYXAvbXQ3SGJ2M28zQ3drTE1uejhmT3AwT216ZHZScDgrZmJTYnduMzc5bW5UTUh6OTlkZHU1NzkxZE9EQUFYVHQyaFVBWEJiZVNrdExLM1VlMklNSEQ1WTZ6OStWc2tpY0xWayt3OFBEeGVYTGwwVmVYcDVpc1ZpRXFxb2lKQ1JFMk11bzFXb1ZkZXJVQ1FPZ2RjU1cxZllCZ0txcUNVS0krY1Vkc0RrWEwxNDhtNUtTY3JiS3Zsd3hxOVdLbDE5K0dVZVBIc1Z6enoySENSTW00UFRwMDJqVXFCSGF0R25qMGxGVkdXejMvdUxRNWpsZUVHdmx5dkU4NzY1OEFiWnpiR0Jnb0ZCVlZZdGp0VnFGcXFyQ3g4Zm5acDFPdHhTMkI2RXV5dE5HcXFxYUd4c2JtMUZWdjRPU2lvcUtFQmNYaDNmZmZkZGwyK1hMbHl2MVlHbkxsaTE0OXRsblBiN2VuWlNVNUxRZ2laMjlBMVpSRkp3NmRRcmZmdnN0QWdNRFMrME0zclZyRjVvM2IxNnBWMGZQbmozck1uL20xV2FWeUhWWDVnREFzZHpaeXh3QU5HalFRQlFWRlRtMWE0RHRHckprdVFNQWYzOS9ZYkZZMmdQWVlqOXVPZHU5SkFBL3FxcTZRNmZUWlYrTGRzL1gxMWRibkthODh2UHpjZnIwYWUyVlljRDJvT3J5NWN0SVRrN1c1akoxNTVaYmJzR0hIMzZJZ1FNSFl0eTRjUmd4WWdTV0xsM3F0QUJkUmVJN252TUtDd3N4YWRJa0ZCUVVJRGc0MktuRHhHdzJJenM3MitWTkVzQzJHRmx5Y2pLNmR1M3F0bjIwV0N6WXMyY1BWcTllalFNSERxQ2dvQUFEQnc1RXYzNzlBTmpldmxtK2ZEbSsrKzQ3Ylo5Tm16YmgzTGx6VG1zbjVPVGt3TWZIeDJOSFRrMnZPMFdxeUN5dU8zWWw3OU04L1N6Q3c4TUJRTHVIQTF6djQwcitiTCtmQTZEZDB6bHVkN3hIYzd3dnExZXZuc3Yya3VtVzNHNFBxMXUzcnRPOVhXbjNlNERXRVlXUzkzMGx0OXYzRTBJMDF1djFDMUJpN256dEYxYkdPVWtJY1JxMjYvWnJkazRDYk9lSXlaTW53MmcwNHVlZmY4Ynk1Y3VSbXBxSzNOeGNSRVJFT0MxZ2RmTGtTV1JuWitQY3VYTk85UzBsSlFVQkFRRUlDUWxCVEV3TTlIbzlicjc1WnFlM2U4b2E2V3Buc1ZpUWtwS0NUWnMyQWJDMVAwbEpTZGkwYVJNT0hqeFlha2R0VGs0TzR1TGlTbTJuUERsNzlteVZUUDFWbWlJclRwZW9kMEQ1NjU3MjJiRVBCWER1SHdFcVZnOUx4bkZYRiszN3VxdVBqai9iNDNuYUgvQmNMMHZ1VzFiZGRIZHNlenpIT1BiUFBqNCtFUUQrVVJ3UEpibnB1OGtGc0VsSytUOVZWWTlJS1MzeDhmR3VONC9rZ2gyeE5ZTTJMNWM3VVZGUjVVcms1TWtxN1ZlcU1LUFJlRWxLZVZuWTVuUHhGQzBQUUs2VU1rWlYxVy9QbmoyNzVlVEpreFc3T3E0Q1gzMzFGUVlPSE9nMEwrSGpqeitPbVRObjR2ang0MXBIN0crLy9lYnlLbTVaSzh1dldyVUtFeWRPMU9hYWsxSml3WUlGT0gvK1BIcjI3SWwrL2ZyaHlTZWZSRXBLaXNzRlpuNStQcFl2WDQ1SEgzMFVxMWV2aHJUTkFlVVVaOG1TSlhqenpUZTExOEdBdnhyTkN4Y3V1TDJodlhUcDBqVS95YnFoWFlra0ppWTZiVWhQVDlkK05ocU5GK1ZmOHdTNUpGTDhSTzRTZ1BNQUlnRjhiVGFiSTNHTm44ajE3TmtUWGJ0MlJVQkFnTnU2YWJWYWNlVElFUnc5ZWhSV3E5WGpUVWhHUmdhT0hEbWl6ZDFhbHFTa0pOeDg4ODBWV3VESWt3Y2VlQUJ0MjdaRm8wYU50TmNPVDU4K2pSVXJWdUNGRjE3UXl0SlRUejJGcjc3NkNxTkhqOGFNR1ROdzRjSUZmUHZ0dDJYTzN3all5dlN4WThjd2J0dzR0OXNPSFRxa3plbFpVbnA2T25idTNJbUpFeWZpcWFlZXVzSnZXeWF0ZkxwcmswditqZHUxYTNmUlBsTEgwK2d2QUJlbGxEa0ExcW1xT2pzMk50YjlPNjVWVEtmVG9YUG56b2lQajhlZVBYdlFyMTgvZE8zYTFXbE92OE9IRDEvUk1kanV1ZVYwN2kvdFhGK1I4N3ZSYUt3RFcvbXEwVzJrbzYxYnQrTDIyMjkzdTYyeXI1SGZkTk5OYU5XcWxUWkhaVWx0MnJSeE93K3luNThmdnYzMlc5eCsrKzE0NmFXWG9DZ0t2dm5tRzQ4UGZDd1dDK2JNbWVOMk5LKzd1RkpLL1BlLy84WHZ2LytPUzVjdUlUcWE1N3NBQUNBQVNVUkJWQ3NycTBvZkpwWGdjcjNwcWR3NW5uZkx5MmcwL21uL3VZeDI3d0tBMWRYVjdqVnMyQkJwYVdrVjJpYzJOaGE5ZS9mV0ZyVUJiQThRTm16WUFMUFpYSzRPanRhdFcyUHUzTGw0N3JubjhNTVBQK0M5OTk2NzR2aGVYbDRlM3dxWk9uVXE5dS9mWCtaVVJDV2xwS1JvRHlsZWZmVlZmUGpoaHhnMmJKaDJVMTVZV0locDA2Wmh5cFFwV2h1cXFpcG16WnFGNTU5L0hzSEJmMDB4bUpPVDQzWnFCYURXMVIwN1dlSi9qOHA3LzFaU1RidWZ1MUpHbzFHSDRnVjdhc3M1Q2JBdEtQZmRkOThoUER6YzZab2pNRERRNlMwdnE5V0t3WU1INDlWWFgzVWFNWC93NEVFTUdqUUlYMzMxbFRiUHF6dXFxaUl6TXhNUkVSSEl6TXhFUmthR2RzMTc5T2hSYlYvN29sbjJhelA3UXBaK2ZuN3c5dmFHdmZQUG5ibHo1Nkp6NTg1bFBueTJkK1p1MmJJRnk1WXR3NFVMRjVDWW1PaTBVRzQxS25mZHM2dHNIUVN1djNwWVhtRmhZWmZzUDN1b3J3VUF6a3NwandvaDVoVVdGaTQ2Y09EQXVXdVp4K3NGTzJLcE91UUJpSlpTbWdIc0JoQnBOcHVQVjNPZU5QSHg4Y2pJeU1Da1NaT3dhOWN1TFZ3SWdlKysrODdwbFpOSEgzM1U2Y2svWUx2b1hMWnNtZHUwdDI3ZGltN2R1aUVrSkVSYkpWb0lnYjU5KzJvZGNXZk9uQUZnbXkrc1ZhdFdUdnRuWldWaCtmTGxlT09OTitDdUkvTEVpUlB3OXZhR3lXVEN0bTNiWEo1a1hiaHd3ZTBGOFlVTEYwbzlnZGNTV1FEaWhCQlJxcXBHV2l5VzNRa0pDYWVyTTBNQkFRRWV0eDA3ZGd5RmhZVjQrdW1uWFRwaHYvenlTKzExcE1qSVNKdzlleGFmZnZwcHVlWW8zcjE3dDlPaVhsZWlidDI2THE4VFRwMDZGZUhoNFU2cmpQdjYrcUp6NTg3YW5KK05HemN1OXpIaTQrTVJFQkNnTFlEaWFNK2VQU2dxS3NKNzc3M25VaGNBMitxMEplZnNxd1ZPQUlpVlV1NEhFSm1ibTd2djZOR2p1ZFdkcVNGRGhxQmx5NVo0K09HSDNXNnY3S3U4QU51OUdxVEd0WkdBN2VIbDk5OS83OVNtT0RwNThtU3BvK0k5Y2RkbU9QSlVwb09DZ25Ebm5YZmkzWGZmUlhwNk9yNzY2aXUzblQzcjFxM0R4bzBiY2VMRUNhU21wcFo2bzIxbnNWaGdzVmp3eWl1djRORkhIOFhRb1VQeDVwdHZvbG16WnRpNWMrZFZhN3Ryb0JOU3lnUWh4RDZyMWJwYkNMRTNKaVltcDdveTA2Wk5HeHcrZkxqVU55N3NpMkhaSDhqdjM3L2Y1ZTBBZzhHQVZxMWF3V3cyTzQzbVAzejRzTWMzcDRLRGc5RzllM2R0RmZQS3hLOXF6WnMzeHpQUFBJTytmZnU2WFhSejRjS0ZHRFZxbE5PMitmUG5vN0N3MEtrakNyQ05waXY1cGd2ckRoV3JrZWNrUitXNXZseTZkQ2tLQ3d1ZEh0SUF0czVQbzlGWVp2bStmUGt5V3JWcWhURmp4bURQbmowNGQrNmM5dkRFOFlIUjRNR0RZVFFhdGV2eVJZc1c0ZFpiYjBXWExsM1FvVU1IbHdmTHNiR3hXTHg0TVRJeU1oQWZINDlQUC8yMHpPOVNWRlFFaThXQ2h4NTZDRjI2ZE1ISWtTUHgwRU1Qb1hmdjN0aXpadzg2ZGVwVTVRdmtVYzBqcFN3RUVBOGdVbFhWQkZWVmQ4Zkh4eWVpK0tFL1ZRNXJFbDB6VXNxRHFxb3VFVUtzS1Nnb1NCZENaQ2NtSnBadnhhSnJwTEN3RU45OTl4MCsrK3d6dHljYVQ2K1JsWWVVRXNlT0hkTXVVaDF2QWgyUFZYS2tsNmUwM0ZtelpnMUdqQmloeFNuNXVrdFNVcExiVVVlWm1abFg5TjJxazVSeW41UnlpYUlvR3dvTEMwOG5KQ1NjUXkyWWo4WStENnk3RWRRalJveW8xSWpXNU9Sa0hEMTZGQjkvL1BIVnlLS0xsU3RYNHNDQkE5cmlZNDY2ZCs4T3M5bU1KVXVXWU1TSUVlVis1WHY3OXUxNDZxbW4zTmEzeFlzWDQvYmJiL2ZZb1hMKy9Ia0VCd2Q3bkkrckpwRlMvcXFxNmhJcFpXUmhZV0hXb1VPSGNsQ0RMbUI4ZlgwOWRzSUNsZStJWmJ0WC9XcHFHN2xqeHc0c1hib1VodzRkd3YremQrZmhUUlY3SDhDL2M1SXV0QlRLdmdoWTlzM1NKRVVGRkJYeGlxQ0NHOHB5M1JDOUtIZ1J3ZTFWRnIxZXZIcFJRSEVCQkFGQkFaVmRYSzZJeWc0MlNkT05wV0lGUkdnclVPaVN0c21aOTQ4Mk1XdWIwb2EwOFAwOEQ0L05uRGx6Sm5IbW5KeGY1c3prNXViNm5EUHpqei8rd05telovMHVLdVRxMkxGalBuOEU4dmZZcDcvSE9GVlZ4Yi8rOVMvczNic1g4K2ZQOXp2aWJzaVFJZWpYcngvR2poMkxsaTFiK2gzMTU2cTB0QlJXcXhWQTJmZUpMNzc0d2puSDVaNDlleTY2WUpLVThuOVN5czlVVmYzSmFyWCtlZkRnd2RPb0JlZTlBUU1HWU1PR0RkaXhZNGZmMFppYk5tM0NRdzg5NUh4dHNWaDgvbGdRSHgrUHI3NzZ5aTF0OWVyVnVQZmVlLzBHVnowWG9LdHEvZ3Zobi8vOHAxZWE0eHc4Y3VSSXQvcGtabVppeVpJbCtPQ0RENXhQenppY1BIblNhMFE3Kzg2bHJiWmVrODdIbVRObjhONTc3K0doaHg1Q1NVbUo4M3ZOcmwyNzhNTVBQMkRKa2lXVmxwR2JtK3Y4TGxMUmR5MS9DNG1lT25VS09UazVYdCtWRXhJUzBMTm5UOHlZTVFNcEtTa0JqUjUzN1dlUmtaR1lPM2V1czU5bFpHU2dTNWN1NXowM05kVTk1Vk5HcmxSVmRZT1U4cEROWnN1dWJiR2J1b3lCV0FxYS9QeDhOU1ltNWs5VlZUOVNWWFc1eFdMWmhscCtvVjIyYkJrbVRacmsvTklZNkx3OWdSQkN1STBVOEhleERTVGc0VzlDOWxHalJqbC9FWlZTZXBWbE1wa3djZUpFci8zUzB0SjgzZ1RYUmphYnpSNFdGblpjU3JsWlZkVWx5Y25KeVhCNWJMeXUrT3FycnpCbHloUjg5dGxuZVBUUlIzMk9PcW1xQlFzV09GY3lybWw3OSs3RmUrKzloM256NXZrZFJmamNjOC9oMldlZnhhT1BQb3BubjMwV1hicDBxYkJNbTgyR0gzNzRBUXNYTHZUYXRtdlhMdXpaczhkdFBqNVB1Ym01NTcySVQ3QkpLVXRSdGlqY2NnRExML1RjWnRWaHRWcVJrcElDazhtRWtwSVM5TzdkKzd6TDRubnZ3cXNyNThqKy9mdWpYNzkrbURCaEFpSWpJMzB1NXZPLy8vMFBpWW1KZmhmNmNiVmx5eGFNSGozYTYwY2R4M1Y4NmRLbHppa3Fpb3FLZkxZbm04MkdxVk9uSWlNakE0c1dMYXAwZXBYWTJGaGNjODAxS1B1SUt6ZG8wQ0RjZU9PTnp0ZXV3YXhmZi8wVnFxb0c5S05FYlZWKzNqdWdxdXJIeGNYRnl6TXlNbXJOMDA2dXJybm1HblR2M2gyZmZ2b3A3cnp6VHE4ZlBnOGNPQUNiemVhODFoVVZGZmxkR09xS0s2N0FwNTkraXF5c0xHZDc2ZFNwRTk1NTV4MjgvZmJiUG8rZmtwTGk5c05YVmZPSGd1dVBYSzZmZzJQMDNyUnAwM3hlODQ4ZVBlcHpjU0wyblV0SFhia21uWS9ZMkZpc1dyVUtack1aczJmUHhtKy8vWWJMTHJzTXUzZnZ4dkRodzNIRkZWZFVXc2F2di83cTlzUmJWZTg5R3pkdWpCa3padUR4eHgvM0NyWnF0Vm9NR2pRSVgzMzFsZGZJZEY5NjlPaUJBUU1HT0YrNzlyUEN3a0ljUDM2Y2dkaUxuSlR5RklCdnBKUWZaR2RuZjFzYnBveThXREVRUzBHVG1abVpIeGNYOTFSV1ZwWTExSFVKMUYxMzNYWEJMakNPbThEekdXbm1MeURoT3FyQWJyZTdYY3hQbkRpQnZMdzg1eVBncnNlM1dDdytSei9VUnFtcHFYL0V4Y1VOcWt2dHl0UE9uVHRSVWxLQ29VT0hvbi8vL25qbW1XZncvUFBQVjJ2aG9DKysrQUpaV1ZrQi9mcGVWYnQzNzhacnI3MkdlZlBtVlJqa1ZSUUYvL25QZnpCdjNqejgvZTkvUjc5Ky9YRHp6VGVqWDc5K1BrZThmUC85OXhnd1lJRFh3bUs1dWJtWU1XTUdIbmpnZ1FxRGdNZVBIMGU3ZHUzTy80MEZrWlF5dzJxMUp0YUZYNDR6TXpPeGQrOWVIRHg0RUFjT0hNRFpzMmR4eXkyM1lPalFvYmo4OHNzQndMazRSSFh4dkJkOGRla2NxZEZvMEtsVEorZmN3YTdPblR1SDVjdVg0NVZYWGdtb3JQejhmR1JuWjN1TmNuYTBod2NmZk5ENW1Qbm16WnRSV3VyK3UvQ3Z2LzZLRjE5OEVTMWF0TURISDM4Y1VQQVhLRnN3eGRlSWZzZjUzTFU5ZWo2NjZubjhyVnUzaGp6Z1ZoMmxwYVdIQ2dvS0VqSXpNeXVlTEQvRU5Cb05YbnZ0TlR6MjJHTjQ3cm5uOEgvLzkzL08rWUwzN05tREZTdFd1RDNHYXpLWi9ENmw0cmdtN3RxMXl4bUk3ZHk1TTk1NDR3M01tREVEVHo3NXBOdWNxU3RXcklDcXFzNUZyODRuZjAxU1ZSVWxKU1ZlSTFsOTVmTU1FT1hsNVdIeTVNbVlOR21TejJEcmtTTkhjT1RJRWJmMUZseXg3MXdhNnRJMTZYeTBiTmtTdDl4eUMyNjU1UlprWm1aaTNMaHhpSW1Kd1lZTkc1Q1RrNE1SSTBaVStGMzIwS0ZEZVBiWlp3R1V0WGwvMzNVcWN2ZmRkK09KSjU3QWh4OStpSTRkTzdwdHk4M05CUUMvQythNUh1K1dXMjd4ZTR6czdHeDgrZVdYQVFXWHFlNDZlZkxrMU9QSGp4ZWhDblB4MHZsaElKYUNTYTFyRjEzUElHeE5qb2oxNUxqd2VUNGVHY2dGMlBIWVNFVTh2elIvOHNrbm1EQmhBdmJ2MzQ4ZmZ2Z0JSNDhlUlhSME5QYnUzUXVEd2VBY2tTbWxySFRCc1JDelpXVmwrVjhhdEphdzJXd1FRa0NqMFRoWFo5Wm9OQ2d0TGNYczJiUHh5aXV2UUt2Vm9sbXpabmpoaFJmdzVKTlBJajQrL3J5T3RYSGpSbXphdEFrZmZ2aGhRSXNQVlNVSXRtclZLbXpidGcwTEZpeEFpeFl0dkVZRmxaUzR4eG0xV2kyZWV1b3A5T25UQi8vNXozOHdkZXBVQUVDelpzMHdaY29VM0hUVFRRREsydWVYWDM2SjExNTd6VzMvM054Y1RKZ3dBVGZjY0lOWGtLeTR1QmpoNGVFUVF1RE1tVE00ZVBDZzJ3aVoycVF1QkdBZHpwNDlpemZmZkJNZE8zYkVJNDg4Z29FREIvb2NWVmhVVk9TMmFGcCtmajdpNCtQZDBqd1hML1RFODk0RlVTZk9rUTdwNmVsZTdhMjB0QlF2dmZRU3JyLytldlRwMHllZ2N2THk4cENjbk93VmlQVTFCY0hreVpOeDg4MDNBeWdiNWJOeTVVcHMyclFKanp6eUNHNjk5ZFlxMVQ4bEpjWG5ZbkNSa1pFSUR3L0g1czJiS3ozbnBxU2s0TVNKRTVnOWV6WnV2UEhHYXYwb0YwcDE2YnpYdG0xYnJGeTVFb3NYTDhZLy92RVA1K1Avdlh2M3hzeVpNNTJCeWUrKyt3NnpaODlHYm00dVpzK2VqVW1USmpuTE9IcjBLTjU1NXgwQXdQdnZ2NC9Dd2tJODhzZ2p6dURzeG8wYjhjMDMzNkJyMTY1bzJyUXByRllyT25mdWpQbno1N3NGZHF1YXY2YW9xb29aTTJiZ3pKa3plT3V0dHlxYys5RXpRSlNkblkyWk0yZmltV2VlY1M1VXRtN2RPcVNtcHFKZHUzYUlqWTNGSjU5OGdzaklTTDl6WkxMdlhETHExRFhKMWFGRGgxQmNYSXpXclZ2amp6Lys4RHZxMm1helljMmFOWGozM1hjeGF0UW9qQjA3RmprNU9WaTBhQkVlZi94eHhNZkg0NFVYWHZBYXpIRHMyREYwNk5EQmVmL3BtQXZabjVLU0VwdzVjd1puenB6QjJiTm5ZYkZZVUZCUUFMdmREcnZkam9rVEoyTHQyclZ1UWRmVTFGUUFaZCtoUFg5d2FkaXdJWDc2NlNmbzlmb0tSNVNmT25VS1AvMzBFODZlUFl2Um8wZFhhUzBJcWxzNEF2YkNZU0NXcUFMbjg2dWtxL2ZmZngralJvM3krVVhUVWJibnFCekhCWGpac21WZWo0QTdBaEcrUmcvNUt0OXhqS05IaitMUFAvOTBqaGFJaW9yQzJMRmpNWHIwYUt4YnR3N2p4NC9IL3YzN3NYTGxTaGlOUmxpdFZseDIyV1ZWZkxma0tqYzNGeDk4OEFIMjdkdUh3c0pDeE1iR0lqWTJGZ3NYTHNTOTk5N3JObWRsMTY1ZHNXalJJa3liTmcwQWNPdXR0NkpUcDA1bzBxUUpJaU1qWWJWYWtaK2ZqNEVEQjJMbzBLSE8vV3cyRzk1OTkxMW9OQm9zV0xEQTc2L2RycVNVc05sc2xUN0dsNW1aaVk4Ly9oang4ZkY0NTUxM25EYzNKcE1KbXpadHdwRWpSeEFURTROang0NzVuS3FnVDU4K1dMdDJMYlp0MjRaMTY5Ymh5U2VmUlB2MjdaM2J2L2ppQzR3Wk04YTUraXNBN051M0QyKysrU1pHalJybDlqNGRUcDQ4aVRWcjFzQnNOaU1yS3d1bHBhV2NGNjRHR0F3R3ZQNzY2eGd3WUlCemtUaFBOcHNOOWVyVnEzVDE3YlZyMTFhNHFBelBlK1NxdExRVXFhbXBiblBiNWVmblk4cVVLV2pSb2dXZWUrNDVuL3RGUkVSQXE5VmkxNjVkem1rR2twS1M4TU1QUCtEcXE2OTIrMUZWbzlGZzh1VEp6dEhkUU5rNTlzeVpNMWkzYmgxMjdOaUJvVU9IWXZYcTFWVmVoTVJxdGVMWXNXTStnejlDQ0V5WU1BSExsaTNEMnJWckt5eEhVUlQwN05rVFU2Wk1ZU0RwQW1yWXNDRW1UWnJrRmx6MWROTk5OemwvUVBUVXRtMWJ6Smt6eHlzOUppYW1TcXQxVnpYLzFxMWJzWGJ0V2pSdDJ0VHRHdXJKc1pDaDY0OWxyczZjT1lQMDlIUUFaZWRlejRXMlhObnRkdWQ1MjJReVlkZXVYWGpsbFZmY0ZpVzk0NDQ3MEx0M2IweWNPQkZaV1ZuUWFEUjQrZVdYZlQ1cHhyNURkVUhyMXEyeGV2VnFMRnk0RU1YRnhSZy9mcnpiOWpObnp1RGJiNy9GaWhVckVCOGZqK1hMbHpzWEFHelpzaVZlZlBGRkRCMDZGTTg4OHd6R2pCbURyNzc2eW0zQXhQcjE2L0hZWTQ4NVh6c0NzVmFyRlpHUmtjN3ZNMlBIamtWR1JnYXNWaXMwR2cxNjlPZ0J2VjZQWHIxNklUNCtIazJiTmtWQlFRRSsvdmhqSEQ1ODJPMmFldWpRSVFCbFQ1bDRCbUlmZnZoaHZQcnFxeGczYmx5bG4wWGp4bzB4Y2VKRUJtR0phZ2dEc1VRVnNObHN6bEZTSjA2Y3dJb1ZLNXkvemhjVkZlSGJiNy8xR2dIbXlQL1dXMjhoUFQwZFAvLzhNOTUvLzMydnVjVWNvN1k4UnhRNmdnMFBQdmlnMTN4YnVibTVXTGR1WFVCZk5tMDJHeUlpSWxCU1VvSTFhOVk0ZzN3QTBMNTllM3p5eVNjNGZQZ3cycmR2Nzd5b3pwZ3hBM1BuemtXVEprM1FvVU9IU285Qi9yVnMyUkl6WnN4QWFtb3Fubjc2YWJ6MDBrdll1WE1ud3NMQ01IejRjSy84YmR1MnhVY2ZmWVRrNUdUczNMa1QrL2Z2eC83OSszSG16QmtVRkJSZzFxeFpia0hIUTRjT1lmUG16Umc4ZUhDbGM3RzZLaXdzUlBQbXpWRmFXbHJoQ0p2czdHeE1temJOS3pCMzlkVlg0K3FycjhidTNic3hhZElrOU8vZjMyOHdWQWlCNjY2N0R0ZGRkNTNYdHE1ZHV6b2ZGOC9OemNXS0ZTdFF2MzU5TEZpd3dPM0d6bFc3ZHUzdzFGTlBZZDI2ZGZqZ2d3L3czSFBQZVQyQ1JlZkhYNkRCUVVycE5vZVpQOUhSMFQ3YnR3UFBlK1JLVVJSY2NjVVZLQ2dvQUFBWWpVYk1temNQZDl4eGg4OGZZeHcwR2czR2poMkxsU3RYWXRteVpRREs1cks3NmFhYnZJSStUWm8wd2FoUm81eXYwOUxTWUxGWW5QTWZQL2pnZytjZHdJbU1qRVRmdm4yZDlmYzBldlJvakI0OStyektKdkpud0lBQjZOT25EK3JWcTNmQmp0bWdRUVBuVXpzZE9uU0FYcS8zbWE5Tm16YVlOR2tTZHU3Y2lYdnZ2ZGZ2UE12c08xUVhSRWRINCtHSEgwYWJObTJ3ZCs5ZTNILy8vZGl6Wnc4c0ZndHljbkpRVkZRRW5VNkhSWXNXK1oyRE5UNCtIaDkrK0NHZWZ2cHA1T2JtT2dPeFo4NmNRYjE2OWR4R3lYYnQyaFVmZlBBQlVsTlRNWHYyYkJ3NGNBQjMzWFVYcnIzMldzVEV4T0RXVzI5RjM3NTlFUjBkN1hXY1ljT0dJVDA5M2V0N2NiOSsvWERzMkRHZjA0LzA3dDBiNjlhdHE4NUhSRVFYQ3lubFJIbnhteDdxejdtdWl1dXFtOWkrdTA2Mjc2NlRyOHg4SStqL283Nzg4a3M1ZWZKazUrdURCdy9LMDZkUFM1dk5WdTJ5VDU0OEtYLysrV2V2OU96c2JKL3BVa3BaWEZ3cy8vampqNERLejg3T2xvV0ZoYks0dUZnV0ZoYjZ6Qk5vV1RWdHpyejNwZVAvWTF3M1hjajdRMXczM1hSSGZlYk1lNy9HMzI5UlVaR1VVa3F6MlZ4alpWcXQxdlBhNzh5Wk05SnV0OWRJSGJLeXNtcWtuTkxTMGlyblYxVzFSbzd0UzIxcm53N0JicWNWcWFuUCsxSTk3OVhXTmhXb3VPNjYyWTc2TDFxNlBDaWYwZWJObStYU3BVdGxRVUZCVU1wM0NPYTVvemI1Yk0xNjF6YjNVYWpiMFBrSzVYbVAvbEpUM3h2cWdrVkxsLy9WZDdyclpvZTZENUMzVUo0WEhOL3BxOHRzTmxmNC9mZmt5Wk55enB3NTBtNjNYeEw5cjY1L1R5S3FLbzZJSmFyQWtDRkRNR1RJRU9mcm1seU52bm56NXM3RklWdzFhOWJNNzBydzRlSGh6amtOS3hQSWF2S0Jsa1hWNC9nVk9pRWhvY2JLUE4vNTRueE5rM0crWEIvMXJZNnFQZzVjMWZ4VWZUWDF5Q2ZQZStUUDRNR0RMOGh4K1BneVVkVlZOSlVSMGFXa3NvWHRBbFhaUFVIejVzMHhjZUxFR2prV0VkVSt2S29TRVJFUkVSRVJFUkVSQlJrRHNVUkVSRVJFUkVSRVJFUkJ4a0FzRVJFUkVSRVJFUkVSVVpEVnhrRHNId0R5UWwySklNb0hjRFRVbFNBaUlpSWlJaUlpSXFJTHB6YXVlUElkZ0tjQTFNd3FNTFhQTVFBYlExMEpJaUlpSWlJaUlpSWl1bkJxWFNCV0NIRUt3SkpRMTRPSWlJaUlpSWlJaUlpb3B0VEdxUW1JaUlpSWlJaUlpSWlJTGlvTXhCSVJFUkVSRVJFUkVSRUZHUU94UkVSRVJFUkVSRVJFUkVIR1FDd1JFUkVSRVJFUkVSRlJrREVRUzBSRVJFUkVSRVJFUkJSa0RNUVNFUkVSRVJFUkVSRVJCUmtEc1VSRVJFUkVSRVJFUkVSQnhrQXNFUkVSRVJFUkVSRVJVWkF4RUV0RVJFUkVSRVJFUkVRVVpBekVFaEVSRVJFUkVSRVJFUVVaQTdGRVJFUkVSRVJFUkVSRVFjWkFMQkVSRVJFUkVSRVJFVkdRTVJCTFJFUkVSRVJFUkVSRUZHUU14QklSRVJFUkVSRVJFUkVGR1FPeFJFUkVSRVJFUkVSRVJFR21EWFVGaU02WEtUa0ZjOS85SU5UVm9QT3dlKy9Qb2E2Q1gyVjFZN3U2bE5YbTl1bkFkbHEzMUlVMkZhaWZ0dS9FdVhQblFsME5xa1I2eG9GUVY2SEc4YnhIRjRJcE9TWFVWYUFxNEhuaDRuQXhmVThpQ2dRRHNWUm5tUzBwTUZ2NFpZbHExcDU5U2Rpekx5blUxU0NxRU5zcGhjcFAyM2ZpcCswN1ExME51Z1R4dkVkRW5uaGVJS0s2aUZNVFVKMmlRdjRoSmZKQ1hRK3FLVEpmU25rMDVMV1E4aWpiRlhtckhlM1RnZTMwWWxDNzJsU2dWRlg5RlpENW9hNEhWWjJVS0pJU21hR3V4L2txNnk5c2UzVGhTWW1pc25NZjFUYjhQblF4cTV2Zms0aXFpaU5pcVU1UkMyemZLZlhEbnBJU2w0ZTZMbFI5VXNwanhmYkNqYUd1UjdHOVlHT2t0cjdLZGtXdWFrdjdkR0E3cmZ0cVc1c0tsTFZFWFJVWklZb1VhRnFIdWk1VU5TcmtDUWxybld0ekRzWDJnbzNob3A2R2JhOXFJclM0UEV5anhBRkFxVjNOS3JiaHQxRFhxYTVSSVU5WVM5UjFvYTRIZWVQM29ZdFhYZjJlUkZSVkl0UVZJQ0lpSWlJaW9wcGhNQmltQTVoUi9uS0cwV2g4T1pUMUlTSWlvcjl3YWdJaUlpSWlJaUlpSWlLaUlHTWdsb2lJaUlpSWlJaUlpQ2pJR0lnbElpSWlJaUlpSWlJaUNqSUdZb21JaUlpSWlJaUlpSWlDaklGWUlpSWlJaUlpSWlJaW9pQmpJSmFJaUlpSWlJaUlpSWdveUJpSUpTSWlJaUlpSWlJaUlnb3lCbUtKaUlpSWlJaUlpSWlJZ295QldDSWlJaUlpSWlJaUlxSWdZeUNXaUlpSWlJaUlpSWlJS01nWWlDVWlJaUlpSWlJaUlpSUtNZ1ppaVlpSWlJaUlpSWlJaUlLTWdWZ2lJaUlpSWlJaUlpS2lJR01nbG9pSWlJaUlpSWlJaUNqSUdJZ2xJaUlpSWlJaUlpSWlDaklHWW9tSWlJaUlpSWlJaUlpQ2pJRllJaUlpSWlJaUlpSWlvaUJqSUphSWlJaUlpSWlJaUlnb3lCaUlKU0lpSWlJaUlpSWlJZ295Qm1LSmlJaUlpSWlJaUlpSWdveUJXQ0lpSWlJaUlpSWlJcUlnWXlDV2lJaUlpSWlJaUlpSUtNZ1lpQ1VpSWlJaUlpSWlJaUlLTWdaaWlZaUlpSWlJaUlpSWlJS01nVmdpSWlJaUlpSWlJaUtpSUdNZ2xvaUlpSWlJaUlpSWlDaklHSWdsSWlJaUlpSWlJaUlpQ2pJR1lvbUlpSWlJaUlpSWlJaUNqSUZZSWlJaUlpSWlJaUlpb2lCaklKYUlpSWlJaUlpSWlJZ295QmlJSlNJaUlpSWlJaUlpSWdveWJhZ3JRRVJFUkVSME1XclRwazI5cGsyYnRnaDFQZWlTRXh2cUNoQVJFWkZ2RE1RU0VSRVJFZFV3dlY3Zkc4Qi9BYlFKZFYzbzBpS2xiQ3lFQ0hVMWlJaUl5QWNHWW9tSWlJaUlhcGlVY29DaUtOZUMzN2NwUktTVVVnaGhDM1U5aUlpSTZDLzhZa2hFUkVSRVZNTVVSWWxDK1hkdEtlVVpBR2RDV3lPNkJHV3Bxcm8xMUpVZ0lpS2l2ekFRUzBSRVJFUVVYTXRLU2tyZUNYVWw2TktpcW1wQlJrWkdkcWpyUVVSRVJIOWhJSmFJaUlpSUtJaUVFS2ZTMHRJeVExMFBJaUlpSWdvdEpkUVZJQ0lpSWlJaUlpSWlJcnJZTVJCTFJFUkVSRVJFUkVSRUZHUU14QklSRVJFUkVSRVJFUkVGR1FPeFJFUkVSRVJFUkVSRVJFSEdRQ3dSRVJFUkVSRVJFUkZSa0RFUVMwUkVSRVJFUkVSRVJCUmtETVFTRVJFUkVSRVJFUkVSQlJrRHNVUkVSRVJFUkVSRVJFUkJ4a0FzRVJFUkVSRVJFUkVSVVpCcFExMEJJaUlpSXFJNlRKdVFrTkJDVVJTMzc5V3Fxc1lLSVFBQVVzcFl2VjUvdWV0MnU5MXV0MWdzSndEWUxseFZpWWlJaUNpVVJLZ3JRRVJFUkVSVVY4WEZ4VVUyYnR6NGN5bGxWNDlOamN2L0FjQ3A4bit1anA4K2ZYcFFWbGFXTmVpVkpDSWlJcUphZ1NOaWlZaUlpSWpPVTFaV2xyVlJvMFlXSWNTdEZXUnpEY29DQUtTVW14bUVKU0lpSXJxMGNJNVlJaUlpSXFKcXNObHNuN3ErbGxMNi9PZEtWZFVsRjdTU1JFUkVSQlJ5RE1RU0VSRVJFVlZEU2twS21wUnlWNkQ1cFpUN2twT1RrNE5aSnlJaUlpS3FmUmlJSlNJaUlpS3FIbFZLdWNJelVRZ0J4NEpkcnFTVW53RlFMMFRGaUlpSWlLajJZQ0NXaUlpSWlLaWE3SGI3VjFMS013Rmt6VlVVNVp1Z1Y0aUlpSWlJYWgwR1lvbUlpSWlJcWlrOFBQeFBBT1lBc2xwS1NrcE9CcnMrUkVSRVJGVDdNQkJMUkVSRVJGUk5TVWxKK1VLSWZWSksxVEVkZ2VzaVhVSUl5TElYU2FtcHFhZENXRlVpSWlJaUNoRUdZb21JaUlpSXFzK3VxdXBPQUJWTlQxQlFucWYwQXRXSmlJaUlpR29SQm1LSmlJaUlpR3FBeldiYkpZVElxU0RMV1p2TnR1dUNWWWlJaUlpSWFoVUdZb21JaUlpSWFrQnFhdXBKVlZWM0FXVlRFVGk0L0wwek5UV1Y4OE1TRVJFUlhhSVlpQ1VpSWlJaXFqa0xLOWcyNzRMVmdvaUlpSWhxSFZGNUZpSWlJaUlpQ3BCV3A5TWRVQlNsZzJ1aWxETExaREoxQWVlSEpTSWlJcnBrY1VRc0VSRVJFVkhOc1FraFZuc21DaUhXZ1VGWUlpSWlva3NhQTdGRVJFUkVSRFhJYnJkL0JzRHFrbVJWVlhWOXFPcERSRVJFUkxVREE3RkVSRVJFUkRXb3BLVGtOeW5sZnNkcktlVittODMyU3lqclJFUkVSRVNoeDBBc0VSRVJFVkVOMnI5Ly8xa0EyMlE1QU51c1ZtdDJxT3RGUkVSRVJLSEZRQ3dSRVJFUlVjMHFWVlYxcnhEaW5CRENxcXJxM3N6TXpPSlFWNHFJaUlpSVFvdUJXQ0lpSWlLaUdpYWwzQ0dsekFhUUo2WGNFZXI2RUJFUkVWSG9NUkJMUkVSRVJGVERMQmJMcndBc3FxcW1sdjlOUkVSRVJKYzRFZW9LRUJFUkVWSGQwTEpUcDJiaDJxZ2hDcFM0VU5lbEx0QXE2QUZJalUwVkthR3VTMTBncFhxczJGNjQ0VVJtWms2bzYxTGJ0R25UczdFbVdoa3NoS1pUcU90Q3RZTUtOYXZFVnJqNVl1OHZ2TzVjMm5oZG9JdVJOdFFWSUNJaUlxSzZJVHdzYXJBaWxUZUZRSk5RMTZVdXNFc0FFQkFDZDRlNkxuV0RraGNlRmxVS1lGbW9hMUxiYU9wcmJ4QUNid3FnUmFqclFyV0RJcFUvdzhPaUpDN3kvc0xyenFXTzF3VzYrSEJxQWlJaUlpSUtpQ0tWOXJ3WnBtQVJBZzBWcWJRUGRUMXFJeUZGV3dIQklDdzVDWUVtbDBKLzRYWG4wc2JyQWwyTU9DS1dpSWlJaUtyczZpc1QwZWVxM3FHdUJsMEVkdS85R1h2MkpZVzZHblZHOTI1ZGNQUEFBYUd1Qm9YSWo5dDJ3bXk1TkdjNzRYWG4wbEhWNjBKaVltTFRwS1NrM0NCV0NRa0pDUVB5OHZKMlpXVmxXWDFzRmdDa3IvMTBPcDNPYkRhYkF6MU90MjdkbW9TSGgyc3NGa3Uydnp3R2c2R1gwV2kwQkZvbTFTNE14QklSRVJGUmxmVzVxamNtamg4WDZtclFSZUVEQm1Lcm9FZTNydXg3bDdDelo4OWRzb0ZZWG5jdUpWVzdMdGp0OWxzTkJzTnd1OTMrZEhKeThrRkh1azZuaXlzcUt2cnp3SUVENXlyYVg2ZlQ5U3NwS2ZrNVBUMjl4RjhlUlZIZWFkeTRjV1JNVE15VktTa3BwMTIzVC92NHFBQUFJQUJKUkVGVTZmWDZad0g4WWpLWlB2ZllUU3VFMks3WDY3OVJGR1ZFVWxKU2FXWHZKU0lpWXFDaUtJc01Cc04vakVianYvMWsyMmd3R0k3YmJMYmhGb3ZsV0dWbEppUWszRnRRVVBCMVptYm0yY3J5VXZBeEVFdEVSRVJFUkVSRVJIV1MyV3hlYWpBWUJtczBHck5PcC91YjJXemVBUUJDaU83UjBkRWZHQXlHdGY3MmxWSUtJY1NqRVJFUit3QU1CR0R6ekJNZkg5OElRSGNwNVhUUElDeFFGcVJWVlRWTnI5ZDNNNWxNcnpyU0RRWkRYeWxsUFZWVlh6V1pUSlVHWWN2THVsb0lVVjlLYWF5Z3psWUErd0lKd3BhWCtXZE1UTXhCblU0M3ptdzJyd3RrSDZCc3BMR3FxaXRWVlgwbU9UblpGT2grVkRFR1lvbUlpSWlJaUlpSXFNNnkyV3d2YUxYYXU0VVFBd0hzS0U4dUFkQk9WZFVaWnJQNWpMOTlEUWJEYUFEcjRTTUlDd0FhamVaNkFMRGI3VXQ4YlU5S1NpclU2L1h2Q0NIZTFPdjFhMHdtVXpvQVNDbUhBVmhjeFNEbWpWTEtESlBKOUZVRmVXd0EvRTVkNE1sa01tM1I2L1ZiaEJCZjZQWDZhMDBtMHk0QTBPbDB3NFVRandFNEpJVHdHZzBzcFd3bmhLaXZLTXJMaVltSjl5Y2xKZVZWNFgyUUh3ekVFaEVSRVJFUkVSRlJuV1d4V0g0MUdBeHZxS3E2Q0FBNmRlclVRRXBwRjBJRXRMK1UwdTlqKzBLSW13RnNjUjJCcXRmcm55OHVMbDZTbnA1K0FnRHNkdnR5alVielh5bGx0TXQrZjdOYXJZUEtYMm9BMkN1cVEySmlZanNwcFE3QXBNcXFXOGwyWCsvaEhRQ2pBUFFDc0FzQXpHYnpad0RXVkZZdnFsa014QklSRVJFUkVSRVJVWjFtTkJwZmRQd2RFeE16dHFMSCt6MHBpcUx4czBrSUlXNlRVdTQzR0F4ekFFQktHU09FR0JNWkdYa0hnSDRBVkl2RmtxM1g2KzgwbTgzN0FNQmdNUFJSVlhWbGVucjZpYmk0dU1oR2pScHRBUEMxeVdSNnkxOGRwSlIzQWJBV0Z4Y3ZjNjJhWHEvL1RBanhydEZvL0Q3UTkrUEphRFR1MGV2MTh4UkZXZW14aVVIWUM0eUJXQ0lpSWlJaUlpSWlxbE1TRWhKdVRrNU8vaDRlVXdybzlmcmVRb2hEVWxacDRLalArSmpCWUxnV2dQYmN1WE8zWjJabUZwZW5qWmRTOWlrdExSMnUxK3NYQ0NGaUFDUUN5RE1ZRERjNjlsVVVwYUhCWUpCU3l2bENpSFFBYlJNU0VpNUxUazcrM1U4ZEhwQlM3bytJaUpobU1CZ0FBRkxLYUNIRVhRQUd4OGZIWDVHU2tuSzRLbS9LaFRTWlRFK2U1NzZJaTR1THpNcktzcDd2L3ZRWEJtS0ppSWlJaUlpSWlLaE8wV2cwNFFhRElWVksrWmpKWlBySmtTNmxISDd1M0xscDlldlg3d3NBUW9pWkJvUEJhdzVVRjlGU3lraGZHNlNVSXdHODVnakNBaEFBL2c1Z1NHcHE2bEVBWXdGQXI5ZC9EaURMWkRKTmNleHJNQmc2QVhoSVVaU1hrcEtTY2l0Nkx3YURvUmNBdlpUeVdwUEo1SmpqRm5xOWZuRDVNZDZvUmhEV1FRR2dWblduaElRRXZVYWpXUmNURTNOYlNrcEtTalhyY01saklKYUlpSWlJaUlpSWlPb1VvOUc0U2EvWER4RkNiREVZRExjWmpjWnY0dUxpSWhWRmljM016Q3pXNlhRQWdNTEN3dWNPSERod3psODVCb01CVXNvTm51azlldlNvTDRUUUN5RW02blM2NGZuNStSc2FOR2h3czZxcS96R2J6Yi9WOE51WkFHQ2IyV3plNFpFK1VFcVpmKzdjT2M4cERTcWQvTFpUcDA0Uk5wdE5BRUNqUm8wNkNDRldTaWxIMk8zMklxMVcrN2FVTWgrQTZ3SmNNUUM4UGljaHhKVlNTaGtXRnZadXAwNmRic3ZNelBRN255NVZqb0ZZSWlJaUlpSWlJaUtxaTZaTEtjY0F1QXJBTjQwYk43NUhTdm1EYTRiNjlldmJBVUNuMDQwcUtTbjVQRDA5M1cxMHJORm9mTXBYd1pHUmtVOUlLYWNhamNaU2c4RXdLeVltNWg5Q2lERm1zL2xJVGI0QnZWN2ZETUJvVlZVbit0ZzhGTUJxeitDbkVPSnZCb09oSjRDMVo4K2VYZWN5WXRlcGZ2MzZJeFJGR1F6Z1R5bGxESUI0QUwwc0ZzdksrUGo0QjFKU1VrNjc1amNZREY5TEtXTVVSZmxIVWxMU0h6WDJCc21ORXVvS0VCRVJFUkVSRVJFUlZaWEpaTXFSVWo0SFlGRjUwdjJLb213R0FDR0VCZ0NLaW9wc0FLQW95dHpJeU1qa1hyMTZSVmRXYm1KaVlwU1VNdHBrTW4wSEFGSktxNVJ5WlZKUzBua0hZVHQxNmhUaFo5UFRVc3IxaXFKY2FUQVlkaVVrSk53TUFEcWRUaWVFNkN5bDlGeGdDMUxLYjZXVXowa3BuNHlKaVRtcTErdW5lcjR2czltODFHZzBqakFhamVPRkVPOEJnTWxrV2drQW5rSFlYcjE2dFVIWjZOc01CbUdEaTRGWUlpSWlJaUlpSWlLcWs4eG04MXlUeVhROElTR2hDd0NabEpTVUJ3QlN5dm9Bckk0UnNGTEtZZ0NMTFJaTGdXUGZidDI2TmRIcjlVTTl5MHhLU2lvNWQrN2NUSmNrbTJlZXF0RHI5ZmZIeE1TazZQWDYxcTdwVjF4eFJWc0F0MHNwbnpBYWplTUFITkZvTk4vbzlmcnJoUkQzQXpoaU5wdTMrQ3JUWkRMOVpqS1piZ0N3UmdqeGlsYXIzWjJZbUJoMVB2WFRhRFRQU2lsL05Kdk56NS9QL2hRNFRrMUFSRVJFUkVSRVJFUjFtcUlvLzVCU3JuZThGa0kwa0ZMbXVyeTJBeWgxMlVYVXExZHZzUkRpWnAxT2Q1M1piTjduc3MyV21abnBHbnlWcnNkS1RFeU1VbFYxcVJCQ0FzaEcyVUpibHhzTWhqa3UyUm9DZ0txcXI1YnYvejJBZXdDODdjZ1FGaGIycXFxcTl5Y25KNThCQUp2Tk5rYWowVndOb0RXQWg2V1VjMUR4QWxzMms4azB6bUF3Q0FDUHFhcmFHOEJQRmVUM2twaVkyRkZWMVJFQXJuUzh6NFNFaEd2dGR2dWgxTlRVazFVcGl5ckhRQ3dSRVJFUkVSRVJFZFZaNVlIUmgreDJlNElqVFVyWlJsR1UzMTFlU3lIK1d1TktwOU85S1lRWW9xcnFPM2E3L2MrcUhDOHBLYWtRd0hESGE3MWV2MTFLK2FYSlpIck5wZnpPaXFJOHBDaktTMGxKU2JtZVplajErcHVFRUo4bUp5ZWJIR2tXaTZWQXA5UDlUUWd4V0FpaExTNHVuaGRJZllRUUUxUlZiV3l6MlZLcThqNEFRRW81RjhEekpwUEp1UUJaY1hGeFJyMTY5YllrSkNSTVNrNU8zbHJWTXNrL0JtS0ppSWlJaUlpSWlLak9rbEwrQThBUmk4Vnl6SkdtS0VwN0FPbSs4dXYxK2plRkVEZW9xbnFsMld3MlYvZjRRb2dPUW9palZkbkhNZitzcDl6YzNHUE5temQvWGtvNUt5MHQ3VlFnWlNVbEpaWENKVEFjS0wxZVB3WkFpY2xrV3V5YXZuLy8vajhURWhKbUtvcnl0VjZ2SDJVeW1iNm9hdG5rR3dPeFJFUkVSRVJFUkVSVXB5UWtKQXpRYURSeHFxbzJrRksrQm1DMlJ4WURnQ1VlYWRFR2crRWpBQmxHby9FcW5PZmNyMjNhdEtuWHJGbXphMHdtMDNjSkNRbVhBV2dsaFBqWk5ZK1VVdmpadlVKTm16WjlFY0RaYytmT3ZYNCsrd2RLcjllUEVFSk1MQ2dvdU5iWDl1VGs1TThNQnNOTEFENDFHQXg5alVaalVqRHJjNmxnSUphSWlJaUlpSWlJaU9xVTVPVGtuL1I2ZmFRUVlyb1FJa0pLNlF5RXhzZkhOd0xRUzFYVmJ6eDJ1OUZtczQyMVdDeS91aVlhRElZK1VrcGhNcGwyVlhiY1hyMTZ0ZGRvTlA4dUxTMmRCQUNLb2d5VlVoNDBHbzM3WGZNNUFyR3FxZ1lja05YcjliMkZFUCswMld3M1pHWm1GZ2U2WDFVbEpDVDBCUENKbEhKalZGVFVHd2FEb1Q2QTZQSi9oVkxLVTFMS1BDbmxQaUZFUElEeEFNWUVxejZYRWdaaWlZaUlpSWlJaUlpb3JyR2JUS2F2ZERyZHY0VVFDNlNVdnpnMmhJV0YzU0dsTkpuTjVrTWUrMnowRE1JQ2dOMXVyNmZSYU1Jck82QmVyeDhzaEpodXRWcnZTRTlQUHdsQUFCZ3ZoSGpITTI5WVdKaVFVcUswdEZRSjVNMzA2dFdyalJEaUN5bmxZeGFMeFJqSVBvRlNWVFZHVVJUMDZORWpQRDA5dlNRNU9Ubk5ZRENzazFKZUw0VFlBT0FiQUJZaFJHYjUvTGNPUXEvWER3QndyaWJyY3lsaklKYUlpSWlJaUlpSWlPb2tSVkZpQVVBSWtWMmVKQUJNRWtKTUQ3UU1qVVlUTGFWczdHKzdFQ0pTQ0RFV1FHc3BaZi8wOVBRVEFHQXdHTVlES0JaQ3pQZmNSMVZWUlFpQnNMQXdUV1hINzlHalIwdU5Sck5KVmRWcFpyTjVaU1haQXg1aEd4OGYzMEdyMWY2ZkVLS25sUEt0aUlpSXRUMTc5cncvTFMzdGxCQml2TlZxUFplZW5wNWZRUkZTQ0RIV1pyTWREUFNZVkRFR1lvbUlpSWlJaUlpSXFLNUtCQUJGVWM0QWdGNnZmMWhLZWRoa01xMzF6Q2lsOURjNnRaa1E0am9BeXp3MzlPelpzekdBT0NsbEN5SEVOU2FUNlRmQU9aM0JSQ25sMzh4bWM2bm5mamFiVFJNV0ZvYlMwdElLQTdHSmlZbmRwSlRMcFpTVHpXYnpsc3JlckJCQ0E2RFM0SzdCWUhnS3dFd0F1N096czI4OGR1eFlVYTlldmE2T2lJajRUcWZUdlExZ1JYcDZ1bGU5UFJtTnh1OHJ5ME9CWXlDV2lJaUlpSWlJaUlqcUpDbGxXd0RTYURRVzZ2WDZ5d0dNS1NvcUd1YVpUd2lSQjJDUVhxL2ZKWVNRam5SVlZSVUEvNUJTWG1Vd0dMNHdHbzJiWFBkTFMwczdaVEFZcGdNNFlqUWFMUUNRa0pDZ2wxTCt4MjYzMzJ5eFdMSjgxVXRSRkMwQVJFUkUrSjN5UUsvWFA2Q3E2dlhGeGNXM09VYlpCdkIrTlVLSVNxZFJBQkFycFR4WVdGZzQ3Tml4WTBVQVlMRlk5bHh4eFJXRHc4TEMzbEpWZGJaZXI5OHRoTmd2cFR3Sm9FQUlVYXlxYXJFUVFsTituRWdBallRUWpjby81L1RpNHVKWDA5UFRTd0twSzNsaklKYUlpSWlJTG1tblRwM0NxVk9uMEtsVHAvUGV2M0ZqdjA4ekFnQzJiZHNHbTgyR0FRTUdCRnh1Zm40KzZ0ZXZIMURlZ29JQ1JFZEhCMXcyVVhWWnJWWkVSa2I2M1c2MzIvSEhIMytnVFpzMkFaZVpsNWVIbUpnWUtFcEEweWxXR2ZzVW5hK3NyQ3pFeGNWVnE0dzllL2Fnb0tBQTExOS9QVFNhU2djeittVTJteUdsaEY2dnIxWjlxdXF6eno3RGxWZGVXZTNQSVVnV0N5SGFkTzNhTlFiQUs2cXEzcmQvLy80L2ZlUjdHY0JNSWNRYXgwSmFBQ0NFQUlBQ0FHOVpyZFp2ZlIzQWFEVCsyL0czWHE4ZktJUzRVUWd4eEdReUZmcktYeTVNU3ZtcnpXYnpPYitxVHFlN1JnaHgwR2cwZW8zQ3JVUWtnRE9WWlRJYWpUTTZkZXIwVm1abXB0dnhVMU5UVHdJWXJkUHBPZ3NoUmtvcHJ3VndweENpQllCSXh6bTQvSE54OWFESlpLcHFYY2xEY0s1d1JFUkVSRVFobHBLU2dyTm56MWFhTHlNakEvZmRkeDhXTFZwVTVXUFk3WGJjZDk5OVdMQmdRWVg1cnJ6eVNzeWFOUXRQUGZWVXdHV3ZXYk1HTDcvOE1rNmZQbDFwM3ZIangrT1ZWMTZCMVdvTnVIeWk4M1hpeEFtTUhqMGFXVmsrQjRFQkFCUkZ3ZDEzMzQyNWMrY0dYTzZmZi82Smh4NTZDTHQydVM5YWJyVmFjZlRvMFVyMy8rMjMzNUNUaytOM08vdlVwVzM3OXUzWXQyK2ZXOXBISDMyRWpJd001K3ZQUC84Y2h3OGZkc3Z6KysrLzQ5NTc3OFg4K1Y1VGdGYkowYU5IOGN3enorQ05OOTZvVmptSERoM0MyTEZqdmZwSnNCa01Canp3d0FPWVBYdjJCVDF1SUV3bTB5S2owWGg1dlhyMUVvdUxpOGNuSnlmLzdpdWYwV2hjWXpRYXV4bU54bFltazZtbDZ6K2owZGpSWkRKTkNXU2taMGxKaWNsb05MN29zYWlWRnlIRXdkT25UL2V3V0N6WnZyYWJ6ZVlkUnFOeGQyRHY4aTgybSsxNm85SDQzMER5Wm1abSt2MGlaRGFiRDVsTXBsZE1KdFBOSnBNcHptZzAxak1halZvaFJMUVFJcmF3c0xDcHpXWnJVVkpTMHRKcXRiWXltVXpMcTFwWDhzWVJzVVJFUkVSMFVhcFhyeDd1dnZ0dURCOCtIR1BHaklGVzYvdXI3KysvL3c0aEJJWVBIMTdsWTVoTUpwK2phYi85OWx2Y2ZQUE56dGVSa1pFWU1tUUl2dnp5UzY4eTl1elpnNnV1dXNwcjVNbjk5OStQSjU1NEFpTkdqTURTcFV2UnNtWExDdXNTRlJWVjRRaEZvcHF5ZGV0V1pHVmxZZGV1WFg1SHh6bmFjNnRXclFJdXQwT0hEaGc2ZENnbVRKaUFTWk1tNGU5Ly83dHoyNGdSSXpCa3lCQkVSRVQ0M1gvYnRtMndXcTErK3d2NzFLWHR6ei8veEgvLysxL2NjY2NkenJTdnYvNGFTVWxKbURkdkhnQ2dUNTgrZU9paGg3Qmd3UUowNk5BQkFMQno1MDVvdFZvTUdqU29Xc2NQRHk5N2t2eUpKNTZvVmpsaFlXRUlDd3REMzc1OXZiYk5uRGtULy96blA5MUdmaDg1Y2dSdnYvMDJYbnJwSmNUR3hsWmF2ci9SdngwN2RzVFlzV094WXNVS1RKbzB5V3Q3VGs0T2hCQm8yclJwRmQ5UnpUR2J6VDljaU9Pa3BhV2RDaVNmMld5dWROVHErVWhKU1RsY2VhN3pacThzd0V6VncwQXNFUkVSRVYyVU9uWHFoQkVqUnVDOTk5NkRFQUtQUHZvb2dMSlJySzZQaFI0OGVCQmR1blJCZ3dZTnFueU0xYXRYWS9EZ3dianh4aHZkMGovNTVCTllMQmEzdEp5Y0hIVG8wQUd6WnMxeXBsbXRWcXhkdXhhMzNYWWJwaytmN3ZaSXRoQUNUei85TkVhT0hJbXRXN2RpNU1pUmZ1dWgxV29EdXNHbUMwSWJGeGVuemNyS3VtaUhVbTdac2dWWFhYVVZSbzRjaVhmZmZSZTMzMzQ3MnJWcjU1VlBvOUdnWWNPR2JtbUxGaTFDbno1OTBMTm5UNTlsMzNubm5WaXhZZ1cyYmR2bURNU0doWVhCYXJXaVg3OStGVTd2Y2ZMa1NaU1dsdm9Oc0xKUEJWMnRidnRoWVdHb1g3OCtwa3laNGt3em04M28zNysvODNXYk5tM1FxVk1uVEowNkZTdFdyQUJRTnBMMm9ZY2VxdllqK1dGaFlRQ0EwdEpLMTBZS3FCeGZObTNhaEt5c0xIVHAwc1daZHZEZ1FaaE1KaVFrSk9EKysrK3Z0UHdaTTJhZ1NaTW1QbjlFS1NrcFFaY3VYZHl1WXc3YnQyK0hsQklMRnk1RTgrYk5BM3czRkVweGNYR1JXVmxacFFEc29hN0xwWVNCV0NJaUlpSzZhTjF6enoxWXZIaXhXK0IxM3J4NW1EaHhvdk4xZW5vNnJyNzZhcTk5aTR1TE1YbnlaRHorK09NK2cwYkhqeC9IbmoxNzhQbm5uN3VsNzl5NUU3Lzk5aHVXTEZsU2FmMFdMMTZNL3YzN1krellzVDdueGV6Y3VUT0dEUnVHM3IxNzQ5eTVjemgxNmhTaW9xSXdmLzU4UFByb28yalJvZ1VBbi9PNFVZajA2TkdqZFdSazVPcEdqUnA5V1ZwYStubHFhbXBHNVh2VkhVZU9ISUhKWk1KNzc3MEhBTkRwZEJnN2RpeVdMbDNxRmJnUlFrQlZWY3ljT1JQWFhITU40dUxpc0dEQkFxeFpzd1lyVjY1RVRFeU1WL2thalFhUFAvNDRvcUtpQUpUTjFlcjRPeENWelFITFBoVThDUWtKTFJSRldkQ29VYU5rbTgzMmFVcEtTaG9BTmRUMWNnaDA3dUZycjcwVzc3Ly9QbFJWeGVuVHAzSDA2Rkg4OTc4QlBRVWUwUEZ6Y25KOGpocmRzV01IR2pSb2dQajQrQXJMcWFodGFyVmFEQnc0RVBmZGQ1OHpiZFdxVlRoeTVFaEFRVmhIR1kwYk4zWUxXQWNpUFQwZHJWcTFRck5temFxMEg0Vk9iR3pzR0wxZWY3T3Fxc3VzVnV2L0RodzQ0SE11VzZwWkRNUVNFUkVSMFVXclljT0dlT1dWVjNETk5kZmcwS0ZEYU5ldUhmNzN2Lzg1UnlRVkZ4Zmp3SUVEYU51MnJkY0luN3k4UE96YXRRdUhEaDNDSjU5OGdpWk5tcmh0WDdKa0NSNTk5RkhuVFdkeWNqSTZkKzZNbDE1NkNWZGRkUldTa3BKdzh1UkpEQmt5eEdmZHNyT3pjZTdjT2J6MTFsc1ZCZ2ltVHAwS0FOaXdZUU91dSs0NlNDbXhkdTFhZE92V0RmZmNjdzhBM3dHR2d3Y1BvbG16Wm1qVXFGR0FueGJWQkNGRXVKU3lweERpNnZEdzhGZjBldjMzcXFvdWwxTCtrSitmZitydzRjUDVxTU9qajlhdVhZdTR1RGpuanhkOSsvYUZFQUtyVjYvR3hJa1Q4ZEZISCtISWtTT0lqbzZHeldiRDVzMmJjZm5sbDhOa01tSCsvUGxvM0xneFB2endRNTlCV0FmWGFUM1dybDNyTmtWQlplejJ5ajlhOXFuZ0VFS0VBZWdpaEJnU0ZoYjJnbDZ2M3lXbFhHNjMyNzhPRHcvL015a3BLYVJ0djdKQWJGcGFHbnIyN0lrQkF3YWdlZlBtVUJRRm16WnR3cVJKa3hBZUhvNDllL2FnZS9mdTUvWDBoS3VNakF4MDc5N2RMZTM0OGVPWU5tMGE3SFk3Rmk5ZTdKd1d3UmZYUU96WnMyZngvZmZmTzZkYnFNNGlZQTcrcHZFSlJKTW1UZmdqUmgyaUtFb3pBTU0wR3Myd3FLaW9ISjFPOTRtcXFwK1dsSlJrUmtkSG4wMUtTcXJlOEczeWlZRllJaUlpSXJxb0RSdzRFUG41K2JCWUxQajIyMitoMFdpY0kzMisvUEpMckZ1M0RqTm16RUM5ZXZYYzlwc3padzV1dU9FR3ZQRENDMTVCMkVPSERpRWpJd1BQUHZzc2dMSkhUWjkrK21uRXg4ZGo2ZEtsYU4yNk5kNTQ0dzE4L2ZYWGFOV3FsYy9WclJzM2JveUJBd2ZpZ1FjZXdLeFpzNXlQVXk5ZnZod0pDUWxlbzZMKytPTVB4TWJHNHR5NXNnRXJPcDNPdWMzMXhyZTR1QmdXaXdYLy92ZS9ZYmZiOGRsbm4zR2V5eEFTUXR5bzBXaHVsRktlYXRpd29jbGdNT3l4MisyN2lvcUtkaDg4ZURBMzFQV3JpcEtTRW16Y3VCR1BQZmFZTTAxUkZBd2JOc3o1ZVBmRER6L3MzT2FZZG1QUW9FSDQvUFBQc1dyVktpeGV2TmhyNUd4S1NncmF0V3ZuTlkxQmFXa3BTa29xWFRmSGphOUFMUHRVYUFnaCtwYi9PeU9sTkJrTWhwOVZWZDFoczlsMmw2L2FmcUhyVStIMmhRc1hvcUNnQUYyN2RnVUFXQ3dXcEthbUlpY25CM3YyN01FMzMzeUR1TGc0TEZ5NE1PQmpIang0RUVJSWRPN2MyWm1Xbkp5TXUrNjZ5L242OU9uVG1EQmhBbHEwYUlISmt5ZWpmZnYyYm1WWXJWYk1talVMWVdGaDBHZzBPSHo0TU94Mk8yYk5tb1hNekV3Y1BYb1V4Y1hGdU8rKys2b1ZSSFVJZE9Td0x6YWJyZHJIcDlBUVFqUVRRa3hVRkdXQ1JxTkpVVlYxbDA2blN4VkM3RENaVEdrQStEKzNoakFRUzBSRVJFUVhsV1hMbGlFaUlnSjMzMzIzODZaMDU4NmQ2TkNoQTk1KysyMDgrT0NEenJ6cjE2OUhiR3dzc3JPemNmbmxsenZUYzNOem5UZS9uamZ2dWJtNW1EWnRHbWJNbUFHTlJvUEN3a0o4L3ZublVGVVYvL3puUDlHMmJWdElLYkY5KzNZODhzZ2pPSFhxRlA3eGozK2dUWnMyQUlCMTY5Ymh5aXV2ZEM3d3BkUHAzT2Fydk8yMjJ6QjY5R2dNR2pRSVR6NzVKSVFReU0zTlJYUjBOQURmd1FTNzNRNmowWWlGQ3hkQ285R2daOCtlYU5PbURWcTNiczJBVVMwaGhHZ01ZQ0NBR3pRYXplbjY5ZXZuNm5TNkxWTEtaY25KeVVtb0E2TmtOMjdjaU5PblQyUERoZzBZTm15WWMrR3N5aFlmT25yMEtHYlBubzBYWG5qQmF5UWdBRFJ0MmhRUFBQQUFIbnp3UWJjQTFkYXRXMkV3R0p5djE2OWZqNlNrSkwvSE9YandvRmNRQzJDZkNqVWhSQ3lBQVZMSzY0VVFqNFNIaDJmcmRMcGROcHZ0dzlUVTFMMjRRQUVlSVFUeTgvUGRubjQ0Y2VLRTgrL0l5RWkwYXRYSzd5UDVack1aQXdjTzlMbHQ1ODZkU0VsSjhVcmZ2SGt6VHA4K2pibHo1enJUdEZvdFRwdzRnWll0V3lJM054Y1RKa3pBa0NGRDhQREREL3NjMFJvWkdZbm5uMy9lZVQyYk9YTW1qRWFqejNyV3hJaFlJUVFzRm92UGVXQ2xsSDREMnIvLy9ydlAva2QxamtZSW9RT2dFMEpZQVdUcjlmcURVc3ExVnF0MTFmNzkrLzhNZFFYck9nWmlpWWlJaU9paU1tTEVDSXdaTXdacjFxekJPKys4ZytiTm15TXBLUW5QUC84OGZ2enhSMmUrWThlT0lTa3BDYSsvL2pwMjc5N3RGb2pWYXJXWU1tV0t6eHZPNU9Say9QTExMM2orK2VkeHhSVlhvR1hMbGxpK2ZEbmVlZWNkNStPa1NVbEpLQ29xd2ozMzNJT29xQ2puelh0S1NncDI3TmlCV2JObStaM0xNalkyRnRPbVRjTVRUenlCcGsyYll0U29VZmptbTI5dzdiWFh1dVg3K3V1dkVSMGREU0VFVHAwNmhjR0RCMlBzMkxITzdaOSsrcW5YQ0VPNnNLU1VYbWxDQ0EyQXBnQ2FLb3JTRGNCNHZWNS9DTUJLS2VVYXE5VjZkUC8rL1htb1phT1A3SFk3bGkxYmh2cjE2Nk5idDI3T0lHeGxTa3BLOFB6enoyUElrQ0VZT25Rb0FHRHUzTG5vMkxFamJydnROZ0JBcTFhdE1INzhlTHp3d2dzNGNlS0VNN0M3WThjT1RKOCszVm5XWFhmZGhldXV1ODd2c1ZxMmJPbTJTSkVEKzlTRjU2ZnRLd0FhQTJpc0tFcTM4UER3aC9WNi9TOEFWdHZ0OXM5TFNrcCsyNzkvLzFrQVFYa2NXa3JwYzdFdWwvcFZXb2EvUERxZER1SGg0V2pidHExelRtTzczWTRWSzFiQVlEQ2dlL2Z1eU03T0JnQmNjODAxV0xseUpXNi8vWGJNbmowYjA2ZFA5L2tEaFN2WGthNG1rNm5TZWxhSDNXNkh3V0R3R2VqOTVaZGY4UDc3NzJQS2xDbGVpK0wxNnRYTDU5TWZWSGQ0OWxzaFJDU0Fka0tJZGtLSW0rclZxL2Vhd1dENFJrcTVvTFMwTkVWUmxIeUx4VklRbXRyV1hRekVFaEVSRWRGRkpUdzhITk9uVDhmSWtTT3hhZE1takI0OUdvV0ZoVjQzMEI5KytDSDY5ZXVIZ1FNSDRwbG5ubkZiM0NRMk5oWnIxcXlCUnFQQnNHSEQzUFliT0hBZ1pzMmFoWDc5K2tHcjFlSzU1NTdEaEFrVDBMdDNiMmVlVFpzMjRZRUhIa0JVVkpUenhrWUlnWXlNRER6eHhCUE9JR3h1YnE3UFJWdXV2dnBxeE1mSEl5OHZEMEJaQUxkTGx5NVl2MzY5Y3dxRkcyKzhFVDE2OUFBQTdONjkyNnNNbTgxVzRlcmF0WkZXcUpjWkRJYnBBQ0NsVktXVU5pR0VCQ0NGRUtxcXFsSUlvUW9ocEtxcXFoRENtZTdJNDloVy90cVJUM1dVSTZWVVBmTTZ5Z0VnUFk4QlFDcUtvdHJ0ZG1lNjNXNTM3T000dnVwU3o5YmxBU2VmWEc5MEhXMVNDTkVad0ZRaHhKUjY5ZXFsR3d5RzdWTEtQYVdscGR0VFUxT1BCdW5qcnBKdnYvMFc3ZHUzUjRNR0RkejYwcjU5KzVDUmtZRTc3N3dUVTZkT1JVUkVCQm8xYWdTdFZvdS8vZTF2K09DREQ2RFZhaEVXRm9aWnMyWkJTb244L0h6azVlV2hUNTgrenZaLzg4MDNZOG1TSmJCWUxBREtSaXBHUmthNlBTYnQrUHVubjM1Q3IxNjlFQnNiNjFiSGl1YVN2Umo3VklRV2x4c01odW15aksyOGZUcmJvMHZiVjEzYnZXdTZTM3RYcFpTcVN6OVFGVVZ4bG9meWZ1Q3hyN00vS0lxaVNpbGJsQWR1ZlBMVDlqc0NlRUdyMVU3U2FyVVplcjErdTVSeUQ0QWRack01SzZnZm9JZnFQSklmRlJYbGRnMEF5dnBHUVVFQmhnNGQ2amFLT2pFeEVmUG16WU1RQXJObXphclNDT3U4dkR3Y1Bud1lHbzNHNTF5ek5TRXZMOC92RkFjZE8zWkVxMWF0TUhMa1NIejg4Y2ZPSnowQTk3bWRhNUtqblhza2w1WTF5N0x6UFA0NjMwdlBOQUFvYjhNSUlLOHozWkcvdkUvQVYzN1BOTTlqdWVZdHY0WTRYM3NjRHlqdll3Qmd0OXU5OGpuMjl5elhack41SGFzODNTMi9heG9BbFBmWmxxN25jeUdFV3o5MS9mNVMvdDhHQUlZRHVEc3NMT3lJRU1MazZMUDUrZmsvWjJabUZwL1gvK1JMREFPeFJFUkVSSFRSNmR5NU0yNjQ0UWJvZERyczNyM2I2MmIxbDE5K3dlYk5tN0YwNlZJSUlSQVdGdVo4VkJRb1c3UmwxcXhaMEdxMVNFeE1kTHZaQk9BY2xiZG16Um9JSVRCNjlHam50cHljSEh6enpUZm8yTEVqUm93WUFadk5oZ2NmZkJBREJ3NUVVbElTZXZmdWpmbno1Nk80dUJnclZxekFJNDg4NGpibnBzTkxMNzJFcGsyYjR0ZGZmMFd6WnMxZ01CaVFtSmdJcTlXSytmUG5Jenc4dk1MUHdHYXoxY2g4Z1JkU3VGWnBBK0RSOHBmT20xS1UzK0FxaWlLbGxKQlN5dkliUTFtZXo1bkg4VnFXMzBFcWl1SzhvWGI1cnpPdm81enk3RklJQVpjYjFmSVlsM1NXQTBCcU5CcG5Ic2RyWndGU2FnQkVldDdjT2xSMGt3dWduaEFpVVVxcEYwSThGQllXbHEzVDZVd0ZKU2l3ZVE4d3ZHQ0tpNHZ4K2VlZjQ4MDMzOFRzMmJNQmxNMy9tcGFXQnBQSmhIUG56dUdXVzI3Qm5EbHozUGI3OU5OUDhjc3Z2K0R0dDk4T2FJR3I4ZVBITzBmYXJsKy9IdGRmZnoyQXYrWjlkVHgydlduVEpyend3Z3RZc21TSjI5eWJsYm5ZK2xTWVJva0Q4REE4QWphT3R1cmFac3YvbGdDZzBXaWthLy93MVRjYytjc2ZSWmUrK29RanY2TS9TQ2tWVVRZRmgxTVYybjRrQUQwQW5hSW9EMG9wcy9WNnZlVmNDVXJ0YXMwMGZsK2pkRjJWeDg4cUZNaGljQTQvL3Znam9xS2kwSzlmUDdkMFJWRncvZlhYSXpvNnVzclRYT3pkdTlkWnhvWU5HekJyMWl5TUd6Y09WMTU1WlpYS3FjalpzMmNyN0sralI0L0dxbFdya0pPVDQzVnR6TTNOUldwcUttNjQ0WVlhcTQ5TE8zY3EvOUhBOVR3TWVGOExuT2RsbCt1RloxNnZkSmMyNlRpbk84dlY3WWZCQUFBWGhVbEVRVlR3Y3p5M01sejZuV3NaYnVtdTF3L1hNaHh0MUZjWkh0Y2RaN3BXcS8xclI1ZHl5cytYYnRlLzh2T1hhMTZ2SWY2TzkxOUpRRllCRUZmKzd6WWhSRTVNVE13Um5VNjNBY0NuRi9wSGxMcW05bHhGaUlpSWlJaHEwQnR2dkFGRlVUQjE2bFN2a1hMejVzMURSRVFFamg0OWl1N2R1Nk4vLy81WXVYSWxubnJxS2Z6eXl5OTQ5dGxuTVhic1dJd2FOY3J2alhKNmVqcldyRm1EQlFzV3VLVXZXYklFcXFxaWUvZnVpSXlNaE5WcVJWWldGdUxqNDNILy9mYzc4eFVWRldIcDBxWG8yN2V2ei9JZGM4Z3VYNzRjMTExM1haWG4vaXNwS2FsVm8vZXFTcFRkOFhtOWFSSEE0OE0xbWErbWp4Y2dBU0JNQ0ZFZlFJeVVhbkZaVW1oODhjVVhtREpsaXRzSTFEdnZ2Qk4zM25rbnBrK2ZqdkR3Y0RSdjN0eTV6V2F6WWRteVpVaE5UY1dDQlF2Y0ZzSTdkT2dRT25YcTVQUHp1dWFhYXdDVUJjUysrKzQ3akJrekJrQlpYd0hnSEVrZUhoNk94TVJFdHlDc2xCSWJOMjUwVG4vZ3k4WGFwOHI3aXRjSFdsR2JyRTY3cjJoYlJYT0lWa0dZRUtLK3Fxb05JR1hlaFdyN3Fxcmk0TUdEK09TVFQzeHVQM1hxRklxTEF4dndwNm9xdG03ZGlrR0RCdm04aGd3ZlBod2pSNDdFc0dIRDBLeFpzNERydUhYclZqUnMyQkNGaFlWNDdybm44UHJycjJQY3VIRjQvZlhYY2ROTk53VmNUa1h5OHZMUXRHbFRmUG5sbDhqSXlQQ1pwMWV2WHRpeVpRdTJiTm5pbHY3VFR6L2grUEhqbURadFdvVjlzYm9xZXVyQUk5LzVsRjNsZldwcS8vUGR0NGF2UDM3NTZ0K2k3RmVZZWdBYUNpR2lTa3RMcXo5UjhVV09nVmdpSWlJaXVpZ3Bpb0tTa2hJWWpVYTgvUExMenZRdFc3Wmc5KzdkS0MwdHhlblRwd0dVUFpJOFo4NGNKQ1FrNExQUFBzTjc3NzNuTm1lc3A3UzBOTHo0NG91WU0yY09JaUlpa0p1Ymk1eWNITVRHeGlJdExjMXRRUmZIYUpkNjllb2hKaWJHbWU0SUFya0dxVHpaN1hiOCtPT1BHRGR1WEpYZmYwbEpTYVVqL0dxYkVwdDZMREpNbVFFQVVrcXRFRUtSVWdvQVFrcXBLR1hEOFFUSzd2MFVSM3A1SU1xeFRTbS9NVlJRRnNFUkx1VjRiblBzNnlqSFVhWlgza3FPNFh3dHBheW5LRW92dUFTUi9ZM0U4M0h6YkFkUUlLVTBBbGhRWEZ5OEl6MDkvVWhjVjkxRW9lQis3eEl1akg3OStpRXVMaTdnL05PblQ4ZTJiZHR3MjIyMzRkMTMzM1dtcTZxS3RXdlg0cWFiYnNLLy92VXZ2L3R2Mzc0ZEhUdDJkQVk5OC9QekFjQTVTazlSRksrUnFjdVhMOGVjT1hOUVZGVGtOczJJcDR1cFQ1WGExYXh3alRJRGdGQlZWVnZlZmhXUHZxR1V0MVBGb3g4b0htM2VNNitqdmJ1bUN4L2x1YVpIbGJkOTUwa3QwTFpmUGhWSmdSQWl6VzYzdnl1bDNHR3hXSDZONjZhYkxnVHVyb25QeTI2M1Y3aFlWMGxKQ1M2NzdESTBhTkFBcjcvK09sYXRXb1ZWcTFZaEpTVUZyNzc2S3Rhdlh4OXdJUDdISDMvRWlSTW5NSHo0Y0ovYlc3ZHVqYjU5KytMMTExLzN1U2lXTDZXbHBkaStmVHR1di8xMmZQSEZGd0NBeVpNbkl5MHREVWxKU2JqcHBwdXFQWDNHaVJNblVGUlVoSTRkTzZKRGh3NjQvdnJyblQrQUhEdDJETU9HRGNPY09YUDhMbWptTDcwNlhOcTVrNnFxWWVYWFZzZjUybkd1ZC83dGt1NEkzRG9lZi9ESzc1b21wUlNLb2pqU0FFQXBMOE1yYjBWcDVjZHlCSXo5MWMxWC92SWsvM2xkMHh6NVhZOFZhTjJFRUMwQnVFMzI2NnZQK3VpdkVvQVZRRDZBMTFWVjNWTlFVTENQVXhNRWhvRllJaUlpSXJwb2JkdTJEWjA3ZDNZR1EzTnpjekZ6NWt6TW1ERUQwNmRQZDQ3d2k0eU14T0RCZ3pGcjFpeXNYYnUyd21ETDhlUEhNV2JNR0VSRlJlSHBwNTlHdTNidG9OZnIwYU5IRHl4ZXZCZ3pac3pBUng5OTVNeGZuVldzZCt6WWdVNmRPcDNYNDlBNU9Ubk9WZUhyQ3B0VWZqY2FqWTZvdWVzb1A2Ly85dWpSUXdCQVNVbUpBQUNiemViMjN4WXRXZ2dBS0MwdGRhYmI3WFlCQUk3L3Fxb3FHalZxNUh6dDJGZFZWV2MreDkvUjBkRmUrN3IrVjBvcElpTWpCWUE0S2VXM1FnaWZINzZ2a1V1cXFoNFdRaXlYVW00VlFtUVhGeGVmenNqSStLTUtIMTFRQlJxRVZWVVZiNzMxRm94R0k2Njc3am84Kyt5emJ0c0xDd3V4YXRVcTNIMTN4WEcxMWF0WFk4aVFJYzdYamtXT0hQUEplbjZHVzdkdXhkeTVjOUcvZi85SzU4eThtUHBVc1EyL0hVajE2aTl1L2NhMW43ajJFVlZWUmF0V3JWQmFXdXBNdDl2dHpqN1NzR0ZENGRvdlBQdEVURXdNVkZVVnJ2MUJxOVcyazFLdUVrSzA5MVZmWDIxZlNwa2xwVnlocXVyM1FvaVRVc296eWNuSnY5Zk1KK1RPYnJmanNzc3U4N3RZVi9mdTNaR1ltSWlDZ2dKRVJFU2dkZXZXaUltSlFYaDRPRnEzYm8yNWMrZDZMVkRsejdKbHkzRHR0ZGVpYTlldWZ2T01HemNPOTk1N0x6WnUzSWpiYjcrOTBqSzNiOStPMXExYkl6NCszaG1JMVdxMStOZS8vb1hEaHc4REtCczlYcDAybXBhV0JxMVdpNDRkTzNxTjVEMTZ0R3k2NnJadDIvcmM5OGlSSTJqY3VMSGZoU2pQbDBjN2QvQjNiZkQ1ZDJKaUlvcUtpcHpwanVzRzRIM3RjSER0STU1NWdiK3VCWjUvTjJ6WVVMaVc0V3RmMS83a21lYm9XNzdLZGsxMy9kc1JOSTZLaXZKWnRrdFEyVzAvclZZN1NWR1VTZVY1NE1sSG56MG5wZHlxcXYvZjNyM0hSSFYyZXh6L0RTb3FOTlo2cTdjbzJPcnhIcUlrclZWaXRLRVkxS2pVMUVZYmFxTEdKc1dXbXBxME5QVTFKNm1YMW51MUx4YlRObDZpbHZJMjhlMmhWaTJ0MXFPb0I3a0d2TkNDU0FHUFZGSHVNTXh6L3FBengzRm1BRnRHRUw2ZmY5UTl6OTd6d093bjI3MzJtclZzWHhsanJobGpySm1abVpkZGRrU1RDTVFDQUFDZ3cwcElTTkR6eno4dnFmRW1ZOTI2ZFlxTWpGUllXSmhUTjNaSmlveU0xRGZmZktQNCtIaW5tcThQR2p4NHNPYk5tNmVoUTRmcTVaZGZkdHowSmlZbWF0NjhlUzVCcTc4YWlMVmFyZHE3ZDY5ZWZmWFZGbzAxeHVpcnI3N1M2ZE9uVlZsWnFkTFNVcTgwY25tRTdxL2w2aUk3Tzd2Sm5Rc0xDMXQ3UGkweWJ0dzRQMTlmMy92ckVqcjVzN1pocFRIbW5xUWZqVEY3MHRMU3pxc3hHL2F4VlZwYXFoMDdkaWc4UEZ3TkRRMHFMeS8zT0xhcFFFMU9UbzR1WExpZ2p6NzZ5TEh0OTk5LzErREJnOTEreGZ2a3laUGFzbVdMTm16WW9ORFEwQ2JuMk1IWGxOdjEwdFE2S1NvcWF0VUpCQVVGOWRTZjU3R0hjOTlJcXBSMFQ5SlpTYnRTVTFQUFNxcHYxWWw0VUZsWnFUNTkrbmg4M1Y2cis0Y2ZmcENmbjUvTDZ5ME53cWFucHlzcks4dGppUU83Z0lBQUxWeTRVQnMzYnRTb1VhT2FETnBLVW54OHZGYXNXS0c2dWpxbjdjT0hEOWZ3NGNOMTkrNWQxZFRVYU5DZ1FTMmFwenZaMmRrS0NncHl1OWJzUWV2NCtIaTNuKy8zMzMrdlFZTUdLVFkydHRXRHNXNllCLzVzVWtwS3lsOTZrOVplSSszTnBFbVQ3dHIvN21ITjFsa3NsbnMybXkzUFlyRWNLUzh2MzVlYm0zdnJrVTZ5QXlJUUN3QUFnQTRsTFMxTlZxdFY2ZW5wT24vK3ZPTXJ5RHQzN3RUNDhlUDErdXV2dTkydmI5KytXcmx5cFhidTNLa1JJMFo0ck4wcVNURXhNUzdiUm93WW9kR2pSN3NkMzZWTEZ4MDVja1EvLy95elk1dlZhblU3TmpFeFVTZE9uRkJCUVlIeTgvTmRHcjI0WTdWYVpiVmF0V0xGQ3IzMDBrdGF1WEtsVnExYXBXZWVlVVpuenB6UnRHblRtajBHdk1zWWMxTlNwc1ZpdVdDMVdwTzdkT21TbkpxYTJtRnVhQzljdUtDWW1CajE3TmxUcDArZmZxaDlDd29LZFBIaVJmbjYrdXJ6enovWDJMRmo5ZVNULzk5RDV2TGx5MjdYMXI1OSs1U2ZuNi9EaHc4N2pYOFFhNnJObFVyS3NGZ3NLVGFiN2F6VmFqMlhsWlYxODFGUDRzNmRPNDZzNnFhVWxaVTFHYkJ0U2tORGd6NysrR010V3JTb1JZM2tvcUtpZFByMGFiMzExbHVLaTR2VHNHSEQzSTRyS0NoUWVYbTVaczZjcVdQSGpybk5Yc3pMeTVQRll0R0lFU1ArMHR5bHhpRHl6Smt6M2I1Mit2UnBUWjgrWFd2V3JISDcrcEVqUnhRZUh0NnVzc2J4bHpRWVl6SWxKUnRqc293eC81MldscFlseWYxL1d2RFFDTVFDQUFDZ1F4azJiSmdTRXhNVkZ4Y25TUm8xYXBRU0VoTFV1M2R2ajBGWXU4V0xGeXNwS1VtclY2L1c1czJiSGMyRFdtTDA2Tkd5Mld5NnJ3T3lnOFZpMGFKRml4UWNIT3pZVmxWVnBmajRlSmV4NGVIaGV1R0ZGN1I4K1hJTkhEalFxVUdTSi9YMTlhcXBxWkhVbUxHYmtKRGdLSzl3L3Z4NWdrWnR5Qmp6aTgxbWk3ZlpiRDliTEphYkdSa1p0OVVCYjJqRHc4T1ZrcExpQ0lqbTVPUzQxTDcwOVBCaDJMQmhxcTJ0MWViTm0xVlVWT1J5dnFha3BDZ2lJc0pwMjdWcjE3Umt5UkpGUmthNkhPL2d3WU5PV2Uyc3FiWmhqTGxvakluMzhmSDVvYTZ1N21aV1Z0WnRQYUxzVjNjS0NnbzBmdno0WnNjVkZoWnF5SkFoSGwrdnI2LzNXSWYxNE1HRHFxdXIwNnBWcTFvMEp6OC9QMjNZc0VFclZxelFzbVhMdEhYclZrMllNTUZsM0w1OSt4UVRFNk0vYTRHNlBWWmFXcHJHamgzYmJEYXExV3BWVmxhV2dvS0NuTGFYbFpXNVhiZFNZNEQyNnRXcmlvcUtjbnZNaW9vS1I1UEtSOVU0Q3EzTEdGTnFqUG1YcEcvcTZ1cXVWRlZWL1c5K2ZuNU5XOCtySXlJUUN3QUFnQTZsVDU4K2V1MjExNVNibTZzelo4Nm91TGhZZmZyMGFiWXVwZFJZYjIvanhvMWFzbVNKb3FPanRXelpNcTFZc2NKdGVZR1NraEpkdTNaTmx5OWYxdDI3ZDlXM2IxK0ZoSVE0T3JQZno5T05zeWU5ZS9mVzFLbFRsWjZlM3FMeFlXRmhUbGxNOTllNHpjdkw4eGdnUnV2cjFxMmIxV0t4M0RER0hHMW9hRGlRa1pHUjFkWnphazAybTgzcDM4WVlWVmRYYTlPbVRSbzRjS0RqWWNlWU1XTmNHdmQ0ZXZnZ1NTTkhqdFFISDN5Z0JRc1dPTldnTEN3c1ZGNWVua3VXM3NpUkl6VjU4bVNYNHhoamRQdjJiWmZ0ckNudnMxcXREZDI2ZFNzeXhpVGFiTGF2MGh0LzJiWm1kM3hFN01IN2xveHJLdEFlSHgrdk9YUG1xRmV2WGs3YnIxKy9yaU5IamlnMk5sYmR1M2R2OGJ3bVRKaWdEei84VUd2WHJ0WHk1Y3UxZE9sU0xWMjYxTkhJTVQ4L1gwOC8vYlNqTElZeHhtVWRTbEpTVXBKbXpaclY3UHRWVkZRb016UFRKUkI3L1BoeGhZZUh1enlvTU1abysvYnRDZzRPOXZod3NyUzBWSkxVdjMvLzVuOWd0Q2YzYkRiYlR4YUxKYTY4dlB5L2NuTno3N1gxaERvREFyRUFBQURva0dwcmErWG41NmZBd0VBRkJycjJqcmsvYXljMU5WVkpTVW1Lam83V3dJRUR0V3ZYTHExY3VWSnhjWEZLU2tyUzh1WExGUm9hS292Rm90allXTzNmdjEvKy92NmFNMmVPUWtORG02MGI2ZTZtdVRsLy9QR0gyNFpDOW5uZmYweDNXWUYyZVhsNSt1bW5uL1RpaXk4KzlCenc4TkxTMGdvREFnSW1kZFJNSXB2TjVuVHVGUlVWS1RVMVZaR1JrYzFtbkRmSFhsZjJxYWVlY213N2VQQ2c1cytmMzZJc1ZxbXhXWkc3UUt6RW12SzJyS3lzNG9DQWdMRDJlTzdmdTNkUDkrN2RhN1lPNjkyN2Q1V2VucTczM252UDQ1ajYrbnBWVlZVNUJXTEx5c3EwZHUxYWZmTEpKeDZiV1RWbDl1elpxcTJ0MWZyMTY3VjM3MTc5K09PUDJyQmhnMGFPSEtuaTRtSXRXN2JNTWZiQk5TaEpWNjVjMFkwYk4xclU5S3Vpb2tKVlZWVk8yNHd4K3U2Nzc3Umx5eGFYOFhGeGNTb29LTkNCQXdjOEh0TmVTL1h2MUtmRm8zZjc5dTEvNXVmbjc5UmpYcVA4Y1VNZ0ZnQUFBQjFTZG5aMms1M1JqVEhLemMxVlltS2loZ3dab25mZWVjZVIrVHBtekJqdDNyMWIwZEhSNnRldm42cXJxMVZUVTZPZVBYc3FJaUpDUGo0K1dycDBxVk9XM1AzY1pRMTZxaEhyS1ZzMk16UFRiZDNMSGoxNnlOZlhWNG1KaWMxbTJtWm1acXFrcEVUYnRtM1R6Smt6K2Nyb28ySE56OC92Y0tVSDdPcnI2NTNXMVpneFkrVHI2K3YwVld5cjFhcHIxNjVwejU0OUx2dEtqWFUwM2NuSnlaSFUyRFZjYXN3RVBIdjJyQTRlUE9neTF0UERqVHQzN3VqU3BVdHVNMVpaVTE3WGJzLzljK2ZPYWU3Y3VTN1hoS3FxS3FmUE1EWTJWaUVoSVk2bWkrNCszN0t5TXVYbDVUbWFkOVhWMVduSGpoMWF0MjZkMDBNL3E5V3E2OWV2Njhrbm41Uy92Nyt1WHIwcVNSN0xHa1JFUktoLy8vNzY3YmZmRkJrWjZYanZCK3VWdXp2M1kyTmo5Y1liYnpqV1RsTnUzYnFsSzFldU9HMDdjZUtFWnMrZTdaTFIrdlhYWHlzaElVR2ZmZmFaUzVDMXBxYkcwZFRyd29VTDZ0R2pod1lQSHR6cys2UDlhSThQVFRvREFyRUFBQURvY0l3eEtpNHUxdENoUTkyK2Z2MzZkZFhYMSt1TEw3N1ErKysvcjRVTEY3cU1tVEJoZ3ZidjM2OEJBd1k0M2J3UEdEREEwVjNiay90dmxPM0JKMDgxWXUydjM2K21wa2FGaFlWdWd3QVdpMFZSVVZIYXQyK2Z2djMyMnlibjRlUGpvM0hqeHVuZGQ5OGxZSVJXWWJWYW5icTJyMTY5V21WbFpVNUJUNnZWcXNEQVFDMWV2TmhwMytycWFuMzU1WmN1WGQvdGJ0NXM3Ti9VczJkUFdhMVdiZHEwU2V2WHIzZXBlZm5FRTA4b09UbFpLU2twTGc5RGpoNDlxc0xDUXUzY3VWUFIwZEdPN2F5cHp1MlhYMzdSbTIrK0tVbkt5TWpRb1VPSGRPblNKWldXbG1yQWdBR1NwTU9IRHlzbkowZWZmdnFwWXo4L1B6LzkrdXV2eXNqSVVMOSsvZFRRMEtCejU4NHBOVFZWa3lkUGxxK3ZyMnByYTdWbXpScjUrZm01dkc5dWJxNk9IajJxNU9Sa1NZMzFodTNCUzNkQ1FrSVVFaExTNU05aWY1QmhmOWlRbEpRa1k0eGVlZVVWdCtPN2RldW0wdEpTblR0M1RzT0hEOWZ4NDhkMTZ0UXBuVHAxU3RPblQxZEZSWVhTMHRLY21uQlZWMWRyNjlhdHVuWHJsZzRjT09DMjVNQ3hZOGQwNnRRcEZSVVZLVGMzVjZHaG9aVHJBRnFBUUN3QUFBQTZISXZGb2dVTEZpZzNOOWZ0NjBPSER0VzBhZE0wZGVwVXQwRll1NythM1ZOYlcrdjRDbXhkWFoyZWZmWlpSL2FVblkrUGorYlBuKysyS1V5UEhqMDBaY29VVlZaV3VqMytraVZMV2xUckVHaHRRNFlNMGJoeDR4ei90bGdzVHFVRTdNYVBIKytTbmRlMWExY0ZCd2Q3N0VnL1k4WU1KU1lteXQvZlg3dDM3OWJ5NWN1ZDNzdHU0Y0tGeXNyS1VreE1qRXQyWUxkdTNUUmp4Z3lYOWNHYTZyeEtTa29VR0Jqb3lPaWNPSEdpSms2Y3FCMDdkaWc3TzF2QndjSGF0bTJiZkgxOXRXZlBIcWY2cnFHaG9UcDU4cVRXckZuak9OZDY5ZXFsaUlnSXgwTUFUMW1vWGJ0MlZWaFltTUxDd2hRWEY2ZkRodzlyN2RxMWYvdm5zYytqb2FGQkJRVUZPbnIwcU5hdlgrL3h3Y0NVS1ZNMGRPaFFSNk90N3QyN0t6ZzRXSk1tVFpJa0ZSY1hLeW9xeXJILzhlUEhsWktTb3JDd01LZUhodythUDMrK1pzMmFwU1ZMbG1qR2pCbE5sbk1BQUFBQUFEeWtnTkZCL3dnY0UyUUN4d1NaN2J2K2FSNTN0YlcxWGp2MnJWdTN2SGJzam1iN3JuOGErM2tWTURyb0gyMTlucmRIQWY4UjlMYjlkL1R1K3grMjlVZldyUHI2K3IrMWYxNWVuaWtvS0dpbDJYUXMvN24rNDA2MVhscmp1cE9jbkd6cTZ1cGN0bGRYVnh1YnpXWVNFaEpNU1VuSjMvMW9tbFJkWGQxcTE1eERodzZaa0pBUVUxeGNiTFp2MzI2cXE2dGI1YmgyN241WHJUbStKYmd1b0NNakl4WUFBQUNka3FmNnJxMmhYNzkrWGpzMjBONDFWWnU1SmV6MU9ZSFc4Tnh6ejduZGJpOFJFQkVSNGZVNU5GV080R0ZObXpaTmMrZk9sYisvdjk1KysrMVdPNjZkcHhxMnJUVWU2T3dJeEFJQUFBQUFBRHdHUE5VK0IvQjRvSkl5QUFBQUFBQUFBSGdaZ1ZnQUFBQUFBQUFBOERJQ3NRQUFBQUFBQUFEZ1pRUmlBUUFBQUFBQUFNRExDTVFDQUFBQUFBQUFnSmNSaUFVQUFBQUFBQUFBTHlNUUN3QUFBQUFBQUFCZVJpQVdBQUFBQUFBQUFMeU1RQ3dBQUFBQUFBQUFlQm1CV0FBQUFBQUFBQUR3TWdLeEFBQUFBQUFBQU9CbEJHSUJBQUFBQUFBQXdNc0l4QUlBQUFBQUFBQ0FseEdJQlFBQUFBQUFBQUF2SXhBTEFBQUFBQUFBQUY1R0lCWUFBQUFBQUFBQXZJeEFMQUFBQUFBQUFBQjRXZGUybmdBQUFBQWVQOGtYL2tkU2JGdFBBeDFBNDdtRWxzcStmRVU3ZHJQMk9xdlU5TXkybmtLYjRiclRlWEJkUUVkR0lCWUFBQUFQN2Z6RkZKMi9tTkxXMHdBNm5aekxWNVZ6K1dwYlR3TjQ1TGp1QU9nSUtFMEFBQUNBRmpIRzNEQkdkOXQ2SHVpb1RJVXg1a1piejZJOXNza1VHNW5iYlQwUHRCL0c2RzVuV0M5Y2R6bzdyZ3ZvZU1pSUJRQUFRSXZVTmxUK3UwZlhKMnpHYUhoYnp3VWRqekdtc0xhaDZ0OXRQWS8yeUZacFBTbi9ybS83V1BSTVc4OEY3WU5OdHZ5NmhxckV0cDZIdDNIZDZkeTRMZ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SGxQL0J3SXhtOE9OaXhBNUFBQUFBRWxGVGtTdVFtQ0MiLAoJIlRoZW1lIiA6ICIiLAoJIlR5cGUiIDogImZsb3ciLAoJIlZlcnNpb24iIDogIiIKfQo="/>
    </extobj>
    <extobj name="ECB019B1-382A-4266-B25C-5B523AA43C14-6">
      <extobjdata type="ECB019B1-382A-4266-B25C-5B523AA43C14" data="ewoJIkZpbGVJZCIgOiAiMzMxMTc4MTczMjE2IiwKCSJHcm91cElkIiA6ICI1ODAxMzQ0MjEiLAoJIkltYWdlIiA6ICJpVkJPUncwS0dnb0FBQUFOU1VoRVVnQUFCV0lBQUFFcENBWUFBQUFaR2x0WEFBQUFBWE5TUjBJQXJzNGM2UUFBSUFCSlJFRlVlSnpzM1hkNEZFWGpCL0R2N04ybFFoSklJb2lnS0IwcGR3bUtZa05GeFVKVFgwQ0tvcjZLSXZwU2YyS2orU3FpUVgyeFVmWEZGMEdLZEJDa0N3UVFra3Nqa0JBZ2tBUUNKSmhRUXNyZHp1K1B5NjEzdWJzMENFbncrM2tlSG5LenM3Tnp5Y3pzN3V6c0RFQ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MFZZbnF6Z0FSRVJFUkVSRVJFZEcxSktXVTFaMkhxMEVJd2I2OVdrUmYzUm1nSzZJQVVNc1JWbUVtaytrV0FEM3o4dkwrbTVTVWRPRkswN3RhR2plK3ZiNVNSOWREZ2RLMHV2TkNWMDVLTmIzQW1yY3FNeVhsYkhYbW8ySHo1cUZlZXI4bldLN0lVVTBwbjNZc3A3VmZUU3RUNVhYRHJlMGErSG9wVHdtaE5LN3V2RkRGcUpDWlV1YXZUa3RLT2xuZGVhbU1oczJiaDNyci9IcXk3TkcxcGtKbTVoZFlWNXc1bG5DNnV2TkN6bmc5ZFAycXJkZEpSQlhGanRnYUxDd3NySGwwZEhTS3ArMG1rK2svUW9pc1M1Y3VmVzd2TEEwTEMvdEtTbm01cUtqb3M0U0V5bDg0S0lyaUs2V2M3dS92LzBManhvM3ZTMDlQdjF6WnRLNG1YUjE5VndFeFRRZ0VWM2RlNkdwUWNyME1ma1VBZnF6T1hIZ1ovQjVYcE1KeVJTWFVqUEpweDNKNlBhaFpaYXE4ZkEzS00wSW9Id3VCd09yT0MxV01BbHhTcFc4Z2dFK3JPeStWNFdYd2UxelkyajJXUGJxbUZPQ1NyMEhSQWZpMnV2TkN6bmc5ZEQycm5kZEpSQldsVkhjR3FGVDl3c0xDWnJadDI3YU9oKzErVXNwQmRlclVxV2NQa0ZMNkFPaWhLTW9WRGJFdktpb3FLUDd4NDVyU0NRc0FRb29tUE9sZVA0UkFvQ0tWVzZzN0g0cFVibVc1b3BKcVN2bTBZem10L1dwYW1Tb3ZvVk5hc0NPc2RoSVEvb3BBbStyT1IyVVZ0M3NzZTNUTkNRaC9vVk5hVkhjK3lCV3ZoNjVmdGZVNmlhaWlPQ0syQm91T2pwNFNGaFptOXZIeDJkYTBhZE43VTFOVDgwdEVLUUlRR3hVVmRhSkVXSHhjWE55Wkt6bTJUcWNyQUFBcHBkZVZwRk9WakIzYTQ0SDd1bFIzTnFnUzl2eXhIM3YzUlZWM050enFmRWM0N3JxelUzVm5nNnBSVFM2ZmRpeW50VXR0S0ZQbGRmKzlYV0RxMkw2NnMwRmxTRHlZaEkxYnRsVjNOcTRxdG50MExaaGo0L0g3enNqcXpnYVZFOXVGNjhQMWRKMUVWQjdzaUszWlZGVlZ2MUlVWlhiOSt2VzdwS2FtYmlteHZjak5QazVoYmR1MjlVcE1UQ3lzNklFTENncFVIeDhmQUdqa2JudUhEaDBhSzRyU1BTWW1aazVGMDc1YVRCM2I0MTl2dkZaZGg2Y3JNcVBHbm16dnVyTVR5OVhmWHMwdG4zWXNwN1ZOelM5VDVYWC92VjN3MHZNRHF6c2JWSWFseTFkZGR4MnhiUGZvV3ZqK3g1L1lFVnVMc0YyNFh0U2U2NlM4dkR6NCtmbFZXZm9yVnF4QXMyYk4wTDQ5SDNwZnp6ZzFRYzIzVkVyNTY2VkxsL1lCMERkdDJ0VEgvZytBRkVJb25zS01SdU1MUGo0K1VlSGg0U0ZYY0h5WFI0ek5temYzMXV2MUM0VVFzNHhHNDRBclNKdUlpSWlJaUlpSXFNWWJPM1lzSmsyYWhLeXNyQ3BKZisvZXZSZ3laQWcyYk5oUUplbFR6Y0FSc1RWY1RFeE1Eb0FuQUtCang0NjNLNG9TQWVDNEVPSzhsTEl6Z01CNjllcE5kTmpGS1V4S3VkWnF0VDRFWUhGWngyclZxbFZkWDEvZmgySmlZbGJhdzRRUVlVMmJOdlZ4bUJaQkZ4QVE4RDhwWlFzQVEzSnljcFpkblc5S1JFUkVSRVJFUkZRekNTR1FsSlNFZ0lDQUtrbmZZRENnZWZQbWVPeXh4Nm9rZmFvWjJCRmJpOFRHeGg0QThMajlzOGxraXBCU05qV2J6ZU5LQ3lzcFBEeTh0WlN5Zjhsd0tlVzlBQjR5R28wakN3c0xGeFVIN3c0S0Nub2F3SUx3OEhDRGxQSW5BR3BoWVdIYkF3Y09uTHRxWDQ2SWlJaUlpSWlJcUJxZFBIa1N3Y0hCOFBiMmR0bm01ZVdGMjI2N0RWNWVya3ZwYk4rK0haMDZkWUsvdjMrbGorM2w1WVdpSW5jelVOTDFoRk1UMUhCR28vRUprOGswRzFleDB6d3FLdXFRMVdyZFhsUlU5R05CUWNGMFZWVy9WRlgxU3lHRUZVQ0dUcWZUUnMrcXFycEpVWlRYd3NQREExVlZYYUNxNm9ybzZPais3SVFsSWlJaUlpSWlvdXRKWkdRa2V2WHFoZTNidDd0czArbDBIdmRidW5RcCt2VHBnN05uejFiNjJFSUlaR1ZsUVVycGR2dWlSWXVRazVOVDZmU3BadUNJMkJxbVhidDJUUXdHdzF3aHhHa3A1WjhBN2hOQzNOcWhRNGM1Y1hGeGU2L1djV0pqWTdjNmZnNFBEL2VUVXQ0SFlFNVVWTlNwdG0zYk5pemVkQW5BS1NubHpLS2lvbEVKQ1FscFZ5c1BSRVJFUkVSRVJFUTFoWStQRDNKemMzSG5uWGRXYUQ4dkx5L2NjY2NkQ0EwTnZhTGpYN3AwQ1NkT25NQXR0OXppRkw1anh3NTgrdW1uV0xWcUZlYk9uWXZpeGRXcEZ1S0kyQm9tSVNFaHpXdzJQeG9kSFQzWWJEYS9CV0N6bEhKVFpUdGhqVVpqbHc0ZE9yUXFLNTdWYW4wVWdLOFFZa25KYmFxcXpwTlNockFUbG9pSWlJaUlpSWl1VndhREFZcWl3TmZYdDBMN0tZb0NJVVNGajdkanh3NmNQMzllKzF5L2ZuMXMyYkxGS1U1OGZEekdqUnVIYnQyNlljcVVLZXlFcmVVNElyYjIwSnRNcG5lRkVQVWR3dTZUVWdhRWhZVjk2UzVNU3FrVFFyeWtLRXB1eDQ0ZHU4Ykd4aVo3U2x3SThiU1VNdGxzTnU4b3VTMG1KbWE5eVdUNlQxaFlXSS9vNk9qVlYvTkxFUkVSRVJFUkVSRmR6Mzc1NVJka1pXVTVoVmtzRnN5ZlB4ODMzWFFUWnM2Y0NRQUlEZzVHY25JeXBKUVFRc0JzTm1QaXhJbjQ2S09QMExWcjErcklPbDFsN0lpdFBTd1dpMlcrRUVMbTVlV2RURWxKS1RDWlRQTUFGRVpIUjQrd1J6S1pUTk1BM09JUTltWlpDUmRQUTlCWFN2bTJoeWdxZ004QmZOMjJiZHV0aVltSkY2L3d1eEFSRVJFUkVSRVIvUzNjZGRkZHlNM054UTAzM0tBdEJIYm8wQ0Y4Ly8zM2VQenh4MUcvL2w5ajdtNisrV2JzM0xrVEJRVUYyTGh4STM3NDRRZW43VlM3c1NPMkZvbVBqei9xK0ZrSTBRckF6MWVhcm8rUHo1dFN5dk02blc2MnB6aUtvc3lSVW83eDhmSDVDc0NMVjNwTUlpSWlJaUlpSXFLYVJGWFZTdTliV0Zqb2NkdE5OOTJFbTI2NnlTa3NLaW9LUWdnOC9mVFRUdE1hUFA3NDR4ZytmRGhlZXVrbFRKMDZ0ZEw1b1pxSkhiRzFWTHQyN1JwSUtVMVN5c0dPNFZKS1VaRjVTZHEyYlZ0SFN2bWFsUEtEcUtpb1BFL3hvcUtpaXNMQ3dzWUMrTVZvTkViR3hNUjQ3TFFsSWlJaUlpSWlJcXB0Tm03Y0NJdkZnb2lJQ0pkdHljbkowT3YxSHJjMWJOalFKYncwMjdadFE2ZE9uVkN2WGoybjhLWk5tNkpldlhxNDlkWmJLNVo1cWhYWUVWdExHUXlHVjRVUTY4eG04MkhIY0VWUkZGUmdFVFp2YisrUGhCQ3Back41WmxseG82T2psNWxNcHFXS29ueHJOQnJQeE1URXJLeEUxb21JaUlpSWlJaUlhcHdwVTZiZzRNR0RNQnFOTHR0T256NE5iMjl2akJrenhtV2JvaWdWNm9oTlQwL0g0Y09IOGU5Ly85dnQ5djc5KytQenp6L0h2SG56WU92bW9lc0YvNXExVU1lT0hWc0tJZjRwaFBoWHlXMVNTaUdsMUpVem5UdUZFQzhLSVFZQ3NKWm5uOExDd3FGU3lqUkZVWllhamNaL1ZqRHJSRVJFUkVSRVJFUTF6dVhMbHlHbGROc0pXNVpSbzBhaGYvLys1WTYvY09GQ0JBY0g0K0dISDNhNy9iSEhIa05XVmhZV0xWcFU0YnhRemNhTzJCcE9DQkVBd012K3VYMzc5dlYwT3QxM3FxbytHeFVWZGNKTmZMMFFvc3lPMk1hTkcvc3FpaklUd0pDb3FLaEQ1YzNQZ1FNSHpsa3NsbDVTeWd1S29zd09Dd3RiSEI0ZWZuTjU5eWNpSWlJaUlpSWlxbWxPbno2TjNyMTdZOVdxVlpYYWYrellzVmkvZm4yWjhTNWN1SUNWSzFkaTBLQkI4UEx5Y2h0SHI5ZGo2TkNoK1BycnIzSHMyTEZLNVlkcUpuYkUxbHc2bzlFNFZVcDVxeEFpMjJReVRXdlhybDBUdlY3L2tjVmkrV2RNVE13K0QvdnBwWlRlWmFRdGJyamhobmtBdm82T2psNVcwWXpGeDhmSEEzaFVTdmtuZ0g5SUthTTdkdXpZdDZMcEVCRVJFUkVSRVJIVkJENCtQamg3OWl6MCtzck40cG1ibTRzZmYvd1I1OCtmTHpYZWtpVkxFQmdZaUw1OVMrOUc2ZEdqQjI2NTVSYU1IVHNXRnk5ZXJGU2VxT2FwY1hQRVNpbnJBK2dCb0dsMTU2V0twQU5ZSllRNDZ5bUMwV2dNRWtJc0ZrSVVSa2RIUHc3QUVoWVc5cUxCWUZnUFlFeGNYRnhxS2VtblNDbExuYnZWWkRKOUFHQ2gyV3hlN2hqZW9VT0hWZ0F1V1N5V0hDOHZyekFBRUVJVXVFdkRiRGJ2TnhxTm5ZVVEvenB6NXN6WTlQVDB5NlVkazRpSWlJaUlpSWlvcHJKM3dEWnAwcVRTKzNmczJCRUJBUUVlNDJSbVp1TDc3Ny9IaHg5K0NCOGZuMUxUMCtsMG1EQmhBZ1lQSG95UkkwZGkrdlRwOFBYMXJWVGVxT2FvY1IyeEFMb0NtQVlndUxvelVrVnlBUlFCK05IZHhzYU5HL3NLSVhZQjhCTkNHQUZZQUNBNk92b0hrOGtVRCtDbnNMQ3d1bExLM1ZMS0ZFVlJzZ0JjVmxVMUg0QkZTcG10S0Vwams4azBDa0FvZ0ZBaFJIMEErNk9qb3o4R2dLS2lvaDhTRWhMU1NoNWJwOU0xQURCWXI5ZS9BTUFncFZTbGxBYzlmWkdZbUpqREFJWmZ3ZStDaUlpSWlJaUlpT2h2NFpOUFBzRWpqenlDQng5OHNGenhXN1ZxaFJFalJtRGF0R2w0L2ZYWEVSRVJnWkNRa0NyT0pWV2xtdGdSMndUWGJ5Y3NBQVFDdU5YVHh2VDA5TXVob2FFZnFxcWFiamFiY3gyM21jM20vUURhaElXRjlRYlFVMUdVaDZXVVRRQUVLWXJpTkxHSUVBSUFJS1dVRm92bDdyaTR1TDMyYmU0NllZdlQveDNBNzJGaFlUOUtLVGNCZURjbUpxYTAwYmRFUkVSRVJFUkVSRlNHZGV2V0lTY25CMU9uVHEzUWZnTUdETUNSSTBld1lzVUs5Ty9mSHlOSGpzUVRUenloOWZ0UTdWSVRPMkwvOXN4bTg4K2xiRmFMNTNWMW10czFQRHpjVUZSVTVLVW9paUUvUDEvbjVlV2xzMWdzaWw2dlYrUGk0czVVNVBqUjBkRTcycmR2M3pBK1B2N1B5dVNmaUlpSWlJaUlpT2p2UmtycE5qdytQaDVMbHk3RmwxOStDVy92c3BiMWNmWGVlKy9CWXJGZ3pabzFHRDkrUE5hdlg0OVBQdmtFL3Y3K1Y1cGx1c2JZRVh1ZGlJcUtLb0p0eW9PcmdwMndSRVJFUkVSRVJQUjNjZVpNaGNhd3VWVllXT2dTbHBHUmdXWExsbUg2OU9tb1U2ZU9GbjcrL0huazVPUWdJQ0FBQm9NQng0NGRnNWVYbDh2K0FLQW9DaVpObW9RbVRacWdYYnQydU91dXU2NDRyMVE5MkJGTFJFUkVSRVJFUkVSL2EybHBhZkQzOThlYU5XdXdZY01HbCswTkdqUUFBRVJFUkxqZC84U0pFd2dORFhVSjErdjFHRDkrdk10VUFsSks3TjY5RzRzWEwwWnFxbTFXeUo0OWU1YWF4My8rODUvbCtpNVVjN0VqbG9pSWlJaUlpSWlJL3RZZWUrd3gzSHZ2dlpWKzNmL1VxVk80N2JiYlhNTHRIYmdsQlFZR29sKy9mbmoyMldmeDFsdHZJVHM3RzYrOTlscWxqazIxQnp0aWlZaUlpSWlJaUlqb2IrOUs1bHlOaUlpbzFBSmFPcDBPbjN6eUNlcldyVnZwWTFQdG9WUjNCb2hxc24zNzltSGV2SG5JenM2KzZtbWZPWE1HOGZIeEhyY2ZPM1lNdTNmdnJuVDY4Zkh4U0V4TXJQVCtkUFdjUG4wYVVWRlIxWGI4UzVjdWFUOW5aV1hCWXJGVVcxNHE0c2lSSTFpMWFoV0tpcTdhOU5kVUR0SFIwVGgvL255VnBNMTJqMnE2UzVjdTRjaVJJK1dPZi9IaXhRcWxUWFN0L1BqamovajExMSt2eWpsMCtmTGx5TXJLY3J0dDFxeFpGYW9IZHF3N1ZKdk1tREVEQ3hZc1FFRkJnZHZ0T1RrNW1EVnJGdkx6OHl1VmZuWjJOakl5TXNvZFgxWFZjc1ZqUGJ2Mkt0TUphOGRPMkw4UGRzUVNsZUxpeFl1WVBuMDY5dTNiNTdJdEtTbko0MzRaR1JrZVQ5UjIyZG5aR0RKa0NMNysrbXUzMjlldFc0Zmh3NGRqMmJKbEZjdDBzUk1uVG1EdzRNSFl1bldyRm5iNjlHbms1T1JvbjgxbU13QWdQVDBkWjgrZTFjTDM3ZHVIQ3hjdVZPcTQ1T3I4K2ZONDlkVlhNWDM2ZEtkd2k4V0NtVE5udXIxSmtsTGkvZmZmdjZJTzNPenNiRXlkT2hWUFAvMjBkZ08xYytkT1BQbmtrMWkvZm4ybDA2Mkl5NWN2WTl5NGNUaHg0a1NGOTIzV3JCbk1aak42OSs2Tm8wZVBWa0h1eUoySWlBZzgvZlRUeU16TXZPcHBzOTJqa243NTVSY3NYYnEwM0RlVlY0dW40K1hrNUtCdjM3NzR6My8rVTY1MGxpMWJoa21USnVIUFA4dGU0L1NOTjk3QTVNbVRLMzJqVHVTTzFXcEZYbDZlUzNoS1NncW1USmx5VmM2ZlM1Y3V4V3V2dmViU3FaT1dsb2FaTTJmaW5YZmVnZFZxclZDYXJEdFVtK1RtNW1MUm9rVWVyeE9DZ29MZzcrK1BmdjM2SVMwdHJjTHBiOTI2RmM4ODh3dzJiOTVjcnZodnYvMDJGaTFhVk9iZ2lwU1VGQXdkT2hUSnljbGxwamxyMWl3TUd6YXNVdmtub29yaDFBUkVEakl6TXhFWUdBaGZYMThBdGttMUF3TUQwYjE3ZHdEQXpKa3owYTlmUHdRRkJlR0ZGMTdBSTQ4OGdzREFRSmQwTm03Y2lCWXRXdUNycjc3eStGVE1ZREFBQVByMTYrZDIrN1p0MnhBV0ZvYW5uMzY2VXQvRllEQWdJQ0FBRHo3NG9CWjI5T2hSdlBmZWUzamlpU2VRbDVlSGxTdFhZdVRJa1dqV3JCbmVmZmRkUFBua2t3QnNJeDg2ZE9pQTc3NzdybExISm1mMmxTOEhEQmpnRks3WDZ6Rm56aHdrSnlmanhodHZkTmx2OCtiTkNBME5SWGg0ZUxtUFZWQlFnSDM3OW1IOSt2WFl0R2tUcEpSbzBxUUpmdjMxVnd3ZVBCamUzdDdJeWNsQjE2NWRTMDNuNU1tVG1EeDVNa0pEUTFHM2JsMG9pdk56dTBPSERrR3YxNk41OCthbHBwT2JtNHZzN0d6TW1UTUg3Ny8vdnR0VlFNK2VQUXMvUHorM3J3R05HVE1HZmZyMFFVeE1qTnY1bGc0ZVBJZzJiZHFVbWdjcXY3UzBOQ1FsSmVHdHQ5NUN3NFlOdGZEMDlIU0Vob2JDMjl1NzFQMHRGZ3UyYjkrT2h4OSsyTzEydG50VVVvOGVQZkRpaXk5aXpabzErTTkvL3FPZFU5UFQwM0hvMENGMDY5YXR6RFFPSHo2TXI3LytHcDk4OG9sMi9pN05wVXVYOEs5Ly9RdURCdy9HQXc4ODRMUk5wOU1CQUo1NDRvbHk1WC93NE1FWU5td1krdmZ2ajNuejVqblZHM2Y4L1B6ZzQrTlRyclNKeWlNeE1SR2pSbzNDc0dIRDBLdFhMKzE4YlRBWTBLQkJBN1JxMWFwUzZlN2R1eGRObXpaRmd3WU5ZREFZMEsxYk42ZVZ2Z0hiQXl4RlVmRE9PKzlvZGFlOFdIZW9OakVZREdqV3JCbENRa0k4eHVuWHJ4OSsvdmxuTEZ1MkRQLzYxNyswOE56Y1hBUUVCSlE2VW5MWHJsMElEZzdHM1hmZlhhNzhuRDkvSG9tSmllamJ0MitwOFl4R0l6cDE2b1RCZ3dkajJyUnB1UGZlZXozRzFldjF5TTNOeFUwMzNWU3VQQkJSNWJFamxxcVMwclJwVTYvVTFOUmE4L2phWURCZzJMQmhtRHg1TXBvMGFlSzBMVFUxRmJObXpVSmNYQnkrK2VZYjZQVjZoSVdGb1UrZlBrN3hjbkp5c0hEaFFyejU1cHVsbm5EdEhSTHU0c1RGeGVIbzBhT1lOMitlVTdqRllzSEVpUk14Y09EQU1qdWZEQWFEUzlwNnZhM0tqeGt6Qm1scGFWaTllalVHREJpQTZPaG9DQ0V3WnN3WUFMWlJhZjM3OXk4MS9XcWtiOXEwcWI0MmxhdlNiazRNQmdPZWVlWVpkT25TeFdYYnVuWHJFQllXVm1yYUZ5OWVSSEp5TWc0Y09JQjkrL1loTXpNVFI0NGNRZCsrZlRGNzlteTBhdFhLcWZOVFVSUUlJY3E4bVduVXFCRm16SmpoZHR2V3JWdXhmUGx5ekpvMUM3ZmZmbnVwNlpUSDRjT0hNV25TSkhUcjFzMXRmV2pac2lXU2s1TmRWaWZOemMzRnVuWHI4T2FiYjJMSWtDRlhuSStycVczYnRsNEFrSmlZV0ZqZGVhbUloUXNYb2wyN2RuaisrZWVkd3VQaTR2REREeitnYytmT3BlNmZscGFHblR0M1l2VG8wUzRQSGdDMmU5ZElyV29qdmJ5OE1HN2NPQXdaTWdSTGx5N0Z5eSsvREFBNGNPQUExcTFiaDVpWW1ETFRpSXlNeFBIanh6RnIxaXp0NXZmbzBhT1lPblVxR2pac0NIOS9mK3phdFFzMzNYUVRicnZ0TnVUbDVTRWdJQUMvL2ZZYndzUERuVHFYS3RxWkpJVEFxRkdqOE54enoySHIxcTE0N3JublBNYlY2L1VJQ2dxcVVQcTFTZHUyYmIwS0N3dEZTa3BLNmE4RTFYS1ptWm5ZdTNjdmV2WHFWZDFaQVFEODhjY2ZPSGZ1SEE0ZlB1elUvcFY4Z0ZwUksxZXV4UGJ0MnpGbnpoeVBhVzNidGcxZHUzWkZvMGFOS3B3KzY4N2ZScTA2SjNsUzh0eWdxaXBpWW1KYzNxNTQ0SUVIMExwMWEremZ2eCtBYmNUNnA1OStpZzRkT21EOCtQRnVyMyt5c3JLd2E5Y3VUSmt5Qlg1K2ZwQlNZdnIwNmVqUm80ZmJRUWlBclU2MGJkdTJYSy9CUC8vODgxaTJiQmxXckZoUlprZXN1OEVYOVBmUnFGRWp2NU1uVDE0R0lLczdMOWM3ZHNSU2xXblZxcFcvcjYvdkpKUEpwTGRhclV2aTR1SjJBNmpSazFNR0J3ZWpTNWN1ZVBIRkY3Rnc0VUtuYlhQbnprWDc5dTN4NmFlZkFvRGJrWDJPeW5xYVdOcEpidUhDaGZEeDhjSDY5ZXVkWGlGUFQwL0hqaDA3SUlUQWh4OStXTmJYY1dIdmtDaVpEM2MzbmpYMUpOeXhZOGNHaXFMTXFsZXZYcXpGWWxrWUh4OS9BTUMxZmFlMWdod3Zrdkx5OG5EZ3dBSGNjY2NkTHRzcUtpNHVEZ2NQSGtURGhnMXh6ejMzb0gvLy9sQlZGVjI2ZE1GOTk5Mkg5dTNiWDNIZVMwcE9Uc2JFaVJNeFpjcVVVanRoTXpJeWNNTU5OMmdkYjZVeEdBekl5c3JDaXkrK1dPcElnNUwyN3QyTGRldldsVG02dHpybzlmcVdPcDF1cHNsaytqay9QMy9wd1lNSFQxVjNuc3FTazVPRHRXdlhZczZjT1ZxNTNMcDFLOXExYXdlOVhvL3M3R3l0MHhLd2pTRDk2cXV2c0dYTEZxY3dzOW1NWjU1NXh1MHgyTzVWdmRyWVJyWnYzeDUzM1hVWGdvT0R0YkJmZi8wVlBYcjBLSE5FYkdGaElUWnUzSWlKRXllaVI0OGVXdmh0dDkyR21UTm5BckRkNUM1YXRBaHZ2dm1tMi9RS0NncTAwZDcyTXFDcUtpd1dpOXZ5VTFLTEZpM1FxMWN2ZE9yVUNSY3VYTUM1YytmZzUrZUhtVE5uNHBWWFh0RldTcjZTOXI0MlVCU2xXZDI2ZGYvYnNXUEhuNjFXNjlLRWhJUWEvMzdyK3ZYcjhldXZ2OExmM3g5bnpwekJ3WU1Ia1orZmoyN2R1bUhxMUtsdTl4ay9manlpb3FMUXRXdFh0MjlGMlMxYnRrd2JNWnFWbFlYRXhFVGs1ZVhCeDhjSHUzYnR1dUw0ZHJ0Mzc4WXR0OXlDVWFOR1hkV08yT1BIajZOWHIxNW8wNmFOMjdSeWMzT3hkKzllclo2NUk2WEU1TW1UTVdqUUlEUnIxc3hsTyt2TzlhODJucFBLa3BDUWdLQ2dJR1JuWnlNek14TjZ2VjRiMFcxL2l5MDdPeHN4TVRHNDg4NDdNWHo0Y0FEQW4zLytpZnIxNjd1a3QzejVjZ1FIQjhOc05zTnNOdVBNbVRQWXZIa3pFaElTTUdQR2pDdStYdkgyOXNiTEw3K3MzYnZHeDhlamZmdjIrUGUvLzQwK2ZmcG8xL1BYd3pWUVpRZzJNSnFHRFJ1KzE2QkJnNVpTeWgreXNySzJwcWVuWDY3dVBGMnYyQkZMVmNiWDExY25oR2dpaEhoV3I5ZS9HUllXbG1DMVd1ZXJxcm9Td09uNCtQZ0xxSUVkc3oxNzlzU01HVE93YmRzMjdhUjY2TkFoSER0MkRETm16TGlpVlJRZE9iYjVXVmxabUQxN05rYU1HSUZUcDA0aExpNE9iNy85TmtKRFE1MWVVUmsrZkRoYXRHaUJpUk1ubHBtKzQ4blViRGJEYURSNkhPbFQwUkZBMVVrSVlRRFFVZ2p4aE1GZ2VNZGtNdTJXVXM2M1dxM3J2Ynk4c3FPaW9pNENxTmhFWlZVZ01qSVNrWkdSQVA2YS9IN0dqQms0ZVBBZ0RoOCtqQTgvL0JDUFBmWVlkRG9kbGk5ZmpyMTc5N3Fra1orZkR5azlQNURzMEtFRE9uVG80QlJXMXR6RVZ5STVPUm12di80NlFrTkQ4Y2NmZitDUFAvN3dHSGZEaGcyNC9mYmJNVzNhdERMTFYzazZPa29UR2hwNlJmdFhCVlZWZmZSNmZSY0FYWHg5ZmFlYlRLYVZBT1lYRlJYdFZWWDF6OFRFeER6VXNCdVIvLzN2Zi9qSFAvNkJGaTFhQUxDTjR2amlpeStncWlwZWUrMjFjcWVqMStzOVRtSEFkcS9xMVpZMnNxVFBQdnNNZm41K0FHelQrK3pZc1FNdnZmUlNtZnV0WDc4ZXI3Lyt1bE1uYkVrSkNRblE2L1VlWC9rY1BYbzBHalpzaUdIRGhtbmxRbFZWSER4NEVPdldyY093WWNQS1hFRGpndzgrQUFDc1dyVUs5OTkvUDZTVVdMNThPVnEzYm8xbm4zMFdnUHViM09Ua1pJU0docUpldlhwbGZ0ZWFUcS9YZXdzaDd0VHBkSGZxZExyUHc4TEMxa29wZnlvcUt0cFpWRlNVazVTVWRBazFwTjJUVW1MQ2hBbkl5TWpBdEduVHROR1dXVmxaZU9lZGQ1Q1FrT0IydjhMQ1FwdzVjd1lBRUJzYmkvdnZ2OTl0dklpSUNOU3BVd2RUcGt6UndpNWV2SWhQUHZrRXYvNzZLM0p6YzUwNmNTc2EzKzdzMmJPSWlZbkJsQ2xUWE02bHBmVXQ1T1RrWU9MRWlSZzNicHpiS1FFS0N3dVJrcEtDdDk5KzJ5bjgxS2xUT0h6NE1PNi8vMzZzWExrU29hR2gyTFJwRXo3Ly9ITmtabWJpMFVjZnhZVUxGN0Jod3daMDdkb1ZJU0VoV0xkdUhmNzg4MDk4K2VXWGJ2UEN1bk45cTYzbnBOemNYSHovL2ZmYTNNY3hNVEU0Zi80OFB2dnNNNnhac3daK2ZuNllQWHMydW5YcmhoRWpSdUM1NTU3RFhYZmRwZTBmR1JtSnhZc1hvMFdMRnFWT3Q1U1RrNFA1OCtkajh1VEoybFE1bzBlUHh0Q2hRL0h5eXk5N3ZGWXBXYi9MZW5Cb3IwdnA2ZW5hdWhFeE1URzRkT2tTUHY3NFl3Z2gzTFladWJtNU9IbnlKS2NCKy90b0pJUjRWZ2p4Ykdob2FFWklTTWlQVnF2MWw2S2lvdFJEaHc3bG9nYjIzZFJXN0lpbGE2bWRUcWY3UktmVFRaUlNtazBtMHo0QXV3c0tDaUlURXhNcnZwSlBGV25Rb0FFZWVlUVIzSG5ublRoeDRnU2tsUGo1NTU4eGZmcDBsN214S21yMTZ0V0lqbzZHdjc4L3NyT3pBZGc2NTRxS2luRGh3Z1VzV2JJRSsvZnZ4NlJKazlDeFkwZU1HemRPdTNHTWpJekU3dDI3TVh2MmJJOG41ZTNidDJzTGkyVmtaT0R5NWN1WU5Ha1NWcTFhaFNlZmZOSmxHZ1c3MnZ3Z1VBaHhkL0cvSENtbE9Td3NiTCtxcXJzc0ZzdWVoSVNFMDlXVnJ6dnV1QU10V3JSQWFHZ29UcDQ4aVZXclZ1RzExMTV6R2ZFcHBVU2ZQbjNjVGsyd2V2WHFDaTkrVVZYaTR1SXdjdVJJNU9Ua1lPN2N1V2phdEdtcDhkZXRXNGU3Nzc2N1hKMWRWL29FdnF5RkNtb0NJVVF2QUwyOHZMd3lwWlQ3VENiVGZxdlZ1dXZpeFl2N2p4NDltbHZkK1V0TlRVVmtaS1RUdEFDYk4yOUdSa1lHUHYzMDB5djZHN0hkcTE0MXRZMWNzbVFKN3JyckxtMGFJSHNuYkdSa0pNeG1Nd1lPSEZpdVVmMzE2OWN2OVZWTEFJaUtpa0tuVHAzY1BraVZVdUxBZ1FQSXpjMUYzYnAxdGNXQXBKUm8zNzQ5MHRMUzhPeXp6MkxTcEVsT045bno1ODlIeDQ0ZFhmSjQ2dFFwQkFVRmFRdTZHSTFHYlp0am1Tc29LRUFmSVhmM0FBQWdBRWxFUVZSY1hCdysrdWdqV0sxV0xGbXk1SHFjLy9KSkljU1RYbDVlbVY1ZVhsRmhZV0g3clZacnBCRGlqNWlZbUp5eWQ2ODZQL3p3QTdadjM0NWx5NVk1dmZJZUVoS0N6ejc3RFAzNjljT2ZmLzdwMHNrWEZ4ZUhSeDU1Qk92V3JZUFpiSGJiRVh2Z3dBRnMyTEFCNjlhdGN3cXZVNmNPSms2Y2lOVFVWSnc1YzBicldLMW9mRWNiTjI2RUVBSm1zeG14c2JGTzIySmlZcENkbmUweXJROWdlNlBrNk5HalNFOVB4OXk1YzEzU2pvK1BoNnFxMkxCaEEzNzc3VGZ0ellRVksxYmc5T25UK09hYmI3QjA2Vko4OE1FSDZOeTVNMTU1NVJYY2Q5OTlHRE5tREhidTNJazFhOVpnNU1pUmFOQ2dBUll2WG96SEgzOWNTNXQxNSsrdHBwNlRTZ29NRE1TQUFRTVFIQndNdlY2UDZkT25JelUxRldQSGpzWFlzV09kNGc0Wk1nUkRodzdGOU9uVHRmUEVwazJiY004OTk1UTU1LzJNR1RQUXBrMGJyUk4yeDQ0ZDZOeTVNL3IyN1l2bzZHalVyMThmVFpzMnhRY2ZmSUEyYmRwbzdkWFpzMmUxS1h6UzB0S3dkdTFhVEpzMlRYdVl2bjM3ZHVUbDVhRjc5KzVPOVdmTGxpMzR4ei8rQWNEMjROeG9OR3JiSGVPcHFvcms1R1RNbkRrVGUvYnN3UTgvL0lEV3JWdGZ5YStVYWhraHhFMUNpSGVFRUtQMWVuMjh5V1RhSmFWTVVGVjFkMXhjM0VIVXdBY290UWs3WXFrNitBZ2g3Z1p3TjRBWHZMMjl6NWhNcG1oVlZiL1B6czdlVVJPR3dIL3l5U2NBYkN0d0Z4WVdZdmp3NGFoWHJ4NSsrZVVYOU9yVnE5SWorSHIwNktHTjJsbThlREYrKyswM3A4NjVOV3ZXNFA3NzcwZW5UcDBBMk9icFhMbHlKUjU0NEFGTW5qd1pmZnYyTFhYTzBIdnV1UWNta3drQkFRRllzbVFKWW1Oak1XSENCRXlZTUFFQVBJN3d1QjQ2SklRUVFRQWVsRkkrSUlSNDJjdkw2NHpSYU54dHNWam1KQ1FrL0lGci9BVFBZRENVYTZSbVdTdUZYK3VWeE4xWnRHZ1JGaTllakk4KytnaHZ2UEZHdWZjcjc1eHg5dkkzWThZTXR6ZFRVa3EzWlRRek14TkExWTRDcmdJTmhSQTlBRHl1MCtteWc0S0N6aGlOeHZVV2kyVitRa0pDWEhWazZOeTVjeGczYmh6ZWUrODllSGw1SVQ4L0g5bloyWmc1Y3laZWZmVlZQUHp3dzlpMmJWdWwwMmU3VnpQVXREYnl2dnZ1dzVBaFEvRDg4ODlyOHdsTEtaR1Nrb0wvKzcvLzArSzU2d3dEYkIxRmJkcTBLYk1URnJBdEtPUnAvc21rcENTY1AzOGVvMGFOZ3NGZ1FHR2hiVnBuZTl2N3hCTlBZTisrZlJnK2ZEaW1UcDJxTFVUMzFGTlBZZURBZ1hqc3NjZTBPZUd6c3JLMHpsNTM1Y3RxdFNJNk9scDdzSEQ3N2JlamNlUEdhTlNvMGZYZWtkUVF3Sk1BSGxNVTVSeUFMS1BSdUxhNjJyM3M3R3pNblRzWGZmdjJkWm9Pd3k0b0tBajkrL2RIUWtJQzdydnZQcWR0OWs3OVU2ZE93V3cydTAwL01qSVN6WnMzZHpzMWoxNnZ4L3Z2dis4MHdycWk4UjJ0WGJzV28wZVBkanUvOWRTcFU3Ri8vMzZuS1dYS2ErZk9uZWpmdno5R2p4NE53RlpQN0ZOM0FiYk9uSTRkTzZKejU4NjRmUGt5NHVMaXRCSHN5Y25KQ0FnSVFJTUdEWkNmbncrcjFhbzlhQUZZZDhpbXBwMlQzTEZQalZFV2s4bUVtMjY2Q2R1MmJjTmRkOTJGL1B4ODdObXpCOTkvLzcwVzUvVHAweTdwN2R5NUV4czNiZ1JnR3hXZm01dUx1TGc0M0hmZmZZaUlpTUMyYmRzUUdCaUllZlBtNGV6WnN3Z0pDZEVHYnRTdFd4Y05HelpFMjdadGNmTGtTWGg1ZVRtZEsrKy8vMzZNSERrU2E5ZXV4Y2NmZjR5QWdBQUF0dmJQdnFobHlZZnNWcXNWcDA2ZHd0eTVjMkcxV25IYmJiZWhaY3VXT0hIaVJLVVgvYVBhVHdqaEJTQzgrRitlVHFjN1l6UWFrd0VzdEZxdEsrUGo0LytzM2h6V1R1eUlwV3ZDMCt2VlFvaEFJVVFnZ0JZNm5hNWZhR2hveGcwMzNMQkVWZFdsUW9qa2dvS0MzR3U1Mk0yR0RSc1FIeCt2ZmM3SXlJQ3Fxdmp2Zi8rTDFOUlU3TjY5RzlIUjBkbzhoWnMyYlVKcWFxcFRHdVh0RklxT2puYjZuSkdSQWF2VnFyMDZBZ0F2di93eW5udnVPYXhidHc1QlFVRVlNV0pFcVducTlYcnRST3Y0UGE1WDdzcVZFRUlCVUI5QWZVVlJXbnQ1ZWIxb01wbU9BRmhzdFZxWEZoWVdIajkwNk5CNUFFWFhPTHR1cWFxS1gzNzVSWnZHd05IbHk1ZTFUb0dxZFBIaVJiZWp2VE16TXpGOStuUTBhdFFJUC8zMFU0VTdQTXM3bXRjZWIvanc0VzRYNDVnNmRTcGF0bXpwTXJJeExTME52WHYzcnRDOHN0WEJRem5WQ3lFYUFHaWdLRXA3THkrdnNTYVRLVlpLK1pNUVlxM0ZZamwxcmFaditmSEhINUdXbG9ieDQ4Y0RBTnExYTRlVEowK2lYcjE2K09jLy8yblA3MVU1RnR1OWE2c210NUVOR3piRTJMRmo4WC8vOTMvdzkvZEhyMTY5RUI4Zjc3SXd5UmRmZklHTEZ5ODZQZGdwS2lyQ2loVXI4T2lqajVZNWIzQm1aaVpTVTFQeDBFTVBhV0ZKU1VsbzNydzVkRG9kZHUvZWpkdHZ2eDBta3duQVg3OHp4NGRnYjczMUZqWnYzb3paczJkckhiRkJRVUVZUDM0OGhnMGJocENRRUF3WU1BQWJObXh3NlJoZXYzNDkvUDM5SVlUQXVYUG44UGpqajJ2MUNyRE5qVnphUEtPMVZTbnQzZzBBYmhCQ3RDMXU5eEtMWDFOZUF5RDlXclI3YTlldVJYNSt2dmEzZE1kVHgzMXNiQ3hlZU9FRlpHUmtZT1BHamNqUHozZnBDS3hUcHc1T25qd0pWVlhkdmsxUWNsUlpSZVBibWMxbVhMaHd3YW45dkZyMjdkdUg2ZE9udTkxbXNWaXdlUEZpYlE3ZDMzLy9IWFhxMU5IbXZqOTA2SkRXYVdPZm1zbmU4UU93N3Z5ZDFlUnowcFY2L2ZYWHRlbkNObTNhaEdIRGhtblRmaHc1Y2dRdnZ2Z2kzbjMzWFhUdjNoMkFiUTdtelpzM1k5U29VVmk0Y0NIR2pCbUR2WHYzSWlNalEzdDRrcGFXaGk1ZHVrQ3YxME92MTZOZXZYcmFHMm0rdnI0SURnNUcwNlpORVJ3Y2pKQ1FFS2ZyWVNFRXhvOGZqejU5K21EU3BFbVlObTBhRGgwNjVMSVlkVXhNRFBMeThnQUFpWW1KdVBIR0c3VkZNd0hiT1RRZ0lPQnY5L0NhYkVyV1dTR0VINENtUW9pbUFCNFZRdVNZVEtaMXFxck9zVnF0aVlxaVhJeUxpN3RVTFptdFpkZ1JXdzBXTEZqUUxDd3NiQUlBU0NsVklZUlZWVlVwaEZDRkVGSlZWUWxBQ2lHa0VFSjErS3dLSVNRQTZSamZhclU2YlN0T1Evc3NwVlR0NFNYM3RhZnJlRXpIZlJWRlVhMVdxMk4rcEJCQ0xUNm05ck9pS0NvQTJOTzFXQ3hTVlZWL25VN25OSXhGQ09GVW9lMC9PN3dTY1JPQUVVS0lONFFRU2Q3ZTNqdU5SdU5lS1dWa2JHeHNjaFgrV1FEWVJsYmRldXV0YU5La0NYeDlmZkhGRjE4Z05qYlc0MmlDYnQyNnVYUU81ZVRrWU1tU0phVWVSMHFwZFVoODlORkg2Tm16Sng1ODhFR1hCYjZDZ29MUXZuMTdiTjY4R1FzV0xQQTQ3Nkk3c2JHeEtDZ293T3JWcS9IRUUwOUFwOU41UElsNkduMndaY3NXcDV2WHF1Q3R4eTFoWVdFVFZGVXRCR0FWUWxpa2xGWXBwVlZSRkl1VTBpcUVzQUt3LzF4ZkNPRnhqZ2pIOHVWUXJwb0JlRWV2MTQvVTYvVUhUU2JUVGlubFhnQzdZbUppVXQyblZEV09IajJLVFpzMjRkRkhIOFV0dDl5Q3dzSkM5Ty9mWDd1QmNaU1Nrb0xtelp0WGFYNnlzckl3ZE9oUWRPblNSUnY1QXRodWdGSlRVekZ5NUVodFpPL2x5N2JCNnQ5Ly83M1c4ZVhKNWN1WFVWUlV2bXZtM0Z6Ym0vbWVScHEvOU5KTDZOMjdOMUpTVXB4ZUIydlNwSW5MQmVYVnBvTU1MaTZmUmZaeUtJU3dPcFJScTZxcTJzL0Y0UllBVG5NM2xOWDJGZi9jVVFqUlVVbzV3V0F3eEllRmhlMlVVdTR0S0NqWW1aaVltRmxWMzNISWtDR0lpWW5CSzYrOGdydnZ2aHRIamh6QlcyKzloWG56NW1uVEFWeU5DM0MyZXpZT2JaNUZDR0V0UGdlcnhXVkpGVUtveFcyZEZsNHlqcWZ3NG5Od0NBQS9UOGV2U1cza3d3OC9ySTIyQVd5dlVyN3l5aXRPY1JSRmdaZVhsOU41T0M4dkQwdVhMdFZlNVN6TnBrMmJZREFZOE1NUFAyaGh2L3p5QzlxM2I0K3Z2LzRhbXpadGNqcW0vY0dRWTBlcy9hSEV3WU1IbmRMdTNMa3oycmR2cjdWaDhmSHhhTm15SlZhdVhLbDFQRDMwMEVObzI3WXRBR0RQbmowdStiTllMT1ZhMVBCS0tFSUdGRjkzV2h6S21GcmNscW51eXBxN2JRNWx6Q1ZNVlZWVlNsbVpkcSt0RU9KakljVDdRb2k0c0xDd25WYXJkWitpS0R2Tlp2UEpxdmg5N04yN0YzcTl2dFE1RDkyTnNyUS9qUFR4OFVGWVdCZ3NGZ3NTRWhLMDBmeDJuVHAxd3VlZmY0NlBQLzRZbzBhTmNob042azVGNDl2OTlOTlBHRDE2OUJYUHMxNVNYRndjSG5qZ0FiZUxDZ0cyNldhR0RSdW1kWUl1V0xBQWd3Y1BobDZ2aDVRU1VWRlJHRGh3SUFEYmcxNEFMdE9DMUphNlkxQmtRL3M5R3dBNHRNMUE4VDBVQU5qdm4rdy8yOE1kNzYvdzEzMldTNWo5dnFvOGNVdmIzME9hY0pkUEZOL25BVURKZXowQVRtbTZDM09NYjdGWW5PSTZoZ0c0VWRoRzFMbFZrODVKNVpXVmxZWFBQLy9jcFk3TW5qMGJuVHAxMHE2ZERoMDZwRzNyMmJNbmtwS1M4TUFERDhEWDF4ZDZ2UjRUSmt6UVJzU1dwVEwxdkg3OSt2akhQLzZCbUpnWUFMWkZNTHQxNjRhSWlBalVxMWNQT1RrNTZONjlPNTUvL25rQXR2UGYvdjM3bmRLNEZ2V3NKSU1PRFJ6cm5UMHI5cklQMk1veVN0U0o0bkRIc3U1U1Z3RDM5Ykk0WEtzYnBhUmY1bkZMMXBPUzRYQ3VheTdIZGF4djluM0xVN2NkMDNmY3o3RitBb0M5M3J1cnQxTEtlaVhPMFdYMTNRUUJHS0RUNmZycGRMcmpVa3F6MFdqY0tZVFlhemFiOTZFR2pHeXZxZGdSV3cxMjc5N2RBc0RnNG85U1Npa1ZSYkdYY0ZuOE5GemFOeFlYZEcwN29MMUtJQUZBcDlOSjZWQkQ3UHM0Vk5DUyt6cDlMaG0vK09TaGJYTThWbkVRZERxZDlybjR3c3ZkZGdXQXkvQTJlOFV0bzFJYkFMUVRRclFETUVoUmxETkdvL0ZRUVpITUxsQUZaTWxFcjVJNmRlcWdaY3VXMnVkdDI3YkJhcldpc0xCUVcybnlhb2lQajBkT2ptMTZ0R0hEaHVIMTExOUhmSHc4M25yckxhZDQwNmRQUjJ4c0xPNjQ0dzY4L2ZiYmlJaUlLRmZIM1BIang1R2VubzdBd0VBY09IQUFTNVlzd1J0dnZJR1ZLMWZpOHVYTGlJaUl3TVdMRjZHcUtpSWlJbkR1M0RrdEhMQjFvbjN4eFJkSVQwL0hLNis4VXFHRmVpcktvRk9hQW5oUlVSUXJpdXVERU1KK2NXZy9LVGcrcUJEQzlqUk80M2pDS09PbXp3ZUFDWUJSVVpRWHBKUm5UQ1pUM0lWQ0ZGblZxaXBWZjVrd1lRSmF0bXlKb1VPSHdzZkhCNnFxNHVlZmY5Ym1jeXBweG93WkFHd3IxeHNNQnFmUklxdFdyY0xhdFd2UnVIRmpwNUVtOWs2RVpjdVd1UjFsZS96NGNWaXRWdTF2blpPVGd4dHZ2QkhIamgzRDc3Ly9yczEzOTloamo3bDBWTms3Vmw5NjZTWHRpZnlDQlF2dzhNTVB1N3h1bFp5YzdIWUJFSGZPbno4UHZWN3ZjUTdtME5CUWRPL2VIVWVPSEhHN2ZmMzY5YmozM251dmVBNW5kd3c2RVFMZ1RYdm5BNHJMS0d4dHRRU2d1cm1Ja1ZKS2wyRk5wYlY5anR1RkVQNEE3cEpTM2drZzE4Zkg1NHpKWk5wem9VRHFyVlZRVElPQ2d2RGYvLzRYZ0cyQnVBOCsrQUNUSjAvR0RUZmNjRldQdzNiUHh0N21DWWNIb29xaWFHMGZvSjJucGYzODduQ2RJQlZGMFc0RTdQc0tJYVQ5dkd4TFJqaWRlNis4alpSZTFpcWFKV1hjdUhHNDhjWWJJYVhFdVhQblhEckFpcThwM081YjFselY5a1YvOHZMeThNZ2pqMmlqYlZlc1dJRWVQWG9nTlRVVkZvdkZxVVBYM29hV0hBVXljT0JBN1dHVW8vZmZmeDhoSVNFNGR1d1lRa05ERVJZV2h2RHdjT1RuNTJQbXpKbGxYanVVdGNESzFhQlhFQWhnb3BSU3RaY2poMnRMcmF6QnpZMm1ROWx5dkI1MEtYZkZiWi9MSDZvQzdaNGZpdHM5UlZIT0F6aGpOQnIzWFN3RXJuYTdsNUtTZ29ZTkcxWjR3YjY0dURodHhGdlRwazFScjE0OW1NMW1sNDdZRmkxYVlQVG8wZmo4ODgreGJkczJEQjQ4R004ODg0ekhjMVJGNHdQQTRjT0hJWVFvMThPSWlvcU9qc2FRSVVNOGJ1L2F0YXYyOWtwY1hCeE9uanlwVFkyUWxKU0VuSndjYlo1dmUwZXN1ODdsMmxGM1JFTUFqdk0rcUZKS3gzc3B3TTI5bWYyK3FNUTlIUEJYUFhJTWx6cWR6bDR2WE83bml0TXBlWi9vRkxka2Zrcm0wV0YvcC90QWUxMTA5MzJLSDJRNjNUT1d1T2ZUMG5DNEw5VDJLZjdiU0NtbEhvRFRYRjIxNWJyZEhiUFpqS2lvS0x6NjZxdE81NkRzN0d3c1hyd1l0OXh5QzZaT25WcG0rK0w0RVByczJiT1lPWE1tMHRQVGtabVppWmt6WndLd1hkZllweUtvYkZrZk5HZ1F1bmZ2RHF2VmltUEhqcUY5Ky9abzNibzFEQVlEdG03ZFd1YkQ3cUtpb212ZUVhc1hhQWpnZGNldzRnZURUbVVaYnVwZWNWeDNmU2oycWM3YzFpRVUxNjF5MWtNdHZxZDBTb1k3OUttNHBPVlkvNG92K1Z6QzdXbVZyRzhvcFIxd2lPK1NSK0N2T2xvaTNHVytudkwwM1FEUUFiaE5DSEViZ0I0QXpwcE1wdU5TeWhVQWx0U0VCeWcxRFR0aXE1bXdsVjZQUTQxS2RvUmNhYnlxaXVzdVhzbWJtTW9TUXVpbGxQNEFBaUZ3WGtLaWxGL1pWWFB3NEVHa3A2ZkQzOThmNzcvL1B2cjA2ZU54eGVXSzJyUnBFN3AyN1lyTm16ZWpYcjE2R0RwMEtLWk9uWXFoUTRmQzI5c2IrZm41K1BlLy80Mk1qQXo4OU5OUENBb0t3dVRKa3pGZ3dBRDA2dFVMQXdZTXdLMjMzdW94L2ExYnQyb1g4RysrK1NhZWV1b3B4TWZIbzJmUG50aXpady9HakJtalRldytac3dZSkNZbWF1R0FiYUdsTVdQR3VNeU5WaldrS1A1NzZnRDNaY25kazdtS2xHTVBERUtJT3FxcUJrREszS29vVTBWRlJkaThlVE4rL3ZsbkFMWlhybHUzYm8xWnMyYVZlOG9CK3l1NFFnaEVSRVJvbmJFOWUvWkV6NTQ5WGVLZlBuMGFpeGN2eHVEQmc5R3hZMGVYN1JzMmJNQytmZnZLbkRQTzNlL1gyOXNiWDM3NXBkTW8xSVVMRitMMzMzL0hOOTk4NDNUUk9XdldMQlFWRldIMjdObDQ0WVVYU3IyaHlzM05SVWhJQ0xLeXN2RGpqeis2blJmM3dvVUxxRisvdnN1aUkzLysrU2ZXcjErUE5tM2E0SnR2dnFtQzF4U2xBTFJYNTVUaW41MWlsUFg1Q25sSktldEtLUU9rbElWVjNmWjkvUEhINk5tenA4c0liU0dFVTZjbFlIdlZ6bDJZSjJ6MzdHeHRYbkdaMG5ncU4yVzFpVzZQY0pYYlNDbWxwYXJLbnIyZGlvNk9Sck5telZ5MnE2cGE2UWVoa1pHUmFOdTJMVkpUVTJFd0dKeHVPUDM4L0xCcTFTcTg5ZFpiTGd1VWxQeC94WW9WZVBycHA5MTJqTmtmRXN5ZlB4LzMzMzkvaFR2M0Nnc0xyOFZOcm1NNzVyeWhBdVdydERKMWxkczlnN0M5K1JJZ3BacDN0Y3RlYm01dXVlWndMMm4vL3YxT2JhUEpaUEk0VDJ6Ly92M1J1WE5uZlBQTk41ZytmVHJtekptRFBuMzY0S1dYWG5JN0JVOUY0OCtiTncvdnZQTk9oYitEM2FGRGh6eE9lVEJvMENDM25UNVNTdXpldlJ2Nzl1MUQ5KzdkMGFKRkMzenh4UmQ0L2ZYWHRRY29HemR1UklNR0RiUzB6NTgvRHdCdTU3aXRKWFhIaWJzNjVDRmVaZEt1OEQ1WHV1KzF5bWR0dVc3M0pDc3JDMGVQSGtWTVRBdzZkZXFFSVVPR3VOU1IxYXRYUTYvWFkrellzUlVxeTFKSzFLOWZId01HREVCVVZCVFMwdEswZWRNZHAxdXE3Sm9TUVVGQkNBb0t3dTdkdTdXM0FDcFNiNnFqbnJsVDNycFhIUGRLamxQcGZhdjcrTldSZDNkMVd3aWhTQ2w5QVFRS0lYeUxpb29xMXJqL1RiQWp0aHJjZmZmZGh5TWpJOWNEZ0pSU2tWTHFGRVVSeFNPb1JISG5yQ0tsRkFDRWxGSW90dUV5b25pN1lnK0g3U3draWd1OFBiNVNuSjY3K0lwRDU2OUxtSlN5NUhZdFQvYWZQWHhXU3VSSEFEQUF1QlcyZVg4MDdqcG9TMVpnYVp0T0lROUFtcXFxbjBrcEkrUGk0cEthdGpMK1N5aHdYWkdnQ2l4WXNBQStQajdRNi9WNCsrMjNNWGp3WVBUcjF3OHZ2UERDRmFWcnNWaXdkZXRXakI4L0hwczNid1lBOU9uVEIwbEpTZkQyOXNiaHc0Y3hjZUpFZE8zYUZSTW5UdFJPOUpNblQ4WWRkOXlCenovL0hNdVdMVVB6NXMxaE1wblF1blZyOU83ZDIra1lHelpzUUo4K2ZiQnExU3I0Ky91alg3OStNSmxNVGlNbmE0cUNJalhWUzZlYkNNQkxWVlc5RUVJbmhOQVZQMEYzK1JsQWdCRGlRUURhVmIyblRuODNKeE9ybFBJU2dBU3IxZnFkbEhKWFhGemNzYWF0alJPRXdETlg4M3ZObURFRFM1WXNnZFZxeFFzdnZJRDQrSGpjZlBQTjhQUHpRNDhlUGVEdjd3OC9QeituRy91a3BDUU1HREFBa1pHUlRoMEdGYm5aeXNyS0FvQXFtVGN0TURBUTk5MTNIODZkTzRmOC9IdzBhdFFJQm9NQmQ5eHhoOHRGWjA1T0R0NSsrMjNzMzc4ZkowNmNLSFVleDZOSGo2SlpzMllJQ1FuQjg4OC9qL3IxNjJ2ejVIM3d3UWM0ZHV3WTVzK2Y3M0gvano3NjZPcDhRVGNzcXNnR01GRlZWUzk3MlZSVlZlZFFUdTFoam1WWEo2VU1FVUowYzB5clBHMWZjVHdMZ0V0U3loMUNpSG4ycVFtS3kybVZzRnF0bUQ1OU9uUTZuWFlEQU5oR2VHUm5aME5LQ1Y5Zlg2Y08vT1hMbHlNcEtjbHRXRWxzOS81aWIvTlVWVFhZTy9pTHk0MVNmQzdWRmYrdmhjUDJFRUJYSExlc09QNEE3b0REOUFUbGJTT2xsS3FVOHBJUUl0NnBqV3hqL0VJQTNhdmtGMUpzL2ZyMWJoY2N5cy9QcjFTbkdRQ3NYTGtTbzBhTmNsbU5IckRkWEY2NmRBbjMzSE9QVTdqRlludUx6bjVUdTJqUklrUkVSTUJpc2FCdjM3NXVqMk8xV3JGOSsvWktqYUsrMm0vY3VHTlZSUzVzSTJMMTluTGpXSWFLcnpGZHlwUzlUTUsxL0RtVk8zdVpsRklHQ3R0aXJKcnl0bnV3blo4dlNpbDNTQ25uQTlnWkd4dWJVUlh0WG1VSENqZ3VTQVVBWVdGaCtPYWJienlPekx6MTFsc1JFUkdCNDhlUFk4NmNPVml3WUFIV3JsMkxLVk9tNE00Nzc2eDAvSU1IRCtMWlo1LzFPSFZBV1JZc1dJQnAwNmJoNDQ4L3htT1BQZWF5dmVSM09YZnVISEp5Y3JCNDhXSzgrT0tMR0Rac0dQUjZQWll0VzRhUWtCQnRWWGhWVmZIcnI3L2k2YWVmMXY3R0Z5NWNBT0MrSXhhbytYWEhvc3BNQUJQdG40dkx1ZE45RnY2NlYzTzh0N0tIQVgvZDB3Ri8zWFBCNFQ3S3NaT3A1UDJkcUVpWVk3aTdzRkwycjdKOEF2QUcwTHo0Zi92djBlM3YyOTA1U1FoeENjQUJxOVg2VFZWZXQ1ZVVrNU9EMzMvL0haczJiVUpVVkJRYU5HaUFzTEF3cDJza082dlZpaVZMbG1EUW9FRWVGL2hhdVhJbGdvS0MzSTVpMStsMHFGdTNMbng5ZmFFb2lsWmZISyt0N2VjbVQ4cGFsMkhWcWxVWU5HaFFxWEhjcVk2T1dJdUVVNzBEQUNtbDNsN1BITXFwcDdLTzRub0t1TllCZUtnYlpaYnY0blE5aFd2N2xwSitaWTViVm41Y2p1dVl0b2Z3MG83YlJBaFJtYjRiQ1NBZndFVWh4TWNBOXByTjV2Mm80WE03VnlkMnhGYURBUU1HSEJrNGNPQWtoeUNueWxMeS8vRHdjRnkrZkZrQVFHRmhvUUFBaThYaTlMK3FxdUxHRzI5RVVWR1JVendBc0ZxdHd2SC93TUJBNFM1Y1ZWV256L1l3ZjM5L0lhVjBpZWY0czVSUytQbjVPYVZodFZvRHZMeThQb050cFZ3VXgzUDZYYmlweEpsQ2lQOUpLYmRKS1k4TElTN0Z4c1plODZIc21abVoyTEpsQzE1KytXWE1uejhmd2NIQkdENThPTWFQSDQ4dVhicDRmSlc4UExaczJZSzc3NzRiTjk1NG94YW0xK3N4WXNRSS9PYy8vMEZpWWlLZWVPSUpiWDR0UnoxNjlFQnViaTVPbno2TnJWdTN3bXExb25QbnprNXg0dUxpNE92cmk3Q3dNS3hhdFFvQU1IVG9VQWdoRUJjWDUvWVZsS3YwcExwU2lsU1JHaDBkUFFtMkd6MEJRTFJ0MjFZcExDd1VGb3RGV0N3V1ViOStmY1Zpc1FpcjFTcTh2YjF2MGV2MUsrSFFFZXZJUThkV3FwVHlKMVZWdCtoMHVrd0FPYkd4c1ZVeTk1eGRvMGFOY1BQTk4yUHExS213V0N6NCt1dXZ0VzMyVVgyREJnM0NNODg4Zzk2OWUxKzEzMzlxYWlvVVJYRXFYNVcxWnMwYXAvbXQ3SGJ2M28zQ3drTE1uejhmT3AwT216ZHZScDgrZmJTYnduMzc5bW5UTUh6OTlkZHU1NzkxZE9EQUFYVHQyaFVBWEJiZVNrdExLM1VlMklNSEQ1WTZ6OStWc2tpY0xWayt3OFBEeGVYTGwwVmVYcDVpc1ZpRXFxb2lKQ1JFMk11bzFXb1ZkZXJVQ1FPZ2RjU1cxZllCZ0txcUNVS0krY1Vkc0RrWEwxNDhtNUtTY3JiS3Zsd3hxOVdLbDE5K0dVZVBIc1Z6enoySENSTW00UFRwMDJqVXFCSGF0R25qMGxGVkdXejMvdUxRNWpsZUVHdmx5dkU4NzY1OEFiWnpiR0Jnb0ZCVlZZdGp0VnFGcXFyQ3g4Zm5acDFPdHhTMkI2RXV5dE5HcXFxYUd4c2JtMUZWdjRPU2lvcUtFQmNYaDNmZmZkZGwyK1hMbHl2MVlHbkxsaTE0OXRsblBiN2VuWlNVNUxRZ2laMjlBMVpSRkp3NmRRcmZmdnN0QWdNRFMrME0zclZyRjVvM2IxNnBWMGZQbmozck1uL20xV2FWeUhWWDVnREFzZHpaeXh3QU5HalFRQlFWRlRtMWE0RHRHckprdVFNQWYzOS9ZYkZZMmdQWVlqOXVPZHU5SkFBL3FxcTZRNmZUWlYrTGRzL1gxMWRibkthODh2UHpjZnIwYWUyVlljRDJvT3J5NWN0SVRrN1c1akoxNTVaYmJzR0hIMzZJZ1FNSFl0eTRjUmd4WWdTV0xsM3F0QUJkUmVJN252TUtDd3N4YWRJa0ZCUVVJRGc0MktuRHhHdzJJenM3MitWTkVzQzJHRmx5Y2pLNmR1M3F0bjIwV0N6WXMyY1BWcTllalFNSERxQ2dvQUFEQnc1RXYzNzlBTmpldmxtK2ZEbSsrKzQ3Ylo5Tm16YmgzTGx6VG1zbjVPVGt3TWZIeDJOSFRrMnZPMFdxeUN5dU8zWWw3OU04L1N6Q3c4TUJRTHVIQTF6djQwcitiTCtmQTZEZDB6bHVkN3hIYzd3dnExZXZuc3Yya3VtVzNHNFBxMXUzcnRPOVhXbjNlNERXRVlXUzkzMGx0OXYzRTBJMDF1djFDMUJpN256dEYxYkdPVWtJY1JxMjYvWnJkazRDYk9lSXlaTW53MmcwNHVlZmY4Ynk1Y3VSbXBxSzNOeGNSRVJFT0MxZ2RmTGtTV1JuWitQY3VYTk85UzBsSlFVQkFRRUlDUWxCVEV3TTlIbzlicjc1WnFlM2U4b2E2V3Buc1ZpUWtwS0NUWnMyQWJDMVAwbEpTZGkwYVJNT0hqeFlha2R0VGs0TzR1TGlTbTJuUERsNzlteVZUUDFWbWlJclRwZW9kMEQ1NjU3MjJiRVBCWER1SHdFcVZnOUx4bkZYRiszN3VxdVBqai9iNDNuYUgvQmNMMHZ1VzFiZGRIZHNlenpIT1BiUFBqNCtFUUQrVVJ3UEpibnB1OGtGc0VsSytUOVZWWTlJS1MzeDhmR3VONC9rZ2gyeE5ZTTJMNWM3VVZGUjVVcms1TWtxN1ZlcU1LUFJlRWxLZVZuWTVuUHhGQzBQUUs2VU1rWlYxVy9QbmoyNzVlVEpreFc3T3E0Q1gzMzFGUVlPSE9nMEwrSGpqeitPbVRObjR2ang0MXBIN0crLy9lYnlLbTVaSzh1dldyVUtFeWRPMU9hYWsxSml3WUlGT0gvK1BIcjI3SWwrL2ZyaHlTZWZSRXBLaXNzRlpuNStQcFl2WDQ1SEgzMFVxMWV2aHJUTkFlVVVaOG1TSlhqenpUZTExOEdBdnhyTkN4Y3V1TDJodlhUcDBqVS95YnFoWFlra0ppWTZiVWhQVDlkK05ocU5GK1ZmOHdTNUpGTDhSTzRTZ1BNQUlnRjhiVGFiSTNHTm44ajE3TmtUWGJ0MlJVQkFnTnU2YWJWYWNlVElFUnc5ZWhSV3E5WGpUVWhHUmdhT0hEbWl6ZDFhbHFTa0pOeDg4ODBWV3VESWt3Y2VlQUJ0MjdaRm8wYU50TmNPVDU4K2pSVXJWdUNGRjE3UXl0SlRUejJGcjc3NkNxTkhqOGFNR1ROdzRjSUZmUHZ0dDJYTzN3all5dlN4WThjd2J0dzR0OXNPSFRxa3plbFpVbnA2T25idTNJbUpFeWZpcWFlZXVzSnZXeWF0ZkxwcmswditqZHUxYTNmUlBsTEgwK2d2QUJlbGxEa0ExcW1xT2pzMk50YjlPNjVWVEtmVG9YUG56b2lQajhlZVBYdlFyMTgvZE8zYTFXbE92OE9IRDEvUk1kanV1ZVYwN2kvdFhGK1I4N3ZSYUt3RFcvbXEwVzJrbzYxYnQrTDIyMjkzdTYyeXI1SGZkTk5OYU5XcWxUWkhaVWx0MnJSeE93K3luNThmdnYzMlc5eCsrKzE0NmFXWG9DZ0t2dm5tRzQ4UGZDd1dDK2JNbWVOMk5LKzd1RkpLL1BlLy84WHZ2LytPUzVjdUlUcWE1N3NBQUNBQVNVUkJWQ3NycTBvZkpwWGdjcjNwcWR3NW5uZkx5MmcwL21uL3VZeDI3d0tBMWRYVjdqVnMyQkJwYVdrVjJpYzJOaGE5ZS9mV0ZyVUJiQThRTm16WUFMUFpYSzRPanRhdFcyUHUzTGw0N3JubjhNTVBQK0M5OTk2NzR2aGVYbDRlM3dxWk9uVXE5dS9mWCtaVVJDV2xwS1JvRHlsZWZmVlZmUGpoaHhnMmJKaDJVMTVZV0locDA2Wmh5cFFwV2h1cXFpcG16WnFGNTU5L0hzSEJmMDB4bUpPVDQzWnFCYURXMVIwN1dlSi9qOHA3LzFaU1RidWZ1MUpHbzFHSDRnVjdhc3M1Q2JBdEtQZmRkOThoUER6YzZab2pNRERRNlMwdnE5V0t3WU1INDlWWFgzVWFNWC93NEVFTUdqUUlYMzMxbFRiUHF6dXFxaUl6TXhNUkVSSEl6TXhFUmthR2RzMTc5T2hSYlYvN29sbjJhelA3UXBaK2ZuN3c5dmFHdmZQUG5ibHo1Nkp6NTg1bFBueTJkK1p1MmJJRnk1WXR3NFVMRjVDWW1PaTBVRzQxS25mZHM2dHNIUVN1djNwWVhtRmhZWmZzUDN1b3J3VUF6a3NwandvaDVoVVdGaTQ2Y09EQXVXdVp4K3NGTzJLcE91UUJpSlpTbWdIc0JoQnBOcHVQVjNPZU5QSHg4Y2pJeU1Da1NaT3dhOWN1TFZ3SWdlKysrODdwbFpOSEgzM1U2Y2svWUx2b1hMWnNtZHUwdDI3ZGltN2R1aUVrSkVSYkpWb0lnYjU5KzJvZGNXZk9uQUZnbXkrc1ZhdFdUdnRuWldWaCtmTGxlT09OTitDdUkvTEVpUlB3OXZhR3lXVEN0bTNiWEo1a1hiaHd3ZTBGOFlVTEYwbzlnZGNTV1FEaWhCQlJxcXBHV2l5VzNRa0pDYWVyTTBNQkFRRWV0eDA3ZGd5RmhZVjQrdW1uWFRwaHYvenlTKzExcE1qSVNKdzlleGFmZnZwcHVlWW8zcjE3dDlPaVhsZWlidDI2THE4VFRwMDZGZUhoNFU2cmpQdjYrcUp6NTg3YW5KK05HemN1OXpIaTQrTVJFQkNnTFlEaWFNK2VQU2dxS3NKNzc3M25VaGNBMitxMEplZnNxd1ZPQUlpVlV1NEhFSm1ibTd2djZOR2p1ZFdkcVNGRGhxQmx5NVo0K09HSDNXNnY3S3U4QU51OUdxVEd0WkdBN2VIbDk5OS83OVNtT0RwNThtU3BvK0k5Y2RkbU9QSlVwb09DZ25Ebm5YZmkzWGZmUlhwNk9yNzY2aXUzblQzcjFxM0R4bzBiY2VMRUNhU21wcFo2bzIxbnNWaGdzVmp3eWl1djRORkhIOFhRb1VQeDVwdHZvbG16WnRpNWMrZFZhN3Ryb0JOU3lnUWh4RDZyMWJwYkNMRTNKaVltcDdveTA2Wk5HeHcrZkxqVU55N3NpMkhaSDhqdjM3L2Y1ZTBBZzhHQVZxMWF3V3cyTzQzbVAzejRzTWMzcDRLRGc5RzllM2R0RmZQS3hLOXF6WnMzeHpQUFBJTytmZnU2WFhSejRjS0ZHRFZxbE5PMitmUG5vN0N3MEtrakNyQ05waXY1cGd2ckRoV3JrZWNrUitXNXZseTZkQ2tLQ3d1ZEh0SUF0czVQbzlGWVp2bStmUGt5V3JWcWhURmp4bURQbmowNGQrNmM5dkRFOFlIUjRNR0RZVFFhdGV2eVJZc1c0ZFpiYjBXWExsM1FvVU1IbHdmTHNiR3hXTHg0TVRJeU1oQWZINDlQUC8yMHpPOVNWRlFFaThXQ2h4NTZDRjI2ZE1ISWtTUHgwRU1Qb1hmdjN0aXpadzg2ZGVwVTVRdmtVYzBqcFN3RUVBOGdVbFhWQkZWVmQ4Zkh4eWVpK0tFL1ZRNXJFbDB6VXNxRHFxb3VFVUtzS1Nnb1NCZENaQ2NtSnBadnhhSnJwTEN3RU45OTl4MCsrK3d6dHljYVQ2K1JsWWVVRXNlT0hkTXVVaDF2QWgyUFZYS2tsNmUwM0ZtelpnMUdqQmloeFNuNXVrdFNVcExiVVVlWm1abFg5TjJxazVSeW41UnlpYUlvR3dvTEMwOG5KQ1NjUXkyWWo4WStENnk3RWRRalJveW8xSWpXNU9Sa0hEMTZGQjkvL1BIVnlLS0xsU3RYNHNDQkE5cmlZNDY2ZCs4T3M5bU1KVXVXWU1TSUVlVis1WHY3OXUxNDZxbW4zTmEzeFlzWDQvYmJiL2ZZb1hMKy9Ia0VCd2Q3bkkrckpwRlMvcXFxNmhJcFpXUmhZV0hXb1VPSGNsQ0RMbUI4ZlgwOWRzSUNsZStJWmJ0WC9XcHFHN2xqeHc0c1hib1VodzRkd3YremQrZmhUUlY3SDhDL2M1SXV0QlRLdmdoWTlzM1NKRVVGRkJYeGlxQ0NHOHB5M1JDOUtIZ1J3ZTFWRnIxZXZIcFJRSEVCQkFGQkFaVmRYSzZJeWc0MlNkT05wV0lGUkdnclVPaVN0c21aOTQ4Mk1XdWIwb2EwOFAwOEQ0L05uRGx6Sm5IbW5KeGY1c3prNXViNm5EUHpqei8rd05telovMHVLdVRxMkxGalBuOEU4dmZZcDcvSE9GVlZ4Yi8rOVMvczNic1g4K2ZQOXp2aWJzaVFJZWpYcngvR2poMkxsaTFiK2gzMTU2cTB0QlJXcXhWQTJmZUpMNzc0d2puSDVaNDlleTY2WUpLVThuOVN5czlVVmYzSmFyWCtlZkRnd2RPb0JlZTlBUU1HWU1PR0RkaXhZNGZmMFppYk5tM0NRdzg5NUh4dHNWaDgvbGdRSHgrUHI3NzZ5aTF0OWVyVnVQZmVlLzBHVnowWG9LdHEvZ3Zobi8vOHAxZWE0eHc4Y3VSSXQvcGtabVppeVpJbCtPQ0RENXhQenppY1BIblNhMFE3Kzg2bHJiWmVrODdIbVRObjhONTc3K0doaHg1Q1NVbUo4M3ZOcmwyNzhNTVBQMkRKa2lXVmxwR2JtK3Y4TGxMUmR5MS9DNG1lT25VS09UazVYdCtWRXhJUzBMTm5UOHlZTVFNcEtTa0JqUjUzN1dlUmtaR1lPM2V1czU5bFpHU2dTNWN1NXowM05kVTk1Vk5HcmxSVmRZT1U4cEROWnN1dWJiR2J1b3lCV0FxYS9QeDhOU1ltNWs5VlZUOVNWWFc1eFdMWmhscCtvVjIyYkJrbVRacmsvTklZNkx3OWdSQkN1STBVOEhleERTVGc0VzlDOWxHalJqbC9FWlZTZXBWbE1wa3djZUpFci8zUzB0SjgzZ1RYUmphYnpSNFdGblpjU3JsWlZkVWx5Y25KeVhCNWJMeXUrT3FycnpCbHloUjg5dGxuZVBUUlIzMk9PcW1xQlFzV09GY3lybWw3OSs3RmUrKzloM256NXZrZFJmamNjOC9oMldlZnhhT1BQb3BubjMwV1hicDBxYkJNbTgyR0gzNzRBUXNYTHZUYXRtdlhMdXpaczhkdFBqNVB1Ym01NTcySVQ3QkpLVXRSdGlqY2NnRExML1RjWnRWaHRWcVJrcElDazhtRWtwSVM5TzdkKzd6TDRubnZ3cXNyNThqKy9mdWpYNzkrbURCaEFpSWpJMzB1NXZPLy8vMFBpWW1KZmhmNmNiVmx5eGFNSGozYTYwY2R4M1Y4NmRLbHppa3Fpb3FLZkxZbm04MkdxVk9uSWlNakE0c1dMYXAwZXBYWTJGaGNjODAxS1B1SUt6ZG8wQ0RjZU9PTnp0ZXV3YXhmZi8wVnFxb0c5S05FYlZWKzNqdWdxdXJIeGNYRnl6TXlNbXJOMDA2dXJybm1HblR2M2gyZmZ2b3A3cnp6VHE4ZlBnOGNPQUNiemVhODFoVVZGZmxkR09xS0s2N0FwNTkraXF5c0xHZDc2ZFNwRTk1NTV4MjgvZmJiUG8rZmtwTGk5c05YVmZPSGd1dVBYSzZmZzJQMDNyUnAwM3hlODQ4ZVBlcHpjU0wyblV0SFhia21uWS9ZMkZpc1dyVUtack1aczJmUHhtKy8vWWJMTHJzTXUzZnZ4dkRodzNIRkZWZFVXc2F2di83cTlzUmJWZTg5R3pkdWpCa3padUR4eHgvM0NyWnF0Vm9NR2pRSVgzMzFsZGZJZEY5NjlPaUJBUU1HT0YrNzlyUEN3a0ljUDM2Y2dkaUxuSlR5RklCdnBKUWZaR2RuZjFzYnBveThXREVRUzBHVG1abVpIeGNYOTFSV1ZwWTExSFVKMUYxMzNYWEJMakNPbThEekdXbm1MeURoT3FyQWJyZTdYY3hQbkRpQnZMdzg1eVBncnNlM1dDdytSei9VUnFtcHFYL0V4Y1VOcWt2dHl0UE9uVHRSVWxLQ29VT0hvbi8vL25qbW1XZncvUFBQVjJ2aG9DKysrQUpaV1ZrQi9mcGVWYnQzNzhacnI3MkdlZlBtVlJqa1ZSUUYvL25QZnpCdjNqejgvZTkvUjc5Ky9YRHp6VGVqWDc5K1BrZThmUC85OXhnd1lJRFh3bUs1dWJtWU1XTUdIbmpnZ1FxRGdNZVBIMGU3ZHUzTy80MEZrWlF5dzJxMUp0YUZYNDR6TXpPeGQrOWVIRHg0RUFjT0hNRFpzMmR4eXkyM1lPalFvYmo4OHNzQndMazRSSFh4dkJkOGRla2NxZEZvMEtsVEorZmN3YTdPblR1SDVjdVg0NVZYWGdtb3JQejhmR1JuWjN1TmNuYTBod2NmZk5ENW1Qbm16WnRSV3VyK3UvQ3Z2LzZLRjE5OEVTMWF0TURISDM4Y1VQQVhLRnN3eGRlSWZzZjUzTFU5ZWo2NjZubjhyVnUzaGp6Z1ZoMmxwYVdIQ2dvS0VqSXpNeXVlTEQvRU5Cb05YbnZ0TlR6MjJHTjQ3cm5uOEgvLzkzL08rWUwzN05tREZTdFd1RDNHYXpLWi9ENmw0cmdtN3RxMXl4bUk3ZHk1TTk1NDR3M01tREVEVHo3NXBOdWNxU3RXcklDcXFzNUZyODRuZjAxU1ZSVWxKU1ZlSTFsOTVmTU1FT1hsNVdIeTVNbVlOR21TejJEcmtTTkhjT1RJRWJmMUZseXg3MXdhNnRJMTZYeTBiTmtTdDl4eUMyNjU1UlprWm1aaTNMaHhpSW1Kd1lZTkc1Q1RrNE1SSTBaVStGMzIwS0ZEZVBiWlp3R1V0WGwvMzNVcWN2ZmRkK09KSjU3QWh4OStpSTRkTzdwdHk4M05CUUMvQythNUh1K1dXMjd4ZTR6czdHeDgrZVdYQVFXWHFlNDZlZkxrMU9QSGp4ZWhDblB4MHZsaElKYUNTYTFyRjEzUElHeE5qb2oxNUxqd2VUNGVHY2dGMlBIWVNFVTh2elIvOHNrbm1EQmhBdmJ2MzQ4ZmZ2Z0JSNDhlUlhSME5QYnUzUXVEd2VBY2tTbWxySFRCc1JDelpXVmwrVjhhdEphdzJXd1FRa0NqMFRoWFo5Wm9OQ2d0TGNYczJiUHh5aXV2UUt2Vm9sbXpabmpoaFJmdzVKTlBJajQrL3J5T3RYSGpSbXphdEFrZmZ2aGhRSXNQVlNVSXRtclZLbXpidGcwTEZpeEFpeFl0dkVZRmxaUzR4eG0xV2kyZWV1b3A5T25UQi8vNXozOHdkZXBVQUVDelpzMHdaY29VM0hUVFRRREsydWVYWDM2SjExNTd6VzMvM054Y1RKZ3dBVGZjY0lOWGtLeTR1QmpoNGVFUVF1RE1tVE00ZVBDZzJ3aVoycVF1QkdBZHpwNDlpemZmZkJNZE8zYkVJNDg4Z29FREIvb2NWVmhVVk9TMmFGcCtmajdpNCtQZDBqd1hML1RFODk0RlVTZk9rUTdwNmVsZTdhMjB0QlF2dmZRU3JyLytldlRwMHllZ2N2THk4cENjbk93VmlQVTFCY0hreVpOeDg4MDNBeWdiNWJOeTVVcHMyclFKanp6eUNHNjk5ZFlxMVQ4bEpjWG5ZbkNSa1pFSUR3L0g1czJiS3ozbnBxU2s0TVNKRTVnOWV6WnV2UEhHYXYwb0YwcDE2YnpYdG0xYnJGeTVFb3NYTDhZLy92RVA1K1Avdlh2M3hzeVpNNTJCeWUrKyt3NnpaODlHYm00dVpzK2VqVW1USmpuTE9IcjBLTjU1NXgwQXdQdnZ2NC9Dd2tJODhzZ2p6dURzeG8wYjhjMDMzNkJyMTY1bzJyUXByRllyT25mdWpQbno1N3NGZHF1YXY2YW9xb29aTTJiZ3pKa3plT3V0dHlxYys5RXpRSlNkblkyWk0yZmltV2VlY1M1VXRtN2RPcVNtcHFKZHUzYUlqWTNGSjU5OGdzaklTTDl6WkxMdlhETHExRFhKMWFGRGgxQmNYSXpXclZ2amp6Lys4RHZxMm1helljMmFOWGozM1hjeGF0UW9qQjA3RmprNU9WaTBhQkVlZi94eHhNZkg0NFVYWHZBYXpIRHMyREYwNk5EQmVmL3BtQXZabjVLU0VwdzVjd1puenB6QjJiTm5ZYkZZVUZCUUFMdmREcnZkam9rVEoyTHQyclZ1UWRmVTFGUUFaZCtoUFg5d2FkaXdJWDc2NlNmbzlmb0tSNVNmT25VS1AvMzBFODZlUFl2Um8wZFhhUzBJcWxzNEF2YkNZU0NXcUFMbjg2dWtxL2ZmZngralJvM3krVVhUVWJibnFCekhCWGpac21WZWo0QTdBaEcrUmcvNUt0OXhqS05IaitMUFAvOTBqaGFJaW9yQzJMRmpNWHIwYUt4YnR3N2p4NC9IL3YzN3NYTGxTaGlOUmxpdFZseDIyV1ZWZkxma0tqYzNGeDk4OEFIMjdkdUh3c0pDeE1iR0lqWTJGZ3NYTHNTOTk5N3JObWRsMTY1ZHNXalJJa3liTmcwQWNPdXR0NkpUcDA1bzBxUUpJaU1qWWJWYWtaK2ZqNEVEQjJMbzBLSE8vV3cyRzk1OTkxMW9OQm9zV0xEQTc2L2RycVNVc05sc2xUN0dsNW1aaVk4Ly9oang4ZkY0NTUxM25EYzNKcE1KbXpadHdwRWpSeEFURTROang0NzVuS3FnVDU4K1dMdDJMYlp0MjRaMTY5Ymh5U2VmUlB2MjdaM2J2L2ppQzR3Wk04YTUraXNBN051M0QyKysrU1pHalJybDlqNGRUcDQ4aVRWcjFzQnNOaU1yS3d1bHBhV2NGNjRHR0F3R3ZQNzY2eGd3WUlCemtUaFBOcHNOOWVyVnEzVDE3YlZyMTFhNHFBelBlK1NxdExRVXFhbXBiblBiNWVmblk4cVVLV2pSb2dXZWUrNDVuL3RGUkVSQXE5VmkxNjVkem1rR2twS1M4TU1QUCtEcXE2OTIrMUZWbzlGZzh1VEp6dEhkUU5rNTlzeVpNMWkzYmgxMjdOaUJvVU9IWXZYcTFWVmVoTVJxdGVMWXNXTStnejlDQ0V5WU1BSExsaTNEMnJWckt5eEhVUlQwN05rVFU2Wk1ZU0RwQW1yWXNDRW1UWnJrRmx6MWROTk5OemwvUVBUVXRtMWJ6Smt6eHlzOUppYW1TcXQxVnpYLzFxMWJzWGJ0V2pSdDJ0VHRHdXJKc1pDaDY0OWxyczZjT1lQMDlIUUFaZWRlejRXMlhObnRkdWQ1MjJReVlkZXVYWGpsbFZmY0ZpVzk0NDQ3MEx0M2IweWNPQkZaV1ZuUWFEUjQrZVdYZlQ1cHhyNURkVUhyMXEyeGV2VnFMRnk0RU1YRnhSZy9mcnpiOWpObnp1RGJiNy9GaWhVckVCOGZqK1hMbHpzWEFHelpzaVZlZlBGRkRCMDZGTTg4OHd6R2pCbURyNzc2eW0zQXhQcjE2L0hZWTQ4NVh6c0NzVmFyRlpHUmtjN3ZNMlBIamtWR1JnYXNWaXMwR2cxNjlPZ0J2VjZQWHIxNklUNCtIazJiTmtWQlFRRSsvdmhqSEQ1ODJPMmFldWpRSVFCbFQ1bDRCbUlmZnZoaHZQcnFxeGczYmx5bG4wWGp4bzB4Y2VKRUJtR0phZ2dEc1VRVnNObHN6bEZTSjA2Y3dJb1ZLNXkvemhjVkZlSGJiNy8xR2dIbXlQL1dXMjhoUFQwZFAvLzhNOTUvLzMydnVjVWNvN1k4UnhRNmdnMFBQdmlnMTN4YnVibTVXTGR1WFVCZk5tMDJHeUlpSWxCU1VvSTFhOVk0ZzN3QTBMNTllM3p5eVNjNGZQZ3cycmR2Nzd5b3pwZ3hBM1BuemtXVEprM1FvVU9IU285Qi9yVnMyUkl6WnN4QWFtb3Fubjc2YWJ6MDBrdll1WE1ud3NMQ01IejRjSy84YmR1MnhVY2ZmWVRrNUdUczNMa1QrL2Z2eC83OSszSG16QmtVRkJSZzFxeFpia0hIUTRjT1lmUG16Umc4ZUhDbGM3RzZLaXdzUlBQbXpWRmFXbHJoQ0p2czdHeE1temJOS3pCMzlkVlg0K3FycjhidTNic3hhZElrOU8vZjMyOHdWQWlCNjY2N0R0ZGRkNTNYdHE1ZHV6b2ZGOC9OemNXS0ZTdFF2MzU5TEZpd3dPM0d6bFc3ZHUzdzFGTlBZZDI2ZGZqZ2d3L3czSFBQZVQyQ1JlZkhYNkRCUVVycE5vZVpQOUhSMFQ3YnR3UFBlK1JLVVJSY2NjVVZLQ2dvQUFBWWpVYk1temNQZDl4eGg4OGZZeHcwR2czR2poMkxsU3RYWXRteVpRREs1cks3NmFhYnZJSStUWm8wd2FoUm81eXYwOUxTWUxGWW5QTWZQL2pnZytjZHdJbU1qRVRmdm4yZDlmYzBldlJvakI0OStyektKdkpud0lBQjZOT25EK3JWcTNmQmp0bWdRUVBuVXpzZE9uU0FYcS8zbWE5Tm16YVlOR2tTZHU3Y2lYdnZ2ZGZ2UE12c08xUVhSRWRINCtHSEgwYWJObTJ3ZCs5ZTNILy8vZGl6Wnc4c0ZndHljbkpRVkZRRW5VNkhSWXNXK1oyRE5UNCtIaDkrK0NHZWZ2cHA1T2JtT2dPeFo4NmNRYjE2OWR4R3lYYnQyaFVmZlBBQlVsTlRNWHYyYkJ3NGNBQjMzWFVYcnIzMldzVEV4T0RXVzI5RjM3NTlFUjBkN1hXY1ljT0dJVDA5M2V0N2NiOSsvWERzMkRHZjA0LzA3dDBiNjlhdHE4NUhSRVFYQ3lubFJIbnhteDdxejdtdWl1dXFtOWkrdTA2Mjc2NlRyOHg4SStqL283Nzg4a3M1ZWZKazUrdURCdy9LMDZkUFM1dk5WdTJ5VDU0OEtYLysrV2V2OU96c2JKL3BVa3BaWEZ3cy8vampqNERLejg3T2xvV0ZoYks0dUZnV0ZoYjZ6Qk5vV1RWdHpyejNwZVAvWTF3M1hjajdRMXczM1hSSGZlYk1lNy9HMzI5UlVaR1VVa3F6MlZ4alpWcXQxdlBhNzh5Wk05SnV0OWRJSGJLeXNtcWtuTkxTMGlyblYxVzFSbzd0UzIxcm53N0JicWNWcWFuUCsxSTk3OVhXTmhXb3VPNjYyWTc2TDFxNlBDaWYwZWJObStYU3BVdGxRVUZCVU1wM0NPYTVvemI1Yk0xNjF6YjNVYWpiMFBrSzVYbVAvbEpUM3h2cWdrVkxsLy9WZDdyclpvZTZENUMzVUo0WEhOL3BxOHRzTmxmNC9mZmt5Wk55enB3NTBtNjNYeEw5cjY1L1R5S3FLbzZJSmFyQWtDRkRNR1RJRU9mcm1seU52bm56NXM3RklWdzFhOWJNNzBydzRlSGh6amtOS3hQSWF2S0Jsa1hWNC9nVk9pRWhvY2JLUE4vNTRueE5rM0crWEIvMXJZNnFQZzVjMWZ4VWZUWDF5Q2ZQZStUUDRNR0RMOGh4K1BneVVkVlZOSlVSMGFXa3NvWHRBbFhaUFVIejVzMHhjZUxFR2prV0VkVSt2S29TRVJFUkVSRVJFUkVSQlJrRHNVUkVSRVJFUkVSRVJFUkJ4a0FzRVJFUkVSRVJFUkVSVVpEVnhrRHNId0R5UWwySklNb0hjRFRVbFNBaUlpSWlJaUlpSXFJTHB6YXVlUElkZ0tjQTFNd3FNTFhQTVFBYlExMEpJaUlpSWlJaUlpSWl1bkJxWFNCV0NIRUt3SkpRMTRPSWlJaUlpSWlJaUlpb3B0VEdxUW1JaUlpSWlJaUlpSWlJTGlvTXhCSVJFUkVSRVJFUkVSRUZHUU94UkVSRVJFUkVSRVJFUkVIR1FDd1JFUkVSRVJFUkVSRlJrREVRUzBSRVJFUkVSRVJFUkJSa0RNUVNFUkVSRVJFUkVSRVJCUmtEc1VSRVJFUkVSRVJFUkVSQnhrQXNFUkVSRVJFUkVSRVJVWkF4RUV0RVJFUkVSRVJFUkVRVVpBekVFaEVSRVJFUkVSRVJFUVVaQTdGRVJFUkVSRVJFUkVSRVFjWkFMQkVSRVJFUkVSRVJFVkdRTVJCTFJFUkVSRVJFUkVSRUZHUU14QklSRVJFUkVSRVJFUkVGR1FPeFJFUkVSRVJFUkVSRVJFR21EWFVGaU02WEtUa0ZjOS85SU5UVm9QT3dlKy9Qb2E2Q1gyVjFZN3U2bE5YbTl1bkFkbHEzMUlVMkZhaWZ0dS9FdVhQblFsME5xa1I2eG9GUVY2SEc4YnhIRjRJcE9TWFVWYUFxNEhuaDRuQXhmVThpQ2dRRHNWUm5tUzBwTUZ2NFpZbHExcDU5U2Rpekx5blUxU0NxRU5zcGhjcFAyM2ZpcCswN1ExME51Z1R4dkVkRW5uaGVJS0s2aUZNVFVKMmlRdjRoSmZKQ1hRK3FLVEpmU25rMDVMV1E4aWpiRlhtckhlM1RnZTMwWWxDNzJsU2dWRlg5RlpENW9hNEhWWjJVS0pJU21hR3V4L2txNnk5c2UzVGhTWW1pc25NZjFUYjhQblF4cTV2Zms0aXFpaU5pcVU1UkMyemZLZlhEbnBJU2w0ZTZMbFI5VXNwanhmYkNqYUd1UjdHOVlHT2t0cjdLZGtXdWFrdjdkR0E3cmZ0cVc1c0tsTFZFWFJVWklZb1VhRnFIdWk1VU5TcmtDUWxybld0ekRzWDJnbzNob3A2R2JhOXFJclM0UEV5anhBRkFxVjNOS3JiaHQxRFhxYTVSSVU5WVM5UjFvYTRIZWVQM29ZdFhYZjJlUkZSVkl0UVZJQ0lpSWlJaW9wcGhNQmltQTVoUi9uS0cwV2g4T1pUMUlTSWlvcjl3YWdJaUlpSWlJaUlpSWlLaUlHTWdsb2lJaUlpSWlJaUlpQ2pJR0lnbElpSWlJaUlpSWlJaUNqSUdZb21JaUlpSWlJaUlpSWlDaklGWUlpSWlJaUlpSWlJaW9pQmpJSmFJaUlpSWlJaUlpSWdveUJpSUpTSWlJaUlpSWlJaUlnb3lCbUtKaUlpSWlJaUlpSWlJZ295QldDSWlJaUlpSWlJaUlxSWdZeUNXaUlpSWlJaUlpSWlJS01nWWlDVWlJaUlpSWlJaUlpSUtNZ1ppaVlpSWlJaUlpSWlJaUlLTWdWZ2lJaUlpSWlJaUlpS2lJR01nbG9pSWlJaUlpSWlJaUNqSUdJZ2xJaUlpSWlJaUlpSWlDaklHWW9tSWlJaUlpSWlJaUlpQ2pJRllJaUlpSWlJaUlpSWlvaUJqSUphSWlJaUlpSWlJaUlnb3lCaUlKU0lpSWlJaUlpSWlJZ295Qm1LSmlJaUlpSWlJaUlpSWdveUJXQ0lpSWlJaUlpSWlJcUlnWXlDV2lJaUlpSWlJaUlpSUtNZ1lpQ1VpSWlJaUlpSWlJaUlLTWdaaWlZaUlpSWlJaUlpSWlJS01nVmdpSWlJaUlpSWlJaUtpSUdNZ2xvaUlpSWlJaUlpSWlDaklHSWdsSWlJaUlpSWlJaUlpQ2pJR1lvbUlpSWlJaUlpSWlJaUNqSUZZSWlJaUlpSWlJaUlpb2lCaklKYUlpSWlJaUlpSWlJZ295QmlJSlNJaUlpSWlJaUlpSWdveWJhZ3JRRVJFUkVSME1XclRwazI5cGsyYnRnaDFQZWlTRXh2cUNoQVJFWkZ2RE1RU0VSRVJFZFV3dlY3Zkc4Qi9BYlFKZFYzbzBpS2xiQ3lFQ0hVMWlJaUl5QWNHWW9tSWlJaUlhcGlVY29DaUtOZUMzN2NwUktTVVVnaGhDM1U5aUlpSTZDLzhZa2hFUkVSRVZNTVVSWWxDK1hkdEtlVVpBR2RDV3lPNkJHV3Bxcm8xMUpVZ0lpS2l2ekFRUzBSRVJFUVVYTXRLU2tyZUNYVWw2TktpcW1wQlJrWkdkcWpyUVVSRVJIOWhJSmFJaUlpSUtJaUVFS2ZTMHRJeVExMFBJaUlpSWdvdEpkUVZJQ0lpSWlJaUlpSWlJcnJZTVJCTFJFUkVSRVJFUkVSRUZHUU14QklSRVJFUkVSRVJFUkVGR1FPeFJFUkVSRVJFUkVSRVJFSEdRQ3dSRVJFUkVSRVJFUkZSa0RFUVMwUkVSRVJFUkVSRVJCUmtETVFTRVJFUkVSRVJFUkVSQlJrRHNVUkVSRVJFUkVSRVJFUkJ4a0FzRVJFUkVSRVJFUkVSVVpCcFExMEJJaUlpSXFJNlRKdVFrTkJDVVJTMzc5V3Fxc1lLSVFBQVVzcFl2VjUvdWV0MnU5MXV0MWdzSndEWUxseFZpWWlJaUNpVVJLZ3JRRVJFUkVSVVY4WEZ4VVUyYnR6NGN5bGxWNDlOamN2L0FjQ3A4bit1anA4K2ZYcFFWbGFXTmVpVkpDSWlJcUphZ1NOaWlZaUlpSWpPVTFaV2xyVlJvMFlXSWNTdEZXUnpEY29DQUtTVW14bUVKU0lpSXJxMGNJNVlJaUlpSXFKcXNObHNuN3ErbGxMNi9PZEtWZFVsRjdTU1JFUkVSQlJ5RE1RU0VSRVJFVlZEU2twS21wUnlWNkQ1cFpUN2twT1RrNE5aSnlJaUlpS3FmUmlJSlNJaUlpS3FIbFZLdWNJelVRZ0J4NEpkcnFTVW53RlFMMFRGaUlpSWlLajJZQ0NXaUlpSWlLaWE3SGI3VjFMS013Rmt6VlVVNVp1Z1Y0aUlpSWlJYWgwR1lvbUlpSWlJcWlrOFBQeFBBT1lBc2xwS1NrcE9CcnMrUkVSRVJGVDdNQkJMUkVSRVJGUk5TVWxKK1VLSWZWSksxVEVkZ2VzaVhVSUl5TElYU2FtcHFhZENXRlVpSWlJaUNoRUdZb21JaUlpSXFzK3VxdXBPQUJWTlQxQlFucWYwQXRXSmlJaUlpR29SQm1LSmlJaUlpR3FBeldiYkpZVElxU0RMV1p2TnR1dUNWWWlJaUlpSWFoVUdZb21JaUlpSWFrQnFhdXBKVlZWM0FXVlRFVGk0L0wwek5UV1Y4OE1TRVJFUlhhSVlpQ1VpSWlJaXFqa0xLOWcyNzRMVmdvaUlpSWhxSFZGNUZpSWlJaUlpQ3BCV3A5TWRVQlNsZzJ1aWxETExaREoxQWVlSEpTSWlJcnBrY1VRc0VSRVJFVkhOc1FraFZuc21DaUhXZ1VGWUlpSWlva3NhQTdGRVJFUkVSRFhJYnJkL0JzRHFrbVJWVlhWOXFPcERSRVJFUkxVREE3RkVSRVJFUkRXb3BLVGtOeW5sZnNkcktlVittODMyU3lqclJFUkVSRVNoeDBBc0VSRVJFVkVOMnI5Ly8xa0EyMlE1QU51c1ZtdDJxT3RGUkVSRVJLSEZRQ3dSRVJFUlVjMHFWVlYxcnhEaW5CRENxcXJxM3N6TXpPSlFWNHFJaUlpSVFvdUJXQ0lpSWlLaUdpYWwzQ0dsekFhUUo2WGNFZXI2RUJFUkVWSG9NUkJMUkVSRVJGVERMQmJMcndBc3FxcW1sdjlOUkVSRVJKYzRFZW9LRUJFUkVWSGQwTEpUcDJiaDJxZ2hDcFM0VU5lbEx0QXE2QUZJalUwVkthR3VTMTBncFhxczJGNjQ0VVJtWms2bzYxTGJ0R25UczdFbVdoa3NoS1pUcU90Q3RZTUtOYXZFVnJqNVl1OHZ2TzVjMm5oZG9JdVJOdFFWSUNJaUlxSzZJVHdzYXJBaWxUZUZRSk5RMTZVdXNFc0FFQkFDZDRlNkxuV0RraGNlRmxVS1lGbW9hMUxiYU9wcmJ4QUNid3FnUmFqclFyV0RJcFUvdzhPaUpDN3kvc0xyenFXTzF3VzYrSEJxQWlJaUlpSUtpQ0tWOXJ3WnBtQVJBZzBWcWJRUGRUMXFJeUZGV3dIQklDdzVDWUVtbDBKLzRYWG4wc2JyQWwyTU9DS1dpSWlJaUtyczZpc1QwZWVxM3FHdUJsMEVkdS85R1h2MkpZVzZHblZHOTI1ZGNQUEFBYUd1Qm9YSWo5dDJ3bXk1TkdjNzRYWG4wbEhWNjBKaVltTFRwS1NrM0NCV0NRa0pDUVB5OHZKMlpXVmxXWDFzRmdDa3IvMTBPcDNPYkRhYkF6MU90MjdkbW9TSGgyc3NGa3Uydnp3R2c2R1gwV2kwQkZvbTFTNE14QklSRVJGUmxmVzVxamNtamg4WDZtclFSZUVEQm1Lcm9FZTNydXg3bDdDelo4OWRzb0ZZWG5jdUpWVzdMdGp0OWxzTkJzTnd1OTMrZEhKeThrRkh1azZuaXlzcUt2cnp3SUVENXlyYVg2ZlQ5U3NwS2ZrNVBUMjl4RjhlUlZIZWFkeTRjV1JNVE15VktTa3BwMTIzVC92NHFBQUFJQUJKUkVGVTZmWDZad0g4WWpLWlB2ZllUU3VFMks3WDY3OVJGR1ZFVWxKU2FXWHZKU0lpWXFDaUtJc01Cc04vakVianYvMWsyMmd3R0k3YmJMYmhGb3ZsV0dWbEppUWszRnRRVVBCMVptYm0yY3J5VXZBeEVFdEVSRVJFUkVSRVJIV1MyV3hlYWpBWUJtczBHck5PcC91YjJXemVBUUJDaU83UjBkRWZHQXlHdGY3MmxWSUtJY1NqRVJFUit3QU1CR0R6ekJNZkg5OElRSGNwNVhUUElDeFFGcVJWVlRWTnI5ZDNNNWxNcnpyU0RRWkRYeWxsUFZWVlh6V1pUSlVHWWN2THVsb0lVVjlLYWF5Z3psWUErd0lKd3BhWCtXZE1UTXhCblU0M3ptdzJyd3RrSDZCc3BMR3FxaXRWVlgwbU9UblpGT2grVkRFR1lvbUlpSWlJaUlpSXFNNnkyV3d2YUxYYXU0VVFBd0hzS0U4dUFkQk9WZFVaWnJQNWpMOTlEUWJEYUFEcjRTTUlDd0FhamVaNkFMRGI3VXQ4YlU5S1NpclU2L1h2Q0NIZTFPdjFhMHdtVXpvQVNDbUhBVmhjeFNEbWpWTEtESlBKOUZVRmVXd0EvRTVkNE1sa01tM1I2L1ZiaEJCZjZQWDZhMDBtMHk0QTBPbDB3NFVRandFNEpJVHdHZzBzcFd3bmhLaXZLTXJMaVltSjl5Y2xKZVZWNFgyUUh3ekVFaEVSRVJFUkVSRlJuV1d4V0g0MUdBeHZxS3E2Q0FBNmRlclVRRXBwRjBJRXRMK1UwdTlqKzBLSW13RnNjUjJCcXRmcm55OHVMbDZTbnA1K0FnRHNkdnR5alVielh5bGx0TXQrZjdOYXJZUEtYMm9BMkN1cVEySmlZanNwcFE3QXBNcXFXOGwyWCsvaEhRQ2pBUFFDc0FzQXpHYnpad0RXVkZZdnFsa014QklSRVJFUkVSRVJVWjFtTkJwZmRQd2RFeE16dHFMSCt6MHBpcUx4czBrSUlXNlRVdTQzR0F4ekFFQktHU09FR0JNWkdYa0hnSDRBVkl2RmtxM1g2KzgwbTgzN0FNQmdNUFJSVlhWbGVucjZpYmk0dU1oR2pScHRBUEMxeVdSNnkxOGRwSlIzQWJBV0Z4Y3ZjNjJhWHEvL1RBanhydEZvL0Q3UTkrUEphRFR1MGV2MTh4UkZXZW14aVVIWUM0eUJXQ0lpSWlJaUlpSWlxbE1TRWhKdVRrNU8vaDRlVXdybzlmcmVRb2hEVWxacDRLalArSmpCWUxnV2dQYmN1WE8zWjJabUZwZW5qWmRTOWlrdExSMnUxK3NYQ0NGaUFDUUN5RE1ZRERjNjlsVVVwYUhCWUpCU3l2bENpSFFBYlJNU0VpNUxUazcrM1U4ZEhwQlM3bytJaUpobU1CZ0FBRkxLYUNIRVhRQUd4OGZIWDVHU2tuSzRLbS9LaFRTWlRFK2U1NzZJaTR1THpNcktzcDd2L3ZRWEJtS0ppSWlJaUlpSWlLaE8wV2cwNFFhRElWVksrWmpKWlBySmtTNmxISDd1M0xscDlldlg3d3NBUW9pWkJvUEJhdzVVRjlGU3lraGZHNlNVSXdHODVnakNBaEFBL2c1Z1NHcHE2bEVBWXdGQXI5ZC9EaURMWkRKTmNleHJNQmc2QVhoSVVaU1hrcEtTY2l0Nkx3YURvUmNBdlpUeVdwUEo1SmpqRm5xOWZuRDVNZDZvUmhEV1FRR2dWblduaElRRXZVYWpXUmNURTNOYlNrcEtTalhyY01saklKYUlpSWlJaUlpSWlPb1VvOUc0U2EvWER4RkNiREVZRExjWmpjWnY0dUxpSWhWRmljM016Q3pXNlhRQWdNTEN3dWNPSERod3psODVCb01CVXNvTm51azlldlNvTDRUUUN5RW02blM2NGZuNStSc2FOR2h3czZxcS96R2J6Yi9WOE51WkFHQ2IyV3plNFpFK1VFcVpmKzdjT2M4cERTcWQvTFpUcDA0Uk5wdE5BRUNqUm8wNkNDRldTaWxIMk8zMklxMVcrN2FVTWgrQTZ3SmNNUUM4UGljaHhKVlNTaGtXRnZadXAwNmRic3ZNelBRN255NVZqb0ZZSWlJaUlpSWlJaUtxaTZaTEtjY0F1QXJBTjQwYk43NUhTdm1EYTRiNjlldmJBVUNuMDQwcUtTbjVQRDA5M1cxMHJORm9mTXBYd1pHUmtVOUlLYWNhamNaU2c4RXdLeVltNWg5Q2lERm1zL2xJVGI0QnZWN2ZETUJvVlZVbit0ZzhGTUJxeitDbkVPSnZCb09oSjRDMVo4K2VYZWN5WXRlcGZ2MzZJeFJGR1F6Z1R5bGxESUI0QUwwc0ZzdksrUGo0QjFKU1VrNjc1amNZREY5TEtXTVVSZmxIVWxMU0h6WDJCc21ORXVvS0VCRVJFUkVSRVJFUlZaWEpaTXFSVWo0SFlGRjUwdjJLb213R0FDR0VCZ0NLaW9wc0FLQW95dHpJeU1qa1hyMTZSVmRXYm1KaVlwU1VNdHBrTW4wSEFGSktxNVJ5WlZKUzBua0hZVHQxNmhUaFo5UFRVc3IxaXFKY2FUQVlkaVVrSk53TUFEcWRUaWVFNkN5bDlGeGdDMUxLYjZXVXowa3BuNHlKaVRtcTErdW5lcjR2czltODFHZzBqakFhamVPRkVPOEJnTWxrV2drQW5rSFlYcjE2dFVIWjZOc01CbUdEaTRGWUlpSWlJaUlpSWlLcWs4eG04MXlUeVhROElTR2hDd0NabEpTVUJ3QlN5dm9Bckk0UnNGTEtZZ0NMTFJaTGdXUGZidDI2TmRIcjlVTTl5MHhLU2lvNWQrN2NUSmNrbTJlZXF0RHI5ZmZIeE1TazZQWDYxcTdwVjF4eFJWc0F0MHNwbnpBYWplTUFITkZvTk4vbzlmcnJoUkQzQXpoaU5wdTMrQ3JUWkRMOVpqS1piZ0N3UmdqeGlsYXIzWjJZbUJoMVB2WFRhRFRQU2lsL05Kdk56NS9QL2hRNFRrMUFSRVJFUkVSRVJFUjFtcUlvLzVCU3JuZThGa0kwa0ZMbXVyeTJBeWgxMlVYVXExZHZzUkRpWnAxT2Q1M1piTjduc3MyV21abnBHbnlWcnNkS1RFeU1VbFYxcVJCQ0FzaEcyVUpibHhzTWhqa3UyUm9DZ0txcXI1YnYvejJBZXdDODdjZ1FGaGIycXFxcTl5Y25KNThCQUp2Tk5rYWowVndOb0RXQWg2V1VjMUR4QWxzMms4azB6bUF3Q0FDUHFhcmFHOEJQRmVUM2twaVkyRkZWMVJFQXJuUzh6NFNFaEd2dGR2dWgxTlRVazFVcGl5ckhRQ3dSRVJFUkVSRVJFZFZaNVlIUmgreDJlNElqVFVyWlJsR1UzMTFlU3lIK1d1TktwOU85S1lRWW9xcnFPM2E3L2MrcUhDOHBLYWtRd0hESGE3MWV2MTFLK2FYSlpIck5wZnpPaXFJOHBDaktTMGxKU2JtZVplajErcHVFRUo4bUp5ZWJIR2tXaTZWQXA5UDlUUWd4V0FpaExTNHVuaGRJZllRUUUxUlZiV3l6MlZLcThqNEFRRW81RjhEekpwUEp1UUJaY1hGeFJyMTY5YllrSkNSTVNrNU8zbHJWTXNrL0JtS0ppSWlJaUlpSWlLak9rbEwrQThBUmk4Vnl6SkdtS0VwN0FPbSs4dXYxK2plRkVEZW9xbnFsMld3MlYvZjRRb2dPUW9palZkbkhNZitzcDl6YzNHUE5temQvWGtvNUt5MHQ3VlFnWlNVbEpaWENKVEFjS0wxZVB3WkFpY2xrV3V5YXZuLy8vajhURWhKbUtvcnl0VjZ2SDJVeW1iNm9hdG5rR3dPeFJFUkVSRVJFUkVSVXB5UWtKQXpRYURSeHFxbzJrRksrQm1DMlJ4WURnQ1VlYWRFR2crRWpBQmxHby9FcW5PZmNyMjNhdEtuWHJGbXphMHdtMDNjSkNRbVhBV2dsaFBqWk5ZK1VVdmpadlVKTm16WjlFY0RaYytmT3ZYNCsrd2RLcjllUEVFSk1MQ2dvdU5iWDl1VGs1TThNQnNOTEFENDFHQXg5alVaalVqRHJjNmxnSUphSWlJaUlpSWlJaU9xVTVPVGtuL1I2ZmFRUVlyb1FJa0pLNlF5RXhzZkhOd0xRUzFYVmJ6eDJ1OUZtczQyMVdDeS91aVlhRElZK1VrcGhNcGwyVlhiY1hyMTZ0ZGRvTlA4dUxTMmRCQUNLb2d5VlVoNDBHbzM3WGZNNUFyR3FxZ1lja05YcjliMkZFUCswMld3M1pHWm1GZ2U2WDFVbEpDVDBCUENKbEhKalZGVFVHd2FEb1Q2QTZQSi9oVkxLVTFMS1BDbmxQaUZFUElEeEFNWUVxejZYRWdaaWlZaUlpSWlJaUlpb3JyR2JUS2F2ZERyZHY0VVFDNlNVdnpnMmhJV0YzU0dsTkpuTjVrTWUrMnowRE1JQ2dOMXVyNmZSYU1Jck82QmVyeDhzaEpodXRWcnZTRTlQUHdsQUFCZ3ZoSGpITTI5WVdKaVFVcUswdEZRSjVNMzA2dFdyalJEaUN5bmxZeGFMeFJqSVBvRlNWVFZHVVJUMDZORWpQRDA5dlNRNU9Ubk5ZRENzazFKZUw0VFlBT0FiQUJZaFJHYjUvTGNPUXEvWER3QndyaWJyY3lsaklKYUlpSWlJaUlpSWlPb2tSVkZpQVVBSWtWMmVKQUJNRWtKTUQ3UU1qVVlUTGFWczdHKzdFQ0pTQ0RFV1FHc3BaZi8wOVBRVEFHQXdHTVlES0JaQ3pQZmNSMVZWUlFpQnNMQXdUV1hINzlHalIwdU5Sck5KVmRWcFpyTjVaU1haQXg1aEd4OGYzMEdyMWY2ZkVLS25sUEt0aUlpSXRUMTc5cncvTFMzdGxCQml2TlZxUFplZW5wNWZRUkZTQ0RIV1pyTWREUFNZVkRFR1lvbUlpSWlJaUlpSXFLNUtCQUJGVWM0QWdGNnZmMWhLZWRoa01xMzF6Q2lsOURjNnRaa1E0am9BeXp3MzlPelpzekdBT0NsbEN5SEVOU2FUNlRmQU9aM0JSQ25sMzh4bWM2bm5mamFiVFJNV0ZvYlMwdElLQTdHSmlZbmRwSlRMcFpTVHpXYnpsc3JlckJCQ0E2RFM0SzdCWUhnS3dFd0F1N096czI4OGR1eFlVYTlldmE2T2lJajRUcWZUdlExZ1JYcDZ1bGU5UFJtTnh1OHJ5ME9CWXlDV2lJaUlpSWlJaUlqcUpDbGxXd0RTYURRVzZ2WDZ5d0dNS1NvcUd1YVpUd2lSQjJDUVhxL2ZKWVNRam5SVlZSVUEvNUJTWG1Vd0dMNHdHbzJiWFBkTFMwczdaVEFZcGdNNFlqUWFMUUNRa0pDZ2wxTCt4MjYzMzJ5eFdMSjgxVXRSRkMwQVJFUkUrSjN5UUsvWFA2Q3E2dlhGeGNXM09VYlpCdkIrTlVLSVNxZFJBQkFycFR4WVdGZzQ3Tml4WTBVQVlMRlk5bHh4eFJXRHc4TEMzbEpWZGJaZXI5OHRoTmd2cFR3Sm9FQUlVYXlxYXJFUVFsTituRWdBallRUWpjby81L1RpNHVKWDA5UFRTd0twSzNsaklKYUlpSWlJTG1tblRwM0NxVk9uMEtsVHAvUGV2M0ZqdjA4ekFnQzJiZHNHbTgyR0FRTUdCRnh1Zm40KzZ0ZXZIMURlZ29JQ1JFZEhCMXcyVVhWWnJWWkVSa2I2M1c2MzIvSEhIMytnVFpzMkFaZVpsNWVIbUpnWUtFcEEweWxXR2ZzVW5hK3NyQ3pFeGNWVnE0dzllL2Fnb0tBQTExOS9QVFNhU2djeittVTJteUdsaEY2dnIxWjlxdXF6eno3RGxWZGVXZTNQSVVnV0N5SGFkTzNhTlFiQUs2cXEzcmQvLy80L2ZlUjdHY0JNSWNRYXgwSmFBQ0NFQUlBQ0FHOVpyZFp2ZlIzQWFEVCsyL0czWHE4ZktJUzRVUWd4eEdReUZmcktYeTVNU3ZtcnpXYnpPYitxVHFlN1JnaHgwR2cwZW8zQ3JVUWtnRE9WWlRJYWpUTTZkZXIwVm1abXB0dnhVMU5UVHdJWXJkUHBPZ3NoUmtvcHJ3VndweENpQllCSXh6bTQvSE54OWFESlpLcHFYY2xEY0s1d1JFUkVSRVFobHBLU2dyTm56MWFhTHlNakEvZmRkeDhXTFZwVTVXUFk3WGJjZDk5OVdMQmdRWVg1cnJ6eVNzeWFOUXRQUGZWVXdHV3ZXYk1HTDcvOE1rNmZQbDFwM3ZIangrT1ZWMTZCMVdvTnVIeWk4M1hpeEFtTUhqMGFXVmsrQjRFQkFCUkZ3ZDEzMzQyNWMrY0dYTzZmZi82Smh4NTZDTHQydVM5YWJyVmFjZlRvMFVyMy8rMjMzNUNUaytOM08vdlVwVzM3OXUzWXQyK2ZXOXBISDMyRWpJd001K3ZQUC84Y2h3OGZkc3Z6KysrLzQ5NTc3OFg4K1Y1VGdGYkowYU5IOGN3enorQ05OOTZvVmptSERoM0MyTEZqdmZwSnNCa01Canp3d0FPWVBYdjJCVDF1SUV3bTB5S2owWGg1dlhyMUVvdUxpOGNuSnlmLzdpdWYwV2hjWXpRYXV4bU54bFltazZtbDZ6K2owZGpSWkRKTkNXU2taMGxKaWNsb05MN29zYWlWRnlIRXdkT25UL2V3V0N6WnZyYWJ6ZVlkUnFOeGQyRHY4aTgybSsxNm85SDQzMER5Wm1abSt2MGlaRGFiRDVsTXBsZE1KdFBOSnBNcHptZzAxak1halZvaFJMUVFJcmF3c0xDcHpXWnJVVkpTMHRKcXRiWXltVXpMcTFwWDhzWVJzVVJFUkVSMFVhcFhyeDd1dnZ0dURCOCtIR1BHaklGVzYvdXI3KysvL3c0aEJJWVBIMTdsWTVoTUpwK2phYi85OWx2Y2ZQUE56dGVSa1pFWU1tUUl2dnp5UzY4eTl1elpnNnV1dXNwcjVNbjk5OStQSjU1NEFpTkdqTURTcFV2UnNtWExDdXNTRlJWVjRRaEZvcHF5ZGV0V1pHVmxZZGV1WFg1SHh6bmFjNnRXclFJdXQwT0hEaGc2ZENnbVRKaUFTWk1tNGU5Ly83dHoyNGdSSXpCa3lCQkVSRVQ0M1gvYnRtMndXcTErK3d2NzFLWHR6ei8veEgvLysxL2NjY2NkenJTdnYvNGFTVWxKbURkdkhnQ2dUNTgrZU9paGg3Qmd3UUowNk5BQkFMQno1MDVvdFZvTUdqU29Xc2NQRHk5N2t2eUpKNTZvVmpsaFlXRUlDd3REMzc1OXZiYk5uRGtULy96blA5MUdmaDg1Y2dSdnYvMDJYbnJwSmNUR3hsWmF2ci9SdngwN2RzVFlzV094WXNVS1RKbzB5V3Q3VGs0T2hCQm8yclJwRmQ5UnpUR2J6VDljaU9Pa3BhV2RDaVNmMld5dWROVHErVWhKU1RsY2VhN3pacThzd0V6VncwQXNFUkVSRVYyVU9uWHFoQkVqUnVDOTk5NkRFQUtQUHZvb2dMSlJySzZQaFI0OGVCQmR1blJCZ3dZTnFueU0xYXRYWS9EZ3dianh4aHZkMGovNTVCTllMQmEzdEp5Y0hIVG8wQUd6WnMxeXBsbXRWcXhkdXhhMzNYWWJwaytmN3ZaSXRoQUNUei85TkVhT0hJbXRXN2RpNU1pUmZ1dWgxV29EdXNHbUMwSWJGeGVuemNyS3VtaUhVbTdac2dWWFhYVVZSbzRjaVhmZmZSZTMzMzQ3MnJWcjU1VlBvOUdnWWNPR2JtbUxGaTFDbno1OTBMTm5UNTlsMzNubm5WaXhZZ1cyYmR2bURNU0doWVhCYXJXaVg3OStGVTd2Y2ZMa1NaU1dsdm9Oc0xKUEJWMnRidnRoWVdHb1g3OCtwa3laNGt3em04M28zNysvODNXYk5tM1FxVk1uVEowNkZTdFdyQUJRTnBMMm9ZY2VxdllqK1dGaFlRQ0EwdEpLMTBZS3FCeGZObTNhaEt5c0xIVHAwc1daZHZEZ1FaaE1KaVFrSk9EKysrK3Z0UHdaTTJhZ1NaTW1QbjlFS1NrcFFaY3VYZHl1WXc3YnQyK0hsQklMRnk1RTgrYk5BM3czRkVweGNYR1JXVmxacFFEc29hN0xwWVNCV0NJaUlpSzZhTjF6enoxWXZIaXhXK0IxM3J4NW1EaHhvdk4xZW5vNnJyNzZhcTk5aTR1TE1YbnlaRHorK09NK2cwYkhqeC9IbmoxNzhQbm5uN3VsNzl5NUU3Lzk5aHVXTEZsU2FmMFdMMTZNL3YzN1krellzVDdueGV6Y3VUT0dEUnVHM3IxNzQ5eTVjemgxNmhTaW9xSXdmLzU4UFByb28yalJvZ1VBbi9PNFVZajA2TkdqZFdSazVPcEdqUnA5V1ZwYStubHFhbXBHNVh2VkhVZU9ISUhKWk1KNzc3MEhBTkRwZEJnN2RpeVdMbDNxRmJnUlFrQlZWY3ljT1JQWFhITU40dUxpc0dEQkFxeFpzd1lyVjY1RVRFeU1WL2thalFhUFAvNDRvcUtpQUpUTjFlcjRPeENWelFITFBoVThDUWtKTFJSRldkQ29VYU5rbTgzMmFVcEtTaG9BTmRUMWNnaDA3dUZycjcwVzc3Ly9QbFJWeGVuVHAzSDA2Rkg4OTc4QlBRVWUwUEZ6Y25KOGpocmRzV01IR2pSb2dQajQrQXJMcWFodGFyVmFEQnc0RVBmZGQ1OHpiZFdxVlRoeTVFaEFRVmhIR1kwYk4zWUxXQWNpUFQwZHJWcTFRck5temFxMEg0Vk9iR3pzR0wxZWY3T3Fxc3VzVnV2L0RodzQ0SE11VzZwWkRNUVNFUkVSMFVXclljT0dlT1dWVjNETk5kZmcwS0ZEYU5ldUhmNzN2Lzg1UnlRVkZ4Zmp3SUVEYU51MnJkY0luN3k4UE96YXRRdUhEaDNDSjU5OGdpWk5tcmh0WDdKa0NSNTk5RkhuVFdkeWNqSTZkKzZNbDE1NkNWZGRkUldTa3BKdzh1UkpEQmt5eEdmZHNyT3pjZTdjT2J6MTFsc1ZCZ2ltVHAwS0FOaXdZUU91dSs0NlNDbXhkdTFhZE92V0RmZmNjdzhBM3dHR2d3Y1BvbG16Wm1qVXFGR0FueGJWQkNGRXVKU3lweERpNnZEdzhGZjBldjMzcXFvdWwxTCtrSitmZitydzRjUDVxTU9qajlhdVhZdTR1RGpuanhkOSsvYUZFQUtyVjYvR3hJa1Q4ZEZISCtISWtTT0lqbzZHeldiRDVzMmJjZm5sbDhOa01tSCsvUGxvM0xneFB2endRNTlCV0FmWGFUM1dybDNyTmtWQlplejJ5ajlhOXFuZ0VFS0VBZWdpaEJnU0ZoYjJnbDZ2M3lXbFhHNjMyNzhPRHcvL015a3BLYVJ0djdKQWJGcGFHbnIyN0lrQkF3YWdlZlBtVUJRRm16WnR3cVJKa3hBZUhvNDllL2FnZS9mdTUvWDBoS3VNakF4MDc5N2RMZTM0OGVPWU5tMGE3SFk3Rmk5ZTdKd1d3UmZYUU96WnMyZngvZmZmTzZkYnFNNGlZQTcrcHZFSlJKTW1UZmdqUmgyaUtFb3pBTU0wR3Myd3FLaW9ISjFPOTRtcXFwK1dsSlJrUmtkSG4wMUtTcXJlOEczeWlZRllJaUlpSXJxb0RSdzRFUG41K2JCWUxQajIyMitoMFdpY0kzMisvUEpMckZ1M0RqTm16RUM5ZXZYYzlwc3padzV1dU9FR3ZQRENDMTVCMkVPSERpRWpJd1BQUHZzc2dMSkhUWjkrK21uRXg4ZGo2ZEtsYU4yNk5kNTQ0dzE4L2ZYWGFOV3FsYy9WclJzM2JveUJBd2ZpZ1FjZXdLeFpzNXlQVXk5ZnZod0pDUWxlbzZMKytPTVB4TWJHNHR5NXNnRXJPcDNPdWMzMXhyZTR1QmdXaXdYLy92ZS9ZYmZiOGRsbm4zR2V5eEFTUXR5bzBXaHVsRktlYXRpd29jbGdNT3l4MisyN2lvcUtkaDg4ZURBMzFQV3JpcEtTRW16Y3VCR1BQZmFZTTAxUkZBd2JOc3o1ZVBmRER6L3MzT2FZZG1QUW9FSDQvUFBQc1dyVktpeGV2TmhyNUd4S1NncmF0V3ZuTlkxQmFXa3BTa29xWFRmSGphOUFMUHRVYUFnaCtwYi9PeU9sTkJrTWhwOVZWZDFoczlsMmw2L2FmcUhyVStIMmhRc1hvcUNnQUYyN2RnVUFXQ3dXcEthbUlpY25CM3YyN01FMzMzeUR1TGc0TEZ5NE1PQmpIang0RUVJSWRPN2MyWm1Xbkp5TXUrNjZ5L242OU9uVG1EQmhBbHEwYUlISmt5ZWpmZnYyYm1WWXJWYk1talVMWVdGaDBHZzBPSHo0TU94Mk8yYk5tb1hNekV3Y1BYb1V4Y1hGdU8rKys2b1ZSSFVJZE9Td0x6YWJyZHJIcDlBUVFqUVRRa3hVRkdXQ1JxTkpVVlYxbDA2blN4VkM3RENaVEdrQStEKzNoakFRUzBSRVJFUVhsV1hMbGlFaUlnSjMzMzIzODZaMDU4NmQ2TkNoQTk1KysyMDgrT0NEenJ6cjE2OUhiR3dzc3JPemNmbmxsenZUYzNOem5UZS9uamZ2dWJtNW1EWnRHbWJNbUFHTlJvUEN3a0o4L3ZublVGVVYvL3puUDlHMmJWdElLYkY5KzNZODhzZ2pPSFhxRlA3eGozK2dUWnMyQUlCMTY5Ymh5aXV2ZEM3d3BkUHAzT2Fydk8yMjJ6QjY5R2dNR2pRSVR6NzVKSVFReU0zTlJYUjBOQURmd1FTNzNRNmowWWlGQ3hkQ285R2daOCtlYU5PbURWcTNiczJBVVMwaGhHZ01ZQ0NBR3pRYXplbjY5ZXZuNm5TNkxWTEtaY25KeVVtb0E2TmtOMjdjaU5PblQyUERoZzBZTm15WWMrR3N5aFlmT25yMEtHYlBubzBYWG5qQmF5UWdBRFJ0MmhRUFBQQUFIbnp3UWJjQTFkYXRXMkV3R0p5djE2OWZqNlNrSkwvSE9YandvRmNRQzJDZkNqVWhSQ3lBQVZMSzY0VVFqNFNIaDJmcmRMcGROcHZ0dzlUVTFMMjRRQUVlSVFUeTgvUGRubjQ0Y2VLRTgrL0l5RWkwYXRYSzd5UDVack1aQXdjTzlMbHQ1ODZkU0VsSjhVcmZ2SGt6VHA4K2pibHo1enJUdEZvdFRwdzRnWll0V3lJM054Y1RKa3pBa0NGRDhQREREL3NjMFJvWkdZbm5uMy9lZVQyYk9YTW1qRWFqejNyV3hJaFlJUVFzRm92UGVXQ2xsSDREMnIvLy9ydlAva2QxamtZSW9RT2dFMEpZQVdUcjlmcURVc3ExVnF0MTFmNzkrLzhNZFFYck9nWmlpWWlJaU9paU1tTEVDSXdaTXdacjFxekJPKys4ZytiTm15TXBLUW5QUC84OGZ2enhSMmUrWThlT0lTa3BDYSsvL2pwMjc5N3RGb2pWYXJXWU1tV0t6eHZPNU9Say9QTExMM2orK2VkeHhSVlhvR1hMbGxpK2ZEbmVlZWNkNStPa1NVbEpLQ29xd2ozMzNJT29xQ2puelh0S1NncDI3TmlCV2JObStaM0xNalkyRnRPbVRjTVRUenlCcGsyYll0U29VZmptbTI5dzdiWFh1dVg3K3V1dkVSMGREU0VFVHAwNmhjR0RCMlBzMkxITzdaOSsrcW5YQ0VPNnNLU1VYbWxDQ0EyQXBnQ2FLb3JTRGNCNHZWNS9DTUJLS2VVYXE5VjZkUC8rL1htb1phT1A3SFk3bGkxYmh2cjE2Nk5idDI3T0lHeGxTa3BLOFB6enoyUElrQ0VZT25Rb0FHRHUzTG5vMkxFamJydnROZ0JBcTFhdE1INzhlTHp3d2dzNGNlS0VNN0M3WThjT1RKOCszVm5XWFhmZGhldXV1ODd2c1ZxMmJPbTJTSkVEKzlTRjU2ZnRLd0FhQTJpc0tFcTM4UER3aC9WNi9TOEFWdHZ0OXM5TFNrcCsyNzkvLzFrQVFYa2NXa3JwYzdFdWwvcFZXb2EvUERxZER1SGg0V2pidHExelRtTzczWTRWSzFiQVlEQ2dlL2Z1eU03T0JnQmNjODAxV0xseUpXNi8vWGJNbmowYjA2ZFA5L2tEaFN2WGthNG1rNm5TZWxhSDNXNkh3V0R3R2VqOTVaZGY4UDc3NzJQS2xDbGVpK0wxNnRYTDU5TWZWSGQ0OWxzaFJDU0Fka0tJZGtLSW0rclZxL2Vhd1dENFJrcTVvTFMwTkVWUmxIeUx4VklRbXRyV1hRekVFaEVSRWRGRkpUdzhITk9uVDhmSWtTT3hhZE1takI0OUdvV0ZoVjQzMEI5KytDSDY5ZXVIZ1FNSDRwbG5ubkZiM0NRMk5oWnIxcXlCUnFQQnNHSEQzUFliT0hBZ1pzMmFoWDc5K2tHcjFlSzU1NTdEaEFrVDBMdDNiMmVlVFpzMjRZRUhIa0JVVkpUenhrWUlnWXlNRER6eHhCUE9JR3h1YnE3UFJWdXV2dnBxeE1mSEl5OHZEMEJaQUxkTGx5NVl2MzY5Y3dxRkcyKzhFVDE2OUFBQTdONjkyNnNNbTgxVzRlcmF0WkZXcUpjWkRJYnBBQ0NsVktXVU5pR0VCQ0NGRUtxcXFsSUlvUW9ocEtxcXFoRENtZTdJNDloVy90cVJUM1dVSTZWVVBmTTZ5Z0VnUFk4QlFDcUtvdHJ0ZG1lNjNXNTM3T000dnVwU3o5YmxBU2VmWEc5MEhXMVNDTkVad0ZRaHhKUjY5ZXFsR3d5RzdWTEtQYVdscGR0VFUxT1BCdW5qcnBKdnYvMFc3ZHUzUjRNR0RkejYwcjU5KzVDUmtZRTc3N3dUVTZkT1JVUkVCQm8xYWdTdFZvdS8vZTF2K09DREQ2RFZhaEVXRm9aWnMyWkJTb244L0h6azVlV2hUNTgrenZaLzg4MDNZOG1TSmJCWUxBREtSaXBHUmthNlBTYnQrUHVubjM1Q3IxNjlFQnNiNjFiSGl1YVN2Umo3VklRV2x4c01odW15aksyOGZUcmJvMHZiVjEzYnZXdTZTM3RYcFpTcVN6OVFGVVZ4bG9meWZ1Q3hyN00vS0lxaVNpbGJsQWR1ZlBMVDlqc0NlRUdyMVU3U2FyVVplcjErdTVSeUQ0QWRack01SzZnZm9JZnFQSklmRlJYbGRnMEF5dnBHUVVFQmhnNGQ2amFLT2pFeEVmUG16WU1RQXJObXphclNDT3U4dkR3Y1Bud1lHbzNHNTF5ek5TRXZMOC92RkFjZE8zWkVxMWF0TUhMa1NIejg4Y2ZPSnowQTk3bWRhNUtqblhza2w1WTF5N0x6UFA0NjMwdlBOQUFvYjhNSUlLOHozWkcvdkUvQVYzN1BOTTlqdWVZdHY0WTRYM3NjRHlqdll3Qmd0OXU5OGpuMjl5elhack41SGFzODNTMi9heG9BbFBmWmxxN25jeUdFV3o5MS9mNVMvdDhHQUlZRHVEc3NMT3lJRU1MazZMUDUrZmsvWjJabUZwL1gvK1JMREFPeFJFUkVSSFRSNmR5NU0yNjQ0UWJvZERyczNyM2I2MmIxbDE5K3dlYk5tN0YwNlZJSUlSQVdGdVo4VkJRb1c3UmwxcXhaMEdxMVNFeE1kTHZaQk9BY2xiZG16Um9JSVRCNjlHam50cHljSEh6enpUZm8yTEVqUm93WUFadk5oZ2NmZkJBREJ3NUVVbElTZXZmdWpmbno1Nk80dUJnclZxekFJNDg4NGpibnBzTkxMNzJFcGsyYjR0ZGZmMFd6WnMxZ01CaVFtSmdJcTlXSytmUG5Jenc4dk1MUHdHYXoxY2g4Z1JkU3VGWnBBK0RSOHBmT20xS1UzK0FxaWlLbGxKQlN5dkliUTFtZXo1bkg4VnFXMzBFcWl1SzhvWGI1cnpPdm81enk3RklJQVpjYjFmSVlsM1NXQTBCcU5CcG5Ic2RyWndGU2FnQkVldDdjT2xSMGt3dWduaEFpVVVxcEYwSThGQllXbHEzVDZVd0ZKU2l3ZVE4d3ZHQ0tpNHZ4K2VlZjQ4MDMzOFRzMmJNQmxNMy9tcGFXQnBQSmhIUG56dUdXVzI3Qm5EbHozUGI3OU5OUDhjc3Z2K0R0dDk4T2FJR3I4ZVBITzBmYXJsKy9IdGRmZnoyQXYrWjlkVHgydlduVEpyend3Z3RZc21TSjI5eWJsYm5ZK2xTWVJva0Q4REE4QWphT3R1cmFac3YvbGdDZzBXaWthLy93MVRjYytjc2ZSWmUrK29RanY2TS9TQ2tWVVRZRmgxTVYybjRrQUQwQW5hSW9EMG9wcy9WNnZlVmNDVXJ0YXMwMGZsK2pkRjJWeDg4cUZNaGljQTQvL3Znam9xS2kwSzlmUDdkMFJWRncvZlhYSXpvNnVzclRYT3pkdTlkWnhvWU5HekJyMWl5TUd6Y09WMTU1WlpYS3FjalpzMmNyN0sralI0L0dxbFdya0pPVDQzVnR6TTNOUldwcUttNjQ0WVlhcTQ5TE8zY3EvOUhBOVR3TWVGOExuT2RsbCt1RloxNnZkSmMyNlRpbk84dlY3WWZCQUFBWGhVbEVRVlR3Y3p5M01sejZuV3NaYnVtdTF3L1hNaHh0MUZjWkh0Y2RaN3BXcS8xclI1ZHl5cytYYnRlLzh2T1hhMTZ2SWY2TzkxOUpRRllCRUZmKzd6WWhSRTVNVE13Um5VNjNBY0NuRi9wSGxMcW05bHhGaUlpSWlJaHEwQnR2dkFGRlVUQjE2bFN2a1hMejVzMURSRVFFamg0OWl1N2R1Nk4vLy81WXVYSWxubnJxS2Z6eXl5OTQ5dGxuTVhic1dJd2FOY3J2alhKNmVqcldyRm1EQlFzV3VLVXZXYklFcXFxaWUvZnVpSXlNaE5WcVJWWldGdUxqNDNILy9mYzc4eFVWRldIcDBxWG8yN2V2ei9JZGM4Z3VYNzRjMTExM1haWG4vaXNwS2FsVm8vZXFTcFRkOFhtOWFSSEE0OE0xbWErbWp4Y2dBU0JNQ0ZFZlFJeVVhbkZaVW1oODhjVVhtREpsaXRzSTFEdnZ2Qk4zM25rbnBrK2ZqdkR3Y0RSdjN0eTV6V2F6WWRteVpVaE5UY1dDQlF2Y0ZzSTdkT2dRT25YcTVQUHp1dWFhYXdDVUJjUysrKzQ3akJrekJrQlpYd0hnSEVrZUhoNk94TVJFdHlDc2xCSWJOMjUwVG4vZ3k4WGFwOHI3aXRjSFdsR2JyRTY3cjJoYlJYT0lWa0dZRUtLK3Fxb05JR1hlaFdyN3Fxcmk0TUdEK09TVFQzeHVQM1hxRklxTEF4dndwNm9xdG03ZGlrR0RCdm04aGd3ZlBod2pSNDdFc0dIRDBLeFpzNERydUhYclZqUnMyQkNGaFlWNDdybm44UHJycjJQY3VIRjQvZlhYY2ROTk53VmNUa1h5OHZMUXRHbFRmUG5sbDhqSXlQQ1pwMWV2WHRpeVpRdTJiTm5pbHY3VFR6L2grUEhqbURadFdvVjlzYm9xZXVyQUk5LzVsRjNsZldwcS8vUGR0NGF2UDM3NTZ0K2k3RmVZZWdBYUNpR2lTa3RMcXo5UjhVV09nVmdpSWlJaXVpZ3Bpb0tTa2hJWWpVYTgvUExMenZRdFc3Wmc5KzdkS0MwdHhlblRwd0dVUFpJOFo4NGNKQ1FrNExQUFBzTjc3NzNuTm1lc3A3UzBOTHo0NG91WU0yY09JaUlpa0p1Ymk1eWNITVRHeGlJdExjMXRRUmZIYUpkNjllb2hKaWJHbWU0SUFya0dxVHpaN1hiOCtPT1BHRGR1WEpYZmYwbEpTYVVqL0dxYkVwdDZMREpNbVFFQVVrcXRFRUtSVWdvQVFrcXBLR1hEOFFUSzd2MFVSM3A1SU1xeFRTbS9NVlJRRnNFUkx1VjRiblBzNnlqSFVhWlgza3FPNFh3dHBheW5LRW92dUFTUi9ZM0U4M0h6YkFkUUlLVTBBbGhRWEZ5OEl6MDkvVWhjVjkxRW9lQis3eEl1akg3OStpRXVMaTdnL05PblQ4ZTJiZHR3MjIyMzRkMTMzM1dtcTZxS3RXdlg0cWFiYnNLLy92VXZ2L3R2Mzc0ZEhUdDJkQVk5OC9QekFjQTVTazlSRksrUnFjdVhMOGVjT1hOUVZGVGtOczJJcDR1cFQ1WGExYXh3alRJRGdGQlZWVnZlZmhXUHZxR1V0MVBGb3g4b0htM2VNNitqdmJ1bUN4L2x1YVpIbGJkOTUwa3QwTFpmUGhWSmdSQWl6VzYzdnl1bDNHR3hXSDZONjZhYkxnVHVyb25QeTI2M1Y3aFlWMGxKQ1M2NzdESTBhTkFBcjcvK09sYXRXb1ZWcTFZaEpTVUZyNzc2S3Rhdlh4OXdJUDdISDMvRWlSTW5NSHo0Y0ovYlc3ZHVqYjU5KytMMTExLzN1U2lXTDZXbHBkaStmVHR1di8xMmZQSEZGd0NBeVpNbkl5MHREVWxKU2JqcHBwdXFQWDNHaVJNblVGUlVoSTRkTzZKRGh3NjQvdnJyblQrQUhEdDJETU9HRGNPY09YUDhMbWptTDcwNlhOcTVrNnFxWWVYWFZzZjUybkd1ZC83dGt1NEkzRG9lZi9ESzc1b21wUlNLb2pqU0FFQXBMOE1yYjBWcDVjZHlCSXo5MWMxWC92SWsvM2xkMHh6NVhZOFZhTjJFRUMwQnVFMzI2NnZQK3VpdkVvQVZRRDZBMTFWVjNWTlFVTENQVXhNRWhvRllJaUlpSXJwb2JkdTJEWjA3ZDNZR1EzTnpjekZ6NWt6TW1ERUQwNmRQZDQ3d2k0eU14T0RCZ3pGcjFpeXNYYnUyd21ETDhlUEhNV2JNR0VSRlJlSHBwNTlHdTNidG9OZnIwYU5IRHl4ZXZCZ3pac3pBUng5OTVNeGZuVldzZCt6WWdVNmRPcDNYNDlBNU9Ubk9WZUhyQ3B0VWZqY2FqWTZvdWVzb1A2Ly85dWpSUXdCQVNVbUpBQUNiemViMjN4WXRXZ2dBS0MwdGRhYmI3WFlCQUk3L3Fxb3FHalZxNUh6dDJGZFZWV2MreDkvUjBkRmUrN3IrVjBvcElpTWpCWUE0S2VXM1FnaWZINzZ2a1V1cXFoNFdRaXlYVW00VlFtUVhGeGVmenNqSStLTUtIMTFRQlJxRVZWVVZiNzMxRm94R0k2Njc3am84Kyt5emJ0c0xDd3V4YXRVcTNIMTN4WEcxMWF0WFk4aVFJYzdYamtXT0hQUEplbjZHVzdkdXhkeTVjOUcvZi85SzU4eThtUHBVc1EyL0hVajE2aTl1L2NhMW43ajJFVlZWUmF0V3JWQmFXdXBNdDl2dHpqN1NzR0ZENGRvdlBQdEVURXdNVkZVVnJ2MUJxOVcyazFLdUVrSzA5MVZmWDIxZlNwa2xwVnlocXVyM1FvaVRVc296eWNuSnY5Zk1KK1RPYnJmanNzc3U4N3RZVi9mdTNaR1ltSWlDZ2dKRVJFU2dkZXZXaUltSlFYaDRPRnEzYm8yNWMrZDZMVkRsejdKbHkzRHR0ZGVpYTlldWZ2T01HemNPOTk1N0x6WnUzSWpiYjcrOTBqSzNiOStPMXExYkl6NCszaG1JMVdxMStOZS8vb1hEaHc4REtCczlYcDAybXBhV0JxMVdpNDRkTzNxTjVEMTZ0R3k2NnJadDIvcmM5OGlSSTJqY3VMSGZoU2pQbDBjN2QvQjNiZkQ1ZDJKaUlvcUtpcHpwanVzRzRIM3RjSER0STU1NWdiK3VCWjUvTjJ6WVVMaVc0V3RmMS83a21lYm9XNzdLZGsxMy9kc1JOSTZLaXZKWnRrdFEyVzAvclZZN1NWR1VTZVY1NE1sSG56MG5wZHlxcXYvZjNyM0hSSFYyZXh6L0RTb3FOTlo2cTdjbzJPcnhIcUlrclZWaXRLRVkxS2pVMUVZYmFxTEdKc1dXbXBxME5QVTFKNm1YMW51MUx4YlRObDZpbHZJMjhlMmhWaTJ0MXFPb0I3a0d2TkNDU0FHUFZGSHVNTXh6L3FBengzRm1BRnRHRUw2ZmY5UTl6OTd6d093bjI3MzJtclZzWHhsanJobGpySm1abVpkZGRrU1RDTVFDQUFDZ3cwcElTTkR6eno4dnFmRW1ZOTI2ZFlxTWpGUllXSmhUTjNaSmlveU0xRGZmZktQNCtIaW5tcThQR2p4NHNPYk5tNmVoUTRmcTVaZGZkdHowSmlZbWF0NjhlUzVCcTc4YWlMVmFyZHE3ZDY5ZWZmWFZGbzAxeHVpcnI3N1M2ZE9uVlZsWnFkTFNVcTgwY25tRTdxL2w2aUk3Tzd2Sm5Rc0xDMXQ3UGkweWJ0dzRQMTlmMy92ckVqcjVzN1pocFRIbW5xUWZqVEY3MHRMU3pxc3hHL2F4VlZwYXFoMDdkaWc4UEZ3TkRRMHFMeS8zT0xhcFFFMU9UbzR1WExpZ2p6NzZ5TEh0OTk5LzErREJnOTEreGZ2a3laUGFzbVdMTm16WW9ORFEwQ2JuMk1IWGxOdjEwdFE2S1NvcWF0VUpCQVVGOWRTZjU3R0hjOTlJcXBSMFQ5SlpTYnRTVTFQUFNxcHYxWWw0VUZsWnFUNTkrbmg4M1Y2cis0Y2ZmcENmbjUvTDZ5ME53cWFucHlzcks4dGppUU83Z0lBQUxWeTRVQnMzYnRTb1VhT2FETnBLVW54OHZGYXNXS0c2dWpxbjdjT0hEOWZ3NGNOMTkrNWQxZFRVYU5DZ1FTMmFwenZaMmRrS0NncHl1OWJzUWV2NCtIaTNuKy8zMzMrdlFZTUdLVFkydHRXRHNXNllCLzVzVWtwS3lsOTZrOVplSSszTnBFbVQ3dHIvN21ITjFsa3NsbnMybXkzUFlyRWNLUzh2MzVlYm0zdnJrVTZ5QXlJUUN3QUFnQTRsTFMxTlZxdFY2ZW5wT24vK3ZPTXJ5RHQzN3RUNDhlUDErdXV2dTkydmI5KytXcmx5cFhidTNLa1JJMFo0ck4wcVNURXhNUzdiUm93WW9kR2pSN3NkMzZWTEZ4MDVja1EvLy95elk1dlZhblU3TmpFeFVTZE9uRkJCUVlIeTgvTmRHcjI0WTdWYVpiVmF0V0xGQ3IzMDBrdGF1WEtsVnExYXBXZWVlVVpuenB6UnRHblRtajBHdk1zWWMxTlNwc1ZpdVdDMVdwTzdkT21TbkpxYTJtRnVhQzljdUtDWW1CajE3TmxUcDArZmZxaDlDd29LZFBIaVJmbjYrdXJ6enovWDJMRmo5ZVNULzk5RDV2TGx5MjdYMXI1OSs1U2ZuNi9EaHc4N2pYOFFhNnJObFVyS3NGZ3NLVGFiN2F6VmFqMlhsWlYxODFGUDRzNmRPNDZzNnFhVWxaVTFHYkJ0U2tORGd6NysrR010V3JTb1JZM2tvcUtpZFByMGFiMzExbHVLaTR2VHNHSEQzSTRyS0NoUWVYbTVaczZjcVdQSGpybk5Yc3pMeTVQRll0R0lFU1ArMHR5bHhpRHl6Smt6M2I1Mit2UnBUWjgrWFd2V3JISDcrcEVqUnhRZUh0NnVzc2J4bHpRWVl6SWxKUnRqc293eC81MldscFlseWYxL1d2RFFDTVFDQUFDZ1F4azJiSmdTRXhNVkZ4Y25TUm8xYXBRU0VoTFV1M2R2ajBGWXU4V0xGeXNwS1VtclY2L1c1czJiSGMyRFdtTDA2Tkd5Mld5NnJ3T3lnOFZpMGFKRml4UWNIT3pZVmxWVnBmajRlSmV4NGVIaGV1R0ZGN1I4K1hJTkhEalFxVUdTSi9YMTlhcXBxWkhVbUxHYmtKRGdLSzl3L3Z4NWdrWnR5Qmp6aTgxbWk3ZlpiRDliTEphYkdSa1p0OVVCYjJqRHc4T1ZrcExpQ0lqbTVPUzQxTDcwOVBCaDJMQmhxcTJ0MWViTm0xVlVWT1J5dnFha3BDZ2lJc0pwMjdWcjE3Umt5UkpGUmthNkhPL2d3WU5PV2Uyc3FiWmhqTGxvakluMzhmSDVvYTZ1N21aV1Z0WnRQYUxzVjNjS0NnbzBmdno0WnNjVkZoWnF5SkFoSGwrdnI2LzNXSWYxNE1HRHFxdXIwNnBWcTFvMEp6OC9QMjNZc0VFclZxelFzbVhMdEhYclZrMllNTUZsM0w1OSt4UVRFNk0vYTRHNlBWWmFXcHJHamgzYmJEYXExV3BWVmxhV2dvS0NuTGFYbFpXNVhiZFNZNEQyNnRXcmlvcUtjbnZNaW9vS1I1UEtSOVU0Q3EzTEdGTnFqUG1YcEcvcTZ1cXVWRlZWL1c5K2ZuNU5XOCtySXlJUUN3QUFnQTZsVDU4K2V1MjExNVNibTZzelo4Nm91TGhZZmZyMGFiWXVwZFJZYjIvanhvMWFzbVNKb3FPanRXelpNcTFZc2NKdGVZR1NraEpkdTNaTmx5OWYxdDI3ZDlXM2IxK0ZoSVE0T3JQZno5T05zeWU5ZS9mVzFLbFRsWjZlM3FMeFlXRmhUbGxNOTllNHpjdkw4eGdnUnV2cjFxMmIxV0t4M0RER0hHMW9hRGlRa1pHUjFkWnphazAybTgzcDM4WVlWVmRYYTlPbVRSbzRjS0RqWWNlWU1XTmNHdmQ0ZXZnZ1NTTkhqdFFISDN5Z0JRc1dPTldnTEN3c1ZGNWVua3VXM3NpUkl6VjU4bVNYNHhoamRQdjJiWmZ0ckNudnMxcXREZDI2ZFNzeXhpVGFiTGF2MGh0LzJiWm1kM3hFN01IN2xveHJLdEFlSHgrdk9YUG1xRmV2WGs3YnIxKy9yaU5IamlnMk5sYmR1M2R2OGJ3bVRKaWdEei84VUd2WHJ0WHk1Y3UxZE9sU0xWMjYxTkhJTVQ4L1gwOC8vYlNqTElZeHhtVWRTbEpTVXBKbXpaclY3UHRWVkZRb016UFRKUkI3L1BoeGhZZUh1enlvTU1abysvYnRDZzRPOXZod3NyUzBWSkxVdjMvLzVuOWd0Q2YzYkRiYlR4YUxKYTY4dlB5L2NuTno3N1gxaERvREFyRUFBQURva0dwcmErWG41NmZBd0VBRkJycjJqcmsvYXljMU5WVkpTVW1Lam83V3dJRUR0V3ZYTHExY3VWSnhjWEZLU2tyUzh1WExGUm9hS292Rm90allXTzNmdjEvKy92NmFNMmVPUWtORG02MGI2ZTZtdVRsLy9QR0gyNFpDOW5uZmYweDNXWUYyZVhsNSt1bW5uL1RpaXk4KzlCenc4TkxTMGdvREFnSW1kZFJNSXB2TjVuVHVGUlVWS1RVMVZaR1JrYzFtbkRmSFhsZjJxYWVlY213N2VQQ2c1cytmMzZJc1ZxbXhXWkc3UUt6RW12SzJyS3lzNG9DQWdMRDJlTzdmdTNkUDkrN2RhN1lPNjkyN2Q1V2VucTczM252UDQ1ajYrbnBWVlZVNUJXTEx5c3EwZHUxYWZmTEpKeDZiV1RWbDl1elpxcTJ0MWZyMTY3VjM3MTc5K09PUDJyQmhnMGFPSEtuaTRtSXRXN2JNTWZiQk5TaEpWNjVjMFkwYk4xclU5S3Vpb2tKVlZWVk8yNHd4K3U2Nzc3Umx5eGFYOFhGeGNTb29LTkNCQXdjOEh0TmVTL1h2MUtmRm8zZjc5dTEvNXVmbjc5UmpYcVA4Y1VNZ0ZnQUFBQjFTZG5aMms1M1JqVEhLemMxVlltS2loZ3dab25mZWVjZVIrVHBtekJqdDNyMWIwZEhSNnRldm42cXJxMVZUVTZPZVBYc3FJaUpDUGo0K1dycDBxVk9XM1AzY1pRMTZxaEhyS1ZzMk16UFRiZDNMSGoxNnlOZlhWNG1KaWMxbTJtWm1acXFrcEVUYnRtM1R6Smt6K2Nyb28ySE56OC92Y0tVSDdPcnI2NTNXMVpneFkrVHI2K3YwVld5cjFhcHIxNjVwejU0OUx2dEtqWFUwM2NuSnlaSFUyRFZjYXN3RVBIdjJyQTRlUE9neTF0UERqVHQzN3VqU3BVdHVNMVpaVTE3WGJzLzljK2ZPYWU3Y3VTN1hoS3FxS3FmUE1EWTJWaUVoSVk2bWkrNCszN0t5TXVYbDVUbWFkOVhWMVduSGpoMWF0MjZkMDBNL3E5V3E2OWV2Njhrbm41Uy92Nyt1WHIwcVNSN0xHa1JFUktoLy8vNzY3YmZmRkJrWjZYanZCK3VWdXp2M1kyTmo5Y1liYnpqV1RsTnUzYnFsSzFldU9HMDdjZUtFWnMrZTdaTFIrdlhYWHlzaElVR2ZmZmFaUzVDMXBxYkcwZFRyd29VTDZ0R2pod1lQSHR6cys2UDlhSThQVFRvREFyRUFBQURvY0l3eEtpNHUxdENoUTkyK2Z2MzZkZFhYMSt1TEw3N1ErKysvcjRVTEY3cU1tVEJoZ3ZidjM2OEJBd1k0M2J3UEdEREEwVjNiay90dmxPM0JKMDgxWXUydjM2K21wa2FGaFlWdWd3QVdpMFZSVVZIYXQyK2Z2djMyMnlibjRlUGpvM0hqeHVuZGQ5OGxZSVJXWWJWYW5icTJyMTY5V21WbFpVNUJUNnZWcXNEQVFDMWV2TmhwMytycWFuMzU1WmN1WGQvdGJ0NXM3Ti9VczJkUFdhMVdiZHEwU2V2WHIzZXBlZm5FRTA4b09UbFpLU2twTGc5RGpoNDlxc0xDUXUzY3VWUFIwZEdPN2F5cHp1MlhYMzdSbTIrK0tVbkt5TWpRb1VPSGRPblNKWldXbG1yQWdBR1NwTU9IRHlzbkowZWZmdnFwWXo4L1B6LzkrdXV2eXNqSVVMOSsvZFRRMEtCejU4NHBOVFZWa3lkUGxxK3ZyMnByYTdWbXpScjUrZm01dkc5dWJxNk9IajJxNU9Sa1NZMzFodTNCUzNkQ1FrSVVFaExTNU05aWY1QmhmOWlRbEpRa1k0eGVlZVVWdCtPN2RldW0wdEpTblR0M1RzT0hEOWZ4NDhkMTZ0UXBuVHAxU3RPblQxZEZSWVhTMHRLY21uQlZWMWRyNjlhdHVuWHJsZzRjT09DMjVNQ3hZOGQwNnRRcEZSVVZLVGMzVjZHaG9aVHJBRnFBUUN3QUFBQTZISXZGb2dVTEZpZzNOOWZ0NjBPSER0VzBhZE0wZGVwVXQwRll1NythM1ZOYlcrdjRDbXhkWFoyZWZmWlpSL2FVblkrUGorYlBuKysyS1V5UEhqMDBaY29VVlZaV3VqMytraVZMV2xUckVHaHRRNFlNMGJoeDR4ei90bGdzVHFVRTdNYVBIKytTbmRlMWExY0ZCd2Q3N0VnL1k4WU1KU1lteXQvZlg3dDM3OWJ5NWN1ZDNzdHU0Y0tGeXNyS1VreE1qRXQyWUxkdTNUUmp4Z3lYOWNHYTZyeEtTa29VR0Jqb3lPaWNPSEdpSms2Y3FCMDdkaWc3TzF2QndjSGF0bTJiZkgxOXRXZlBIcWY2cnFHaG9UcDU4cVRXckZuak9OZDY5ZXFsaUlnSXgwTUFUMW1vWGJ0MlZWaFltTUxDd2hRWEY2ZkRodzlyN2RxMWYvdm5zYytqb2FGQkJRVUZPbnIwcU5hdlgrL3h3Y0NVS1ZNMGRPaFFSNk90N3QyN0t6ZzRXSk1tVFpJa0ZSY1hLeW9xeXJILzhlUEhsWktTb3JDd01LZUhodythUDMrK1pzMmFwU1ZMbG1qR2pCbE5sbk1BQUFBQUFEeWtnTkZCL3dnY0UyUUN4d1NaN2J2K2FSNTN0YlcxWGp2MnJWdTN2SGJzam1iN3JuOGErM2tWTURyb0gyMTlucmRIQWY4UjlMYjlkL1R1K3grMjlVZldyUHI2K3IrMWYxNWVuaWtvS0dpbDJYUXMvN24rNDA2MVhscmp1cE9jbkd6cTZ1cGN0bGRYVnh1YnpXWVNFaEpNU1VuSjMvMW9tbFJkWGQxcTE1eERodzZaa0pBUVUxeGNiTFp2MzI2cXE2dGI1YmgyN241WHJUbStKYmd1b0NNakl4WUFBQUNka3FmNnJxMmhYNzkrWGpzMjBONDFWWnU1SmV6MU9ZSFc4Tnh6ejduZGJpOFJFQkVSNGZVNU5GV080R0ZObXpaTmMrZk9sYisvdjk1KysrMVdPNjZkcHhxMnJUVWU2T3dJeEFJQUFBQUFBRHdHUE5VK0IvQjRvSkl5QUFBQUFBQUFBSGdaZ1ZnQUFBQUFBQUFBOERJQ3NRQUFBQUFBQUFEZ1pRUmlBUUFBQUFBQUFNRExDTVFDQUFBQUFBQUFnSmNSaUFVQUFBQUFBQUFBTHlNUUN3QUFBQUFBQUFCZVJpQVdBQUFBQUFBQUFMeU1RQ3dBQUFBQUFBQUFlQm1CV0FBQUFBQUFBQUR3TWdLeEFBQUFBQUFBQU9CbEJHSUJBQUFBQUFBQXdNc0l4QUlBQUFBQUFBQ0FseEdJQlFBQUFBQUFBQUF2SXhBTEFBQUFBQUFBQUY1R0lCWUFBQUFBQUFBQXZJeEFMQUFBQUFBQUFBQjRXZGUybmdBQUFBQWVQOGtYL2tkU2JGdFBBeDFBNDdtRWxzcStmRVU3ZHJQMk9xdlU5TXkybmtLYjRiclRlWEJkUUVkR0lCWUFBQUFQN2Z6RkZKMi9tTkxXMHdBNm5aekxWNVZ6K1dwYlR3TjQ1TGp1QU9nSUtFMEFBQUNBRmpIRzNEQkdkOXQ2SHVpb1RJVXg1a1piejZJOXNza1VHNW5iYlQwUHRCL0c2RzVuV0M5Y2R6bzdyZ3ZvZU1pSUJRQUFRSXZVTmxUK3UwZlhKMnpHYUhoYnp3VWRqekdtc0xhaDZ0OXRQWS8yeUZacFBTbi9ybS83V1BSTVc4OEY3WU5OdHZ5NmhxckV0cDZIdDNIZDZkeTRMZ0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SGxQL0J3SXhtOE9OaXhBNUFBQUFBRWxGVGtTdVFtQ0MiLAoJIlRoZW1lIiA6ICIiLAoJIlR5cGUiIDogImZsb3ciLAoJIlZlcnNpb24iIDogIiIKfQo="/>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7612</Words>
  <Application>WPS 演示</Application>
  <PresentationFormat>在屏幕上显示</PresentationFormat>
  <Paragraphs>471</Paragraphs>
  <Slides>27</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27</vt:i4>
      </vt:variant>
    </vt:vector>
  </HeadingPairs>
  <TitlesOfParts>
    <vt:vector size="39" baseType="lpstr">
      <vt:lpstr>Arial</vt:lpstr>
      <vt:lpstr>宋体</vt:lpstr>
      <vt:lpstr>Wingdings</vt:lpstr>
      <vt:lpstr>Cambria Math</vt:lpstr>
      <vt:lpstr>MS Mincho</vt:lpstr>
      <vt:lpstr>微软雅黑</vt:lpstr>
      <vt:lpstr>Arial Unicode MS</vt:lpstr>
      <vt:lpstr>Calibri</vt:lpstr>
      <vt:lpstr>Segoe Print</vt:lpstr>
      <vt:lpstr>Wingdings</vt:lpstr>
      <vt:lpstr>默认设计模板</vt:lpstr>
      <vt:lpstr>1_默认设计模板</vt:lpstr>
      <vt:lpstr>当Attention遇上长序列</vt:lpstr>
      <vt:lpstr>目录</vt:lpstr>
      <vt:lpstr>Attention介绍</vt:lpstr>
      <vt:lpstr>Attention的不足</vt:lpstr>
      <vt:lpstr>Attention的不足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团子Y</cp:lastModifiedBy>
  <cp:revision>41</cp:revision>
  <dcterms:created xsi:type="dcterms:W3CDTF">2014-03-21T03:02:00Z</dcterms:created>
  <dcterms:modified xsi:type="dcterms:W3CDTF">2024-10-28T07:28:15Z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82BC36402F1C4006968C4CED3DE9C3AD_13</vt:lpwstr>
  </property>
  <property fmtid="{D5CDD505-2E9C-101B-9397-08002B2CF9AE}" pid="3" name="KSOProductBuildVer">
    <vt:lpwstr>2052-12.1.0.18334</vt:lpwstr>
  </property>
</Properties>
</file>